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8" r:id="rId3"/>
    <p:sldId id="278" r:id="rId4"/>
    <p:sldId id="260" r:id="rId5"/>
    <p:sldId id="279" r:id="rId6"/>
    <p:sldId id="261" r:id="rId7"/>
    <p:sldId id="262" r:id="rId8"/>
    <p:sldId id="263" r:id="rId9"/>
    <p:sldId id="275" r:id="rId10"/>
    <p:sldId id="265" r:id="rId11"/>
    <p:sldId id="281" r:id="rId12"/>
    <p:sldId id="282" r:id="rId13"/>
    <p:sldId id="283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9" d="100"/>
          <a:sy n="139" d="100"/>
        </p:scale>
        <p:origin x="128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DC447-3F56-4A86-9473-613CC81639EB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BD749-D040-4CC4-AE4A-4B1CD136A0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6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DBA0B-3692-4EB1-B94B-FC71A4D3ACF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65822-28A4-4B12-A1E0-E4B5F1BF85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65822-28A4-4B12-A1E0-E4B5F1BF85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BD749-D040-4CC4-AE4A-4B1CD136A04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0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1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6ECD-217D-455F-A6FF-EED6F2967AF4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76A43-802E-436B-90C8-0EF5E4B339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7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2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07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8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1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8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5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D8E57-FAF0-4AF6-856A-F39628B73F6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5300-51F0-4470-97D9-F33959C19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4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Yield Data to Make Decisions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Yield Potential and Yield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you do with it?</a:t>
            </a:r>
          </a:p>
          <a:p>
            <a:pPr lvl="1"/>
            <a:r>
              <a:rPr lang="en-US" dirty="0" smtClean="0"/>
              <a:t>Identify soil properties….</a:t>
            </a:r>
          </a:p>
          <a:p>
            <a:pPr lvl="1"/>
            <a:r>
              <a:rPr lang="en-US" dirty="0" smtClean="0"/>
              <a:t>Variable rate seeding and variable rate N for starters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rate based on Yield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7162495"/>
              </p:ext>
            </p:extLst>
          </p:nvPr>
        </p:nvGraphicFramePr>
        <p:xfrm>
          <a:off x="381000" y="1981200"/>
          <a:ext cx="5486400" cy="297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Zone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Zone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Zone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745286"/>
              </p:ext>
            </p:extLst>
          </p:nvPr>
        </p:nvGraphicFramePr>
        <p:xfrm>
          <a:off x="5867400" y="1981200"/>
          <a:ext cx="2667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/>
                <a:gridCol w="1333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Zone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Zone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5413836"/>
            <a:ext cx="70319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Can you think of a variable, yield characteristic,</a:t>
            </a:r>
            <a:br>
              <a:rPr lang="en-US" sz="2800" dirty="0" smtClean="0"/>
            </a:br>
            <a:r>
              <a:rPr lang="en-US" sz="2800" dirty="0" smtClean="0"/>
              <a:t> that could help.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431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 and Yield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599"/>
            <a:ext cx="5638800" cy="524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0" y="3200400"/>
            <a:ext cx="259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FIGURE 19.3.  Map of grain yield (A), map of grain protein concentration (B), and map of critically low protein indicating areas where nitrogen could be deficient for yield (C).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1371600"/>
            <a:ext cx="28821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Protein measured on the go with NIR</a:t>
            </a:r>
          </a:p>
          <a:p>
            <a:r>
              <a:rPr lang="en-US" sz="1400" dirty="0" smtClean="0"/>
              <a:t>Water stress in corners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9838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9262"/>
            <a:ext cx="5029200" cy="467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410200" y="1569262"/>
            <a:ext cx="3581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FIGURE 19.5.  Maps of nitrogen removed (A), nitrogen deficit (B), and N required (C).  The map of N required can be exported from Surfer as an ESRI Shape File for input to a task controller for variable rate application.</a:t>
            </a:r>
          </a:p>
        </p:txBody>
      </p:sp>
    </p:spTree>
    <p:extLst>
      <p:ext uri="{BB962C8B-B14F-4D97-AF65-F5344CB8AC3E}">
        <p14:creationId xmlns:p14="http://schemas.microsoft.com/office/powerpoint/2010/main" val="118226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677" y="1219200"/>
            <a:ext cx="8229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Methods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Created 90’ by 90’ grids and averaged the yield data points within the cell for each year.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Calculated normalized yield for each cell for each year. 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Normalized yield = Cell average/entire field average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For example in Field 3 in 2006 the lightest color red cells were less than 90% of the field average.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Then averaged the cells for every year I had yield data to determine a yield stability and classified each cells as: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Low (&lt;90% of field average)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Average-low (90-95% of field average)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Average (95-105% of field average)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Average-high (105-110% of field average)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High (&gt;110% of field average)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Depending on the stability classification I then assigned a seeding rate for example on Field 3 I assigned seeding rate as follows: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Low -27,000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err="1" smtClean="0"/>
              <a:t>Avg</a:t>
            </a:r>
            <a:r>
              <a:rPr lang="en-US" sz="1600" dirty="0" smtClean="0"/>
              <a:t>-low – 30,000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err="1" smtClean="0"/>
              <a:t>Avg</a:t>
            </a:r>
            <a:r>
              <a:rPr lang="en-US" sz="1600" dirty="0" smtClean="0"/>
              <a:t> – 32,000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err="1" smtClean="0"/>
              <a:t>Avg</a:t>
            </a:r>
            <a:r>
              <a:rPr lang="en-US" sz="1600" dirty="0" smtClean="0"/>
              <a:t>-high – 33,000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High – 34,000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Some fields were very consistent so  the entire field got 32,000 with the exception of a few cells where populations check strips got placed.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Yield Stability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9640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86875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9640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58300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496425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Collecting Yield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yields</a:t>
            </a:r>
          </a:p>
          <a:p>
            <a:r>
              <a:rPr lang="en-US" dirty="0" smtClean="0"/>
              <a:t>Conduct field experiments</a:t>
            </a:r>
          </a:p>
          <a:p>
            <a:r>
              <a:rPr lang="en-US" dirty="0" smtClean="0"/>
              <a:t>Bottom-line Considerations</a:t>
            </a:r>
          </a:p>
          <a:p>
            <a:r>
              <a:rPr lang="en-US" dirty="0" smtClean="0"/>
              <a:t>Variable Rate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2774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ft Brace 3"/>
          <p:cNvSpPr/>
          <p:nvPr/>
        </p:nvSpPr>
        <p:spPr>
          <a:xfrm>
            <a:off x="1752600" y="3657600"/>
            <a:ext cx="914400" cy="457200"/>
          </a:xfrm>
          <a:prstGeom prst="leftBrace">
            <a:avLst>
              <a:gd name="adj1" fmla="val 8333"/>
              <a:gd name="adj2" fmla="val 4718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36576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Population Strips. These will be evaluated with yield monitor.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Documenting Yield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Yield Levels</a:t>
            </a:r>
          </a:p>
          <a:p>
            <a:r>
              <a:rPr lang="en-US" dirty="0" smtClean="0"/>
              <a:t>Identify good and bad areas</a:t>
            </a:r>
          </a:p>
          <a:p>
            <a:pPr lvl="1"/>
            <a:r>
              <a:rPr lang="en-US" dirty="0" smtClean="0"/>
              <a:t>Use agronomics to determine reasons</a:t>
            </a:r>
          </a:p>
          <a:p>
            <a:r>
              <a:rPr lang="en-US" dirty="0" smtClean="0"/>
              <a:t>Yield Stability</a:t>
            </a:r>
          </a:p>
          <a:p>
            <a:r>
              <a:rPr lang="en-US" dirty="0" smtClean="0"/>
              <a:t>Post Harvest Analysis, Adaptive management i.e., analyze experiments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goal for properly interpreting yield data is to provide answers to the question; "how can I increase profits on this field?" </a:t>
            </a:r>
          </a:p>
          <a:p>
            <a:r>
              <a:rPr lang="en-US" i="1" dirty="0" smtClean="0"/>
              <a:t>However, colorful maps are not knowledge.</a:t>
            </a:r>
            <a:r>
              <a:rPr lang="en-US" dirty="0" smtClean="0"/>
              <a:t> If these maps are to be of any real value, data generated from them must be incorporated into the decision-making, analysis, and overall planning process of the farm operation</a:t>
            </a:r>
          </a:p>
          <a:p>
            <a:r>
              <a:rPr lang="en-US" dirty="0" smtClean="0"/>
              <a:t>A yield map is of value only when it leads to a management decision or validates management practices.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drives yield?</a:t>
            </a:r>
          </a:p>
          <a:p>
            <a:r>
              <a:rPr lang="en-US" dirty="0" smtClean="0"/>
              <a:t>A great deal of research to identify what factor best correlates with yield on a given year.</a:t>
            </a:r>
          </a:p>
          <a:p>
            <a:r>
              <a:rPr lang="en-US" dirty="0" smtClean="0"/>
              <a:t>What drives good and bad yield is often not the same.</a:t>
            </a:r>
          </a:p>
          <a:p>
            <a:r>
              <a:rPr lang="en-US" dirty="0" smtClean="0"/>
              <a:t>Depth to limiting layer: </a:t>
            </a:r>
            <a:r>
              <a:rPr lang="en-US" dirty="0" err="1" smtClean="0"/>
              <a:t>redox</a:t>
            </a:r>
            <a:r>
              <a:rPr lang="en-US" dirty="0" smtClean="0"/>
              <a:t>, pan, </a:t>
            </a:r>
            <a:r>
              <a:rPr lang="en-US" dirty="0" err="1" smtClean="0"/>
              <a:t>caleche</a:t>
            </a:r>
            <a:endParaRPr lang="en-US" dirty="0" smtClean="0"/>
          </a:p>
          <a:p>
            <a:r>
              <a:rPr lang="en-US" dirty="0" smtClean="0"/>
              <a:t>Soil pH</a:t>
            </a:r>
          </a:p>
          <a:p>
            <a:r>
              <a:rPr lang="en-US" dirty="0" smtClean="0"/>
              <a:t>Texture?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304800"/>
          <a:ext cx="8229600" cy="6182359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5759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Pattern Description/Explanation</a:t>
                      </a:r>
                      <a:endParaRPr lang="en-US" sz="16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59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Producer Management Practices Straight Line Patterns</a:t>
                      </a:r>
                      <a:endParaRPr lang="en-US" sz="16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598"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Direction of Application</a:t>
                      </a:r>
                      <a:endParaRPr lang="en-US" sz="16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Against Direction of Application</a:t>
                      </a:r>
                      <a:endParaRPr lang="en-US" sz="16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0787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change in planting date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change in hybrid/variety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change in chemical application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selected rescue treatment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chemical skips and misapplications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equipment errors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poor straw/chaff distribution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/>
                        <a:t>compaction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drain tile patterns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historically different fields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old traffic patterns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manure applications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pipelines/phone lines underground irrigation applications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previous compaction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59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Naturally Occurring Variables Irregular Patterns</a:t>
                      </a:r>
                      <a:endParaRPr lang="en-US" sz="16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598"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Irregular Line</a:t>
                      </a:r>
                      <a:endParaRPr lang="en-US" sz="16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Irregular Area/Patch</a:t>
                      </a:r>
                      <a:endParaRPr lang="en-US" sz="16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3582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topography changes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herbicide drift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border shading effects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insect infestation from bordering lands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improper manure applications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 smtClean="0"/>
                        <a:t>Waterways</a:t>
                      </a:r>
                      <a:endParaRPr lang="en-US" sz="16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change in soil type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drainage patterns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weed infestations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soil fertility changes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previous crop activity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disease infestations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herbicide carryover historic occurrences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insect infestations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changes in organic matter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animal damage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600" dirty="0"/>
                        <a:t>wet areas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7" name="Picture 3" descr="C:\Misc\rendel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57200" y="-533400"/>
            <a:ext cx="10058400" cy="777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650" name="Picture 2" descr="C:\Misc\rendel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295400"/>
            <a:ext cx="10058400" cy="777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pic>
        <p:nvPicPr>
          <p:cNvPr id="1026" name="Picture 2" descr="C:\Misc\sloan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33400" y="-914400"/>
            <a:ext cx="10058400" cy="777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696</Words>
  <Application>Microsoft Office PowerPoint</Application>
  <PresentationFormat>On-screen Show (4:3)</PresentationFormat>
  <Paragraphs>167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Using Yield Data to Make Decisions</vt:lpstr>
      <vt:lpstr>Reasons for Collecting Yield Data</vt:lpstr>
      <vt:lpstr>Documenting Yield</vt:lpstr>
      <vt:lpstr>Why?</vt:lpstr>
      <vt:lpstr>Yield</vt:lpstr>
      <vt:lpstr>PowerPoint Presentation</vt:lpstr>
      <vt:lpstr>PowerPoint Presentation</vt:lpstr>
      <vt:lpstr>Research</vt:lpstr>
      <vt:lpstr>Research</vt:lpstr>
      <vt:lpstr>Identifying Yield Potential and Yield Stability</vt:lpstr>
      <vt:lpstr>N rate based on Yield</vt:lpstr>
      <vt:lpstr>Protein and Yield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 Data into Decisions</dc:title>
  <dc:creator>Chad</dc:creator>
  <cp:lastModifiedBy>Brian Arnall</cp:lastModifiedBy>
  <cp:revision>19</cp:revision>
  <dcterms:created xsi:type="dcterms:W3CDTF">2011-07-25T02:33:12Z</dcterms:created>
  <dcterms:modified xsi:type="dcterms:W3CDTF">2014-04-28T18:27:33Z</dcterms:modified>
</cp:coreProperties>
</file>