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303" r:id="rId3"/>
    <p:sldId id="257" r:id="rId4"/>
    <p:sldId id="258" r:id="rId5"/>
    <p:sldId id="259" r:id="rId6"/>
    <p:sldId id="275" r:id="rId7"/>
    <p:sldId id="276" r:id="rId8"/>
    <p:sldId id="278" r:id="rId9"/>
    <p:sldId id="260" r:id="rId10"/>
    <p:sldId id="284" r:id="rId11"/>
    <p:sldId id="289" r:id="rId12"/>
    <p:sldId id="302" r:id="rId13"/>
    <p:sldId id="306" r:id="rId14"/>
    <p:sldId id="291" r:id="rId15"/>
    <p:sldId id="309" r:id="rId16"/>
    <p:sldId id="307" r:id="rId17"/>
    <p:sldId id="308" r:id="rId18"/>
    <p:sldId id="305" r:id="rId19"/>
    <p:sldId id="263" r:id="rId20"/>
    <p:sldId id="267" r:id="rId21"/>
    <p:sldId id="269" r:id="rId22"/>
    <p:sldId id="270" r:id="rId23"/>
    <p:sldId id="271" r:id="rId24"/>
    <p:sldId id="296" r:id="rId25"/>
    <p:sldId id="297" r:id="rId26"/>
    <p:sldId id="298" r:id="rId27"/>
    <p:sldId id="277" r:id="rId28"/>
    <p:sldId id="283" r:id="rId29"/>
    <p:sldId id="310" r:id="rId30"/>
    <p:sldId id="272" r:id="rId31"/>
    <p:sldId id="295"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485"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1650503846998662"/>
          <c:y val="6.5656727570449561E-2"/>
          <c:w val="0.86084278425045568"/>
          <c:h val="0.78283021333998182"/>
        </c:manualLayout>
      </c:layout>
      <c:barChart>
        <c:barDir val="col"/>
        <c:grouping val="clustered"/>
        <c:varyColors val="0"/>
        <c:ser>
          <c:idx val="0"/>
          <c:order val="0"/>
          <c:tx>
            <c:strRef>
              <c:f>'Treatment Means'!$G$3</c:f>
              <c:strCache>
                <c:ptCount val="1"/>
                <c:pt idx="0">
                  <c:v>Year</c:v>
                </c:pt>
              </c:strCache>
            </c:strRef>
          </c:tx>
          <c:invertIfNegative val="0"/>
          <c:cat>
            <c:numRef>
              <c:f>'Treatment Means'!$G$4:$G$44</c:f>
              <c:numCache>
                <c:formatCode>General</c:formatCode>
                <c:ptCount val="41"/>
                <c:pt idx="0">
                  <c:v>1971</c:v>
                </c:pt>
                <c:pt idx="1">
                  <c:v>1972</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numCache>
            </c:numRef>
          </c:cat>
          <c:val>
            <c:numRef>
              <c:f>'Treatment Means'!$AC$4:$AC$44</c:f>
              <c:numCache>
                <c:formatCode>General</c:formatCode>
                <c:ptCount val="41"/>
                <c:pt idx="0">
                  <c:v>0</c:v>
                </c:pt>
                <c:pt idx="1">
                  <c:v>0</c:v>
                </c:pt>
                <c:pt idx="2">
                  <c:v>40</c:v>
                </c:pt>
                <c:pt idx="3">
                  <c:v>80</c:v>
                </c:pt>
                <c:pt idx="4">
                  <c:v>100</c:v>
                </c:pt>
                <c:pt idx="5">
                  <c:v>40</c:v>
                </c:pt>
                <c:pt idx="6">
                  <c:v>80</c:v>
                </c:pt>
                <c:pt idx="7">
                  <c:v>20</c:v>
                </c:pt>
                <c:pt idx="8">
                  <c:v>80</c:v>
                </c:pt>
                <c:pt idx="9">
                  <c:v>80</c:v>
                </c:pt>
                <c:pt idx="10">
                  <c:v>20</c:v>
                </c:pt>
                <c:pt idx="11">
                  <c:v>40</c:v>
                </c:pt>
                <c:pt idx="12">
                  <c:v>20</c:v>
                </c:pt>
                <c:pt idx="13">
                  <c:v>40</c:v>
                </c:pt>
                <c:pt idx="14">
                  <c:v>20</c:v>
                </c:pt>
                <c:pt idx="15">
                  <c:v>40</c:v>
                </c:pt>
                <c:pt idx="16">
                  <c:v>80</c:v>
                </c:pt>
                <c:pt idx="17">
                  <c:v>80</c:v>
                </c:pt>
                <c:pt idx="18">
                  <c:v>40</c:v>
                </c:pt>
                <c:pt idx="19">
                  <c:v>20</c:v>
                </c:pt>
                <c:pt idx="20">
                  <c:v>80</c:v>
                </c:pt>
                <c:pt idx="21">
                  <c:v>80</c:v>
                </c:pt>
                <c:pt idx="22">
                  <c:v>100</c:v>
                </c:pt>
                <c:pt idx="23">
                  <c:v>60</c:v>
                </c:pt>
                <c:pt idx="24">
                  <c:v>100</c:v>
                </c:pt>
                <c:pt idx="25">
                  <c:v>100</c:v>
                </c:pt>
                <c:pt idx="26">
                  <c:v>60</c:v>
                </c:pt>
                <c:pt idx="27">
                  <c:v>100</c:v>
                </c:pt>
                <c:pt idx="28">
                  <c:v>80</c:v>
                </c:pt>
                <c:pt idx="29">
                  <c:v>0</c:v>
                </c:pt>
                <c:pt idx="30">
                  <c:v>20</c:v>
                </c:pt>
                <c:pt idx="31">
                  <c:v>80</c:v>
                </c:pt>
                <c:pt idx="32">
                  <c:v>100</c:v>
                </c:pt>
                <c:pt idx="33">
                  <c:v>100</c:v>
                </c:pt>
                <c:pt idx="34">
                  <c:v>80</c:v>
                </c:pt>
                <c:pt idx="35">
                  <c:v>20</c:v>
                </c:pt>
                <c:pt idx="36">
                  <c:v>80</c:v>
                </c:pt>
                <c:pt idx="37">
                  <c:v>100</c:v>
                </c:pt>
                <c:pt idx="38">
                  <c:v>80</c:v>
                </c:pt>
                <c:pt idx="39">
                  <c:v>100</c:v>
                </c:pt>
                <c:pt idx="40">
                  <c:v>80</c:v>
                </c:pt>
              </c:numCache>
            </c:numRef>
          </c:val>
        </c:ser>
        <c:dLbls>
          <c:showLegendKey val="0"/>
          <c:showVal val="0"/>
          <c:showCatName val="0"/>
          <c:showSerName val="0"/>
          <c:showPercent val="0"/>
          <c:showBubbleSize val="0"/>
        </c:dLbls>
        <c:gapWidth val="150"/>
        <c:axId val="114381336"/>
        <c:axId val="114380944"/>
      </c:barChart>
      <c:catAx>
        <c:axId val="114381336"/>
        <c:scaling>
          <c:orientation val="minMax"/>
        </c:scaling>
        <c:delete val="0"/>
        <c:axPos val="b"/>
        <c:numFmt formatCode="General" sourceLinked="1"/>
        <c:majorTickMark val="out"/>
        <c:minorTickMark val="none"/>
        <c:tickLblPos val="nextTo"/>
        <c:txPr>
          <a:bodyPr rot="-2700000" vert="horz"/>
          <a:lstStyle/>
          <a:p>
            <a:pPr>
              <a:defRPr/>
            </a:pPr>
            <a:endParaRPr lang="en-US"/>
          </a:p>
        </c:txPr>
        <c:crossAx val="114380944"/>
        <c:crosses val="autoZero"/>
        <c:auto val="1"/>
        <c:lblAlgn val="ctr"/>
        <c:lblOffset val="100"/>
        <c:tickLblSkip val="2"/>
        <c:tickMarkSkip val="1"/>
        <c:noMultiLvlLbl val="0"/>
      </c:catAx>
      <c:valAx>
        <c:axId val="114380944"/>
        <c:scaling>
          <c:orientation val="minMax"/>
          <c:max val="160"/>
          <c:min val="0"/>
        </c:scaling>
        <c:delete val="0"/>
        <c:axPos val="l"/>
        <c:title>
          <c:tx>
            <c:rich>
              <a:bodyPr/>
              <a:lstStyle/>
              <a:p>
                <a:pPr>
                  <a:defRPr/>
                </a:pPr>
                <a:r>
                  <a:rPr lang="en-US"/>
                  <a:t>Economical Optimum N Rate, lb ac</a:t>
                </a:r>
                <a:r>
                  <a:rPr lang="en-US" baseline="30000"/>
                  <a:t>-1</a:t>
                </a:r>
              </a:p>
            </c:rich>
          </c:tx>
          <c:layout>
            <c:manualLayout>
              <c:xMode val="edge"/>
              <c:yMode val="edge"/>
              <c:x val="2.589000854888588E-2"/>
              <c:y val="0.27272794529263888"/>
            </c:manualLayout>
          </c:layout>
          <c:overlay val="0"/>
        </c:title>
        <c:numFmt formatCode="General" sourceLinked="1"/>
        <c:majorTickMark val="out"/>
        <c:minorTickMark val="none"/>
        <c:tickLblPos val="nextTo"/>
        <c:txPr>
          <a:bodyPr rot="0" vert="horz"/>
          <a:lstStyle/>
          <a:p>
            <a:pPr>
              <a:defRPr/>
            </a:pPr>
            <a:endParaRPr lang="en-US"/>
          </a:p>
        </c:txPr>
        <c:crossAx val="114381336"/>
        <c:crosses val="autoZero"/>
        <c:crossBetween val="between"/>
      </c:valAx>
    </c:plotArea>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drawing1.xml><?xml version="1.0" encoding="utf-8"?>
<c:userShapes xmlns:c="http://schemas.openxmlformats.org/drawingml/2006/chart">
  <cdr:relSizeAnchor xmlns:cdr="http://schemas.openxmlformats.org/drawingml/2006/chartDrawing">
    <cdr:from>
      <cdr:x>0.11679</cdr:x>
      <cdr:y>0.53984</cdr:y>
    </cdr:from>
    <cdr:to>
      <cdr:x>0.97618</cdr:x>
      <cdr:y>0.5452</cdr:y>
    </cdr:to>
    <cdr:sp macro="" textlink="">
      <cdr:nvSpPr>
        <cdr:cNvPr id="2049" name="Line 1"/>
        <cdr:cNvSpPr>
          <a:spLocks xmlns:a="http://schemas.openxmlformats.org/drawingml/2006/main" noChangeShapeType="1"/>
        </cdr:cNvSpPr>
      </cdr:nvSpPr>
      <cdr:spPr bwMode="auto">
        <a:xfrm xmlns:a="http://schemas.openxmlformats.org/drawingml/2006/main" flipV="1">
          <a:off x="972259" y="2149362"/>
          <a:ext cx="7154293" cy="21341"/>
        </a:xfrm>
        <a:prstGeom xmlns:a="http://schemas.openxmlformats.org/drawingml/2006/main" prst="line">
          <a:avLst/>
        </a:prstGeom>
        <a:noFill xmlns:a="http://schemas.openxmlformats.org/drawingml/2006/main"/>
        <a:ln xmlns:a="http://schemas.openxmlformats.org/drawingml/2006/main" w="19050">
          <a:solidFill>
            <a:srgbClr val="FF0000"/>
          </a:solidFill>
          <a:prstDash val="lgDash"/>
          <a:round/>
          <a:headEnd/>
          <a:tailEnd/>
        </a:ln>
        <a:effectLst xmlns:a="http://schemas.openxmlformats.org/drawingml/2006/main">
          <a:outerShdw dist="28398" dir="1593903" algn="ctr" rotWithShape="0">
            <a:srgbClr val="000000">
              <a:alpha val="50000"/>
            </a:srgbClr>
          </a:outerShdw>
        </a:effectLst>
      </cdr:spPr>
    </cdr:sp>
  </cdr:relSizeAnchor>
  <cdr:relSizeAnchor xmlns:cdr="http://schemas.openxmlformats.org/drawingml/2006/chartDrawing">
    <cdr:from>
      <cdr:x>0.12586</cdr:x>
      <cdr:y>0.01196</cdr:y>
    </cdr:from>
    <cdr:to>
      <cdr:x>0.86897</cdr:x>
      <cdr:y>0.20096</cdr:y>
    </cdr:to>
    <cdr:sp macro="" textlink="">
      <cdr:nvSpPr>
        <cdr:cNvPr id="3" name="Text Box 6"/>
        <cdr:cNvSpPr txBox="1">
          <a:spLocks xmlns:a="http://schemas.openxmlformats.org/drawingml/2006/main" noChangeArrowheads="1"/>
        </cdr:cNvSpPr>
      </cdr:nvSpPr>
      <cdr:spPr bwMode="auto">
        <a:xfrm xmlns:a="http://schemas.openxmlformats.org/drawingml/2006/main">
          <a:off x="1047766" y="47619"/>
          <a:ext cx="6186279" cy="75248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marL="0" marR="0" indent="0" algn="l" defTabSz="914400" rtl="0" eaLnBrk="1" fontAlgn="auto" latinLnBrk="0" hangingPunct="1">
            <a:lnSpc>
              <a:spcPct val="100000"/>
            </a:lnSpc>
            <a:spcBef>
              <a:spcPts val="0"/>
            </a:spcBef>
            <a:spcAft>
              <a:spcPts val="0"/>
            </a:spcAft>
            <a:buClrTx/>
            <a:buSzTx/>
            <a:buFontTx/>
            <a:buNone/>
            <a:tabLst/>
            <a:defRPr sz="1000"/>
          </a:pPr>
          <a:r>
            <a:rPr lang="en-US" sz="1100" b="1" i="0" dirty="0">
              <a:solidFill>
                <a:schemeClr val="tx1"/>
              </a:solidFill>
              <a:latin typeface="Calibri"/>
            </a:rPr>
            <a:t>Exp. 502, 1971-2011</a:t>
          </a:r>
          <a:endParaRPr lang="en-US" sz="1100" b="1" dirty="0">
            <a:solidFill>
              <a:schemeClr val="tx1"/>
            </a:solidFill>
          </a:endParaRPr>
        </a:p>
        <a:p xmlns:a="http://schemas.openxmlformats.org/drawingml/2006/main">
          <a:pPr algn="l" rtl="0">
            <a:defRPr sz="1000"/>
          </a:pPr>
          <a:endParaRPr lang="en-US" sz="1100" b="1" i="0" strike="noStrike" dirty="0">
            <a:solidFill>
              <a:schemeClr val="tx1"/>
            </a:solidFill>
            <a:latin typeface="Arial"/>
            <a:cs typeface="Arial"/>
          </a:endParaRPr>
        </a:p>
        <a:p xmlns:a="http://schemas.openxmlformats.org/drawingml/2006/main">
          <a:pPr algn="l" rtl="0">
            <a:defRPr sz="1000"/>
          </a:pPr>
          <a:r>
            <a:rPr lang="en-US" sz="1100" b="1" i="0" strike="noStrike" dirty="0">
              <a:solidFill>
                <a:schemeClr val="tx1"/>
              </a:solidFill>
              <a:latin typeface="Arial"/>
              <a:cs typeface="Arial"/>
            </a:rPr>
            <a:t>Optimum N Rate                            </a:t>
          </a:r>
        </a:p>
        <a:p xmlns:a="http://schemas.openxmlformats.org/drawingml/2006/main">
          <a:pPr algn="l" rtl="0">
            <a:defRPr sz="1000"/>
          </a:pPr>
          <a:r>
            <a:rPr lang="en-US" sz="1100" b="1" i="0" strike="noStrike" dirty="0">
              <a:solidFill>
                <a:schemeClr val="tx1"/>
              </a:solidFill>
              <a:latin typeface="Arial"/>
              <a:cs typeface="Arial"/>
            </a:rPr>
            <a:t>Avg. 62 </a:t>
          </a:r>
          <a:r>
            <a:rPr lang="en-US" sz="1100" b="1" i="0" strike="noStrike" dirty="0" err="1">
              <a:solidFill>
                <a:schemeClr val="tx1"/>
              </a:solidFill>
              <a:latin typeface="Arial"/>
              <a:cs typeface="Arial"/>
            </a:rPr>
            <a:t>lb</a:t>
          </a:r>
          <a:r>
            <a:rPr lang="en-US" sz="1100" b="1" i="0" strike="noStrike" dirty="0">
              <a:solidFill>
                <a:schemeClr val="tx1"/>
              </a:solidFill>
              <a:latin typeface="Arial"/>
              <a:cs typeface="Arial"/>
            </a:rPr>
            <a:t> N/ac  +/-  34</a:t>
          </a:r>
          <a:br>
            <a:rPr lang="en-US" sz="1100" b="1" i="0" strike="noStrike" dirty="0">
              <a:solidFill>
                <a:schemeClr val="tx1"/>
              </a:solidFill>
              <a:latin typeface="Arial"/>
              <a:cs typeface="Arial"/>
            </a:rPr>
          </a:br>
          <a:r>
            <a:rPr lang="en-US" sz="1100" b="1" i="0" strike="noStrike" dirty="0">
              <a:solidFill>
                <a:schemeClr val="tx1"/>
              </a:solidFill>
              <a:latin typeface="Arial"/>
              <a:cs typeface="Arial"/>
            </a:rPr>
            <a:t>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6BD4AB-DA36-440F-865D-FF1733D2958C}" type="datetimeFigureOut">
              <a:rPr lang="en-US" smtClean="0"/>
              <a:t>1/27/2016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33EF2D-D6CD-4147-B905-6AF83C7861D8}" type="slidenum">
              <a:rPr lang="en-US" smtClean="0"/>
              <a:t>‹#›</a:t>
            </a:fld>
            <a:endParaRPr lang="en-US"/>
          </a:p>
        </p:txBody>
      </p:sp>
    </p:spTree>
    <p:extLst>
      <p:ext uri="{BB962C8B-B14F-4D97-AF65-F5344CB8AC3E}">
        <p14:creationId xmlns:p14="http://schemas.microsoft.com/office/powerpoint/2010/main" val="1259399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5EBD749-D040-4CC4-AE4A-4B1CD136A04A}" type="slidenum">
              <a:rPr lang="en-US" smtClean="0"/>
              <a:pPr/>
              <a:t>10</a:t>
            </a:fld>
            <a:endParaRPr lang="en-US"/>
          </a:p>
        </p:txBody>
      </p:sp>
    </p:spTree>
    <p:extLst>
      <p:ext uri="{BB962C8B-B14F-4D97-AF65-F5344CB8AC3E}">
        <p14:creationId xmlns:p14="http://schemas.microsoft.com/office/powerpoint/2010/main" val="972859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4E1062-37AD-4D9A-800B-F46DF557AB93}" type="slidenum">
              <a:rPr lang="en-US"/>
              <a:pPr/>
              <a:t>26</a:t>
            </a:fld>
            <a:endParaRPr lang="en-US"/>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p:txBody>
          <a:bodyPr/>
          <a:lstStyle/>
          <a:p>
            <a:r>
              <a:rPr lang="en-US" dirty="0" smtClean="0"/>
              <a:t>Average was 25%, but you can see a wide variation in results between individual fields.</a:t>
            </a:r>
            <a:endParaRPr lang="en-US" dirty="0"/>
          </a:p>
        </p:txBody>
      </p:sp>
    </p:spTree>
    <p:extLst>
      <p:ext uri="{BB962C8B-B14F-4D97-AF65-F5344CB8AC3E}">
        <p14:creationId xmlns:p14="http://schemas.microsoft.com/office/powerpoint/2010/main" val="2955275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278100E6-73AB-4B38-BFE2-2DCFB62667F5}" type="slidenum">
              <a:rPr lang="en-US" altLang="en-US">
                <a:latin typeface="Arial" charset="0"/>
              </a:rPr>
              <a:pPr/>
              <a:t>30</a:t>
            </a:fld>
            <a:endParaRPr lang="en-US" altLang="en-US">
              <a:latin typeface="Arial"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This is a current OSU applicator that can fertilize each individual corn plant.  </a:t>
            </a:r>
          </a:p>
        </p:txBody>
      </p:sp>
    </p:spTree>
    <p:extLst>
      <p:ext uri="{BB962C8B-B14F-4D97-AF65-F5344CB8AC3E}">
        <p14:creationId xmlns:p14="http://schemas.microsoft.com/office/powerpoint/2010/main" val="3511053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F2A96362-4629-4CC7-B665-D33C665F3028}" type="slidenum">
              <a:rPr lang="en-US" smtClean="0"/>
              <a:pPr>
                <a:defRPr/>
              </a:pPr>
              <a:t>31</a:t>
            </a:fld>
            <a:endParaRPr lang="en-US"/>
          </a:p>
        </p:txBody>
      </p:sp>
    </p:spTree>
    <p:extLst>
      <p:ext uri="{BB962C8B-B14F-4D97-AF65-F5344CB8AC3E}">
        <p14:creationId xmlns:p14="http://schemas.microsoft.com/office/powerpoint/2010/main" val="2974400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2DBA0B-3692-4EB1-B94B-FC71A4D3ACF6}" type="slidenum">
              <a:rPr lang="en-US" smtClean="0"/>
              <a:pPr/>
              <a:t>11</a:t>
            </a:fld>
            <a:endParaRPr lang="en-US"/>
          </a:p>
        </p:txBody>
      </p:sp>
    </p:spTree>
    <p:extLst>
      <p:ext uri="{BB962C8B-B14F-4D97-AF65-F5344CB8AC3E}">
        <p14:creationId xmlns:p14="http://schemas.microsoft.com/office/powerpoint/2010/main" val="3272353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370EBC-A8AB-408A-84F1-D907BBBFDEF7}" type="slidenum">
              <a:rPr lang="en-US"/>
              <a:pPr fontAlgn="base">
                <a:spcBef>
                  <a:spcPct val="0"/>
                </a:spcBef>
                <a:spcAft>
                  <a:spcPct val="0"/>
                </a:spcAft>
              </a:pPr>
              <a:t>19</a:t>
            </a:fld>
            <a:endParaRPr lang="en-US"/>
          </a:p>
        </p:txBody>
      </p:sp>
      <p:sp>
        <p:nvSpPr>
          <p:cNvPr id="450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is the new summary table when using the table listed in the previous slide and using efficiency factors of .4 for below 60, .5 if it was between 60-100, .55 if it was between 100-120, and .60 for 120-140, and .65 for above.  One important thing to remember is if we get within 10 pounds one way or the other is we are really only trading dollars once you get that close due to the nature of the N responsiveness curve.  In years where the price of grain is low compared to the price of fertilizer, we want to be 10 pounds on the negative side, and vice versa.  A yield goal of 120 was used at Manhattan, and 80 at all other sites.</a:t>
            </a:r>
          </a:p>
        </p:txBody>
      </p:sp>
    </p:spTree>
    <p:extLst>
      <p:ext uri="{BB962C8B-B14F-4D97-AF65-F5344CB8AC3E}">
        <p14:creationId xmlns:p14="http://schemas.microsoft.com/office/powerpoint/2010/main" val="2609662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7362CA34-E038-474F-870C-FAC9CA0CCC6C}" type="slidenum">
              <a:rPr lang="en-US" altLang="en-US">
                <a:latin typeface="Arial" charset="0"/>
              </a:rPr>
              <a:pPr/>
              <a:t>20</a:t>
            </a:fld>
            <a:endParaRPr lang="en-US" altLang="en-US">
              <a:latin typeface="Arial"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This shows that across several sites, sensor based recommendations yielded as well as farmers current practices.  </a:t>
            </a:r>
          </a:p>
        </p:txBody>
      </p:sp>
    </p:spTree>
    <p:extLst>
      <p:ext uri="{BB962C8B-B14F-4D97-AF65-F5344CB8AC3E}">
        <p14:creationId xmlns:p14="http://schemas.microsoft.com/office/powerpoint/2010/main" val="2256641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EA0635CA-AF5C-4207-989A-8E087D4B17AD}" type="slidenum">
              <a:rPr lang="en-US" altLang="en-US">
                <a:latin typeface="Arial" charset="0"/>
              </a:rPr>
              <a:pPr/>
              <a:t>21</a:t>
            </a:fld>
            <a:endParaRPr lang="en-US" altLang="en-US">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The interesting points in this 2006 trial-</a:t>
            </a:r>
          </a:p>
          <a:p>
            <a:pPr eaLnBrk="1" hangingPunct="1">
              <a:buFontTx/>
              <a:buChar char="•"/>
            </a:pPr>
            <a:r>
              <a:rPr lang="en-US" altLang="en-US" smtClean="0"/>
              <a:t>All site average return was greater using sensor based nitrogen management</a:t>
            </a:r>
          </a:p>
          <a:p>
            <a:pPr eaLnBrk="1" hangingPunct="1">
              <a:buFontTx/>
              <a:buChar char="•"/>
            </a:pPr>
            <a:r>
              <a:rPr lang="en-US" altLang="en-US" smtClean="0"/>
              <a:t>Consistent with other OSU trials, corn can have periods of N stress early in crop development and still achieve optimum yield as shown here where net profit was as the highest where all N was applied at V8 to V10 according to a sensor based N recommendation.</a:t>
            </a:r>
          </a:p>
        </p:txBody>
      </p:sp>
    </p:spTree>
    <p:extLst>
      <p:ext uri="{BB962C8B-B14F-4D97-AF65-F5344CB8AC3E}">
        <p14:creationId xmlns:p14="http://schemas.microsoft.com/office/powerpoint/2010/main" val="3908876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8EF87FE6-A9F3-4435-AA7C-ED5AE5247855}" type="slidenum">
              <a:rPr lang="en-US" altLang="en-US">
                <a:latin typeface="Arial" charset="0"/>
              </a:rPr>
              <a:pPr/>
              <a:t>22</a:t>
            </a:fld>
            <a:endParaRPr lang="en-US" altLang="en-US">
              <a:latin typeface="Arial" charset="0"/>
            </a:endParaRPr>
          </a:p>
        </p:txBody>
      </p:sp>
    </p:spTree>
    <p:extLst>
      <p:ext uri="{BB962C8B-B14F-4D97-AF65-F5344CB8AC3E}">
        <p14:creationId xmlns:p14="http://schemas.microsoft.com/office/powerpoint/2010/main" val="486155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5F3210A8-BE74-4B3E-A19C-8937C80D30BE}" type="slidenum">
              <a:rPr lang="en-US" altLang="en-US">
                <a:latin typeface="Arial" charset="0"/>
              </a:rPr>
              <a:pPr/>
              <a:t>23</a:t>
            </a:fld>
            <a:endParaRPr lang="en-US" altLang="en-US">
              <a:latin typeface="Arial"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The Ft. Gibson site was fertilized with 2 tons of poultry litter.  In the column where 75 was applied preplant, the first number is the total commercial N applied and the n rate recommended by the sensor is shown in the parenthesis.  </a:t>
            </a:r>
          </a:p>
        </p:txBody>
      </p:sp>
    </p:spTree>
    <p:extLst>
      <p:ext uri="{BB962C8B-B14F-4D97-AF65-F5344CB8AC3E}">
        <p14:creationId xmlns:p14="http://schemas.microsoft.com/office/powerpoint/2010/main" val="3273772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2D111C-AA41-4F24-9F92-90B66C43D901}" type="slidenum">
              <a:rPr lang="en-US"/>
              <a:pPr/>
              <a:t>24</a:t>
            </a:fld>
            <a:endParaRPr lang="en-US"/>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p:txBody>
          <a:bodyPr/>
          <a:lstStyle/>
          <a:p>
            <a:r>
              <a:rPr lang="en-US"/>
              <a:t>Numerically, GS was higher at 4 of 16, only 1 of these had GS N rate higher than STD rate</a:t>
            </a:r>
          </a:p>
          <a:p>
            <a:endParaRPr lang="en-US" b="1"/>
          </a:p>
        </p:txBody>
      </p:sp>
    </p:spTree>
    <p:extLst>
      <p:ext uri="{BB962C8B-B14F-4D97-AF65-F5344CB8AC3E}">
        <p14:creationId xmlns:p14="http://schemas.microsoft.com/office/powerpoint/2010/main" val="3211286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0573AF-77E9-4C85-A4CA-4E29D8B6A0C4}" type="slidenum">
              <a:rPr lang="en-US"/>
              <a:pPr/>
              <a:t>25</a:t>
            </a:fld>
            <a:endParaRPr lang="en-US"/>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67966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335928-7AC2-4D83-9A89-F9BF6178EB74}"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B3ABA-2D0C-4ADA-8BED-030C771D1D1F}" type="slidenum">
              <a:rPr lang="en-US" smtClean="0"/>
              <a:t>‹#›</a:t>
            </a:fld>
            <a:endParaRPr lang="en-US"/>
          </a:p>
        </p:txBody>
      </p:sp>
    </p:spTree>
    <p:extLst>
      <p:ext uri="{BB962C8B-B14F-4D97-AF65-F5344CB8AC3E}">
        <p14:creationId xmlns:p14="http://schemas.microsoft.com/office/powerpoint/2010/main" val="3057024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335928-7AC2-4D83-9A89-F9BF6178EB74}"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B3ABA-2D0C-4ADA-8BED-030C771D1D1F}" type="slidenum">
              <a:rPr lang="en-US" smtClean="0"/>
              <a:t>‹#›</a:t>
            </a:fld>
            <a:endParaRPr lang="en-US"/>
          </a:p>
        </p:txBody>
      </p:sp>
    </p:spTree>
    <p:extLst>
      <p:ext uri="{BB962C8B-B14F-4D97-AF65-F5344CB8AC3E}">
        <p14:creationId xmlns:p14="http://schemas.microsoft.com/office/powerpoint/2010/main" val="2235836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335928-7AC2-4D83-9A89-F9BF6178EB74}"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B3ABA-2D0C-4ADA-8BED-030C771D1D1F}" type="slidenum">
              <a:rPr lang="en-US" smtClean="0"/>
              <a:t>‹#›</a:t>
            </a:fld>
            <a:endParaRPr lang="en-US"/>
          </a:p>
        </p:txBody>
      </p:sp>
    </p:spTree>
    <p:extLst>
      <p:ext uri="{BB962C8B-B14F-4D97-AF65-F5344CB8AC3E}">
        <p14:creationId xmlns:p14="http://schemas.microsoft.com/office/powerpoint/2010/main" val="2489798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81200"/>
            <a:ext cx="82296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A34CAD-60DA-48B4-A55F-CE7DC121155E}" type="slidenum">
              <a:rPr lang="en-US"/>
              <a:pPr>
                <a:defRPr/>
              </a:pPr>
              <a:t>‹#›</a:t>
            </a:fld>
            <a:endParaRPr lang="en-US"/>
          </a:p>
        </p:txBody>
      </p:sp>
    </p:spTree>
    <p:extLst>
      <p:ext uri="{BB962C8B-B14F-4D97-AF65-F5344CB8AC3E}">
        <p14:creationId xmlns:p14="http://schemas.microsoft.com/office/powerpoint/2010/main" val="1235513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335928-7AC2-4D83-9A89-F9BF6178EB74}"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B3ABA-2D0C-4ADA-8BED-030C771D1D1F}" type="slidenum">
              <a:rPr lang="en-US" smtClean="0"/>
              <a:t>‹#›</a:t>
            </a:fld>
            <a:endParaRPr lang="en-US"/>
          </a:p>
        </p:txBody>
      </p:sp>
    </p:spTree>
    <p:extLst>
      <p:ext uri="{BB962C8B-B14F-4D97-AF65-F5344CB8AC3E}">
        <p14:creationId xmlns:p14="http://schemas.microsoft.com/office/powerpoint/2010/main" val="130690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335928-7AC2-4D83-9A89-F9BF6178EB74}"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B3ABA-2D0C-4ADA-8BED-030C771D1D1F}" type="slidenum">
              <a:rPr lang="en-US" smtClean="0"/>
              <a:t>‹#›</a:t>
            </a:fld>
            <a:endParaRPr lang="en-US"/>
          </a:p>
        </p:txBody>
      </p:sp>
    </p:spTree>
    <p:extLst>
      <p:ext uri="{BB962C8B-B14F-4D97-AF65-F5344CB8AC3E}">
        <p14:creationId xmlns:p14="http://schemas.microsoft.com/office/powerpoint/2010/main" val="953029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335928-7AC2-4D83-9A89-F9BF6178EB74}" type="datetimeFigureOut">
              <a:rPr lang="en-US" smtClean="0"/>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3B3ABA-2D0C-4ADA-8BED-030C771D1D1F}" type="slidenum">
              <a:rPr lang="en-US" smtClean="0"/>
              <a:t>‹#›</a:t>
            </a:fld>
            <a:endParaRPr lang="en-US"/>
          </a:p>
        </p:txBody>
      </p:sp>
    </p:spTree>
    <p:extLst>
      <p:ext uri="{BB962C8B-B14F-4D97-AF65-F5344CB8AC3E}">
        <p14:creationId xmlns:p14="http://schemas.microsoft.com/office/powerpoint/2010/main" val="2592532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335928-7AC2-4D83-9A89-F9BF6178EB74}" type="datetimeFigureOut">
              <a:rPr lang="en-US" smtClean="0"/>
              <a:t>1/27/2016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3B3ABA-2D0C-4ADA-8BED-030C771D1D1F}" type="slidenum">
              <a:rPr lang="en-US" smtClean="0"/>
              <a:t>‹#›</a:t>
            </a:fld>
            <a:endParaRPr lang="en-US"/>
          </a:p>
        </p:txBody>
      </p:sp>
    </p:spTree>
    <p:extLst>
      <p:ext uri="{BB962C8B-B14F-4D97-AF65-F5344CB8AC3E}">
        <p14:creationId xmlns:p14="http://schemas.microsoft.com/office/powerpoint/2010/main" val="2341964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335928-7AC2-4D83-9A89-F9BF6178EB74}" type="datetimeFigureOut">
              <a:rPr lang="en-US" smtClean="0"/>
              <a:t>1/27/2016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3B3ABA-2D0C-4ADA-8BED-030C771D1D1F}" type="slidenum">
              <a:rPr lang="en-US" smtClean="0"/>
              <a:t>‹#›</a:t>
            </a:fld>
            <a:endParaRPr lang="en-US"/>
          </a:p>
        </p:txBody>
      </p:sp>
    </p:spTree>
    <p:extLst>
      <p:ext uri="{BB962C8B-B14F-4D97-AF65-F5344CB8AC3E}">
        <p14:creationId xmlns:p14="http://schemas.microsoft.com/office/powerpoint/2010/main" val="537421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335928-7AC2-4D83-9A89-F9BF6178EB74}" type="datetimeFigureOut">
              <a:rPr lang="en-US" smtClean="0"/>
              <a:t>1/27/2016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3B3ABA-2D0C-4ADA-8BED-030C771D1D1F}" type="slidenum">
              <a:rPr lang="en-US" smtClean="0"/>
              <a:t>‹#›</a:t>
            </a:fld>
            <a:endParaRPr lang="en-US"/>
          </a:p>
        </p:txBody>
      </p:sp>
    </p:spTree>
    <p:extLst>
      <p:ext uri="{BB962C8B-B14F-4D97-AF65-F5344CB8AC3E}">
        <p14:creationId xmlns:p14="http://schemas.microsoft.com/office/powerpoint/2010/main" val="3817045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335928-7AC2-4D83-9A89-F9BF6178EB74}" type="datetimeFigureOut">
              <a:rPr lang="en-US" smtClean="0"/>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3B3ABA-2D0C-4ADA-8BED-030C771D1D1F}" type="slidenum">
              <a:rPr lang="en-US" smtClean="0"/>
              <a:t>‹#›</a:t>
            </a:fld>
            <a:endParaRPr lang="en-US"/>
          </a:p>
        </p:txBody>
      </p:sp>
    </p:spTree>
    <p:extLst>
      <p:ext uri="{BB962C8B-B14F-4D97-AF65-F5344CB8AC3E}">
        <p14:creationId xmlns:p14="http://schemas.microsoft.com/office/powerpoint/2010/main" val="3919628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335928-7AC2-4D83-9A89-F9BF6178EB74}" type="datetimeFigureOut">
              <a:rPr lang="en-US" smtClean="0"/>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3B3ABA-2D0C-4ADA-8BED-030C771D1D1F}" type="slidenum">
              <a:rPr lang="en-US" smtClean="0"/>
              <a:t>‹#›</a:t>
            </a:fld>
            <a:endParaRPr lang="en-US"/>
          </a:p>
        </p:txBody>
      </p:sp>
    </p:spTree>
    <p:extLst>
      <p:ext uri="{BB962C8B-B14F-4D97-AF65-F5344CB8AC3E}">
        <p14:creationId xmlns:p14="http://schemas.microsoft.com/office/powerpoint/2010/main" val="2943181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35928-7AC2-4D83-9A89-F9BF6178EB74}" type="datetimeFigureOut">
              <a:rPr lang="en-US" smtClean="0"/>
              <a:t>1/27/2016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3B3ABA-2D0C-4ADA-8BED-030C771D1D1F}" type="slidenum">
              <a:rPr lang="en-US" smtClean="0"/>
              <a:t>‹#›</a:t>
            </a:fld>
            <a:endParaRPr lang="en-US"/>
          </a:p>
        </p:txBody>
      </p:sp>
    </p:spTree>
    <p:extLst>
      <p:ext uri="{BB962C8B-B14F-4D97-AF65-F5344CB8AC3E}">
        <p14:creationId xmlns:p14="http://schemas.microsoft.com/office/powerpoint/2010/main" val="4117288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hyperlink" Target="mailto:b.arnall@okstate.edu"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hyperlink" Target="http://www.npk.okstate.edu/"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Variable Rate Nitrogen</a:t>
            </a:r>
            <a:endParaRPr lang="en-US" dirty="0"/>
          </a:p>
        </p:txBody>
      </p:sp>
      <p:sp>
        <p:nvSpPr>
          <p:cNvPr id="3" name="Subtitle 2"/>
          <p:cNvSpPr>
            <a:spLocks noGrp="1"/>
          </p:cNvSpPr>
          <p:nvPr>
            <p:ph type="subTitle" idx="1"/>
          </p:nvPr>
        </p:nvSpPr>
        <p:spPr/>
        <p:txBody>
          <a:bodyPr/>
          <a:lstStyle/>
          <a:p>
            <a:r>
              <a:rPr lang="en-US" dirty="0" smtClean="0"/>
              <a:t>Brian Arnall</a:t>
            </a:r>
            <a:br>
              <a:rPr lang="en-US" dirty="0" smtClean="0"/>
            </a:br>
            <a:r>
              <a:rPr lang="en-US" dirty="0" smtClean="0"/>
              <a:t>Oklahoma State University</a:t>
            </a:r>
          </a:p>
          <a:p>
            <a:r>
              <a:rPr lang="en-US" dirty="0" smtClean="0"/>
              <a:t>Precision Nutrient Management</a:t>
            </a:r>
            <a:endParaRPr lang="en-US" dirty="0"/>
          </a:p>
        </p:txBody>
      </p:sp>
    </p:spTree>
    <p:extLst>
      <p:ext uri="{BB962C8B-B14F-4D97-AF65-F5344CB8AC3E}">
        <p14:creationId xmlns:p14="http://schemas.microsoft.com/office/powerpoint/2010/main" val="2524659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Zones</a:t>
            </a:r>
            <a:endParaRPr lang="en-US" dirty="0"/>
          </a:p>
        </p:txBody>
      </p:sp>
      <p:sp>
        <p:nvSpPr>
          <p:cNvPr id="3" name="Content Placeholder 2"/>
          <p:cNvSpPr>
            <a:spLocks noGrp="1"/>
          </p:cNvSpPr>
          <p:nvPr>
            <p:ph idx="1"/>
          </p:nvPr>
        </p:nvSpPr>
        <p:spPr/>
        <p:txBody>
          <a:bodyPr/>
          <a:lstStyle/>
          <a:p>
            <a:endParaRPr lang="en-US"/>
          </a:p>
        </p:txBody>
      </p:sp>
      <p:pic>
        <p:nvPicPr>
          <p:cNvPr id="26627" name="Picture 3" descr="C:\Misc\rendel.wmf"/>
          <p:cNvPicPr>
            <a:picLocks noChangeAspect="1" noChangeArrowheads="1"/>
          </p:cNvPicPr>
          <p:nvPr/>
        </p:nvPicPr>
        <p:blipFill>
          <a:blip r:embed="rId3" cstate="print"/>
          <a:srcRect/>
          <a:stretch>
            <a:fillRect/>
          </a:stretch>
        </p:blipFill>
        <p:spPr bwMode="auto">
          <a:xfrm>
            <a:off x="228600" y="274638"/>
            <a:ext cx="7987553" cy="6172200"/>
          </a:xfrm>
          <a:prstGeom prst="rect">
            <a:avLst/>
          </a:prstGeom>
          <a:noFill/>
        </p:spPr>
      </p:pic>
    </p:spTree>
    <p:extLst>
      <p:ext uri="{BB962C8B-B14F-4D97-AF65-F5344CB8AC3E}">
        <p14:creationId xmlns:p14="http://schemas.microsoft.com/office/powerpoint/2010/main" val="17949748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76200" y="81034"/>
            <a:ext cx="9267825" cy="6804461"/>
          </a:xfrm>
          <a:prstGeom prst="rect">
            <a:avLst/>
          </a:prstGeom>
          <a:noFill/>
          <a:ln w="9525">
            <a:noFill/>
            <a:miter lim="800000"/>
            <a:headEnd/>
            <a:tailEnd/>
          </a:ln>
        </p:spPr>
      </p:pic>
      <p:sp>
        <p:nvSpPr>
          <p:cNvPr id="2" name="Rectangle 1"/>
          <p:cNvSpPr/>
          <p:nvPr/>
        </p:nvSpPr>
        <p:spPr>
          <a:xfrm>
            <a:off x="304800" y="533400"/>
            <a:ext cx="21336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58043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NDVI</a:t>
            </a:r>
            <a:endParaRPr lang="en-US" dirty="0"/>
          </a:p>
        </p:txBody>
      </p:sp>
      <p:sp>
        <p:nvSpPr>
          <p:cNvPr id="3" name="Content Placeholder 2"/>
          <p:cNvSpPr>
            <a:spLocks noGrp="1"/>
          </p:cNvSpPr>
          <p:nvPr>
            <p:ph idx="1"/>
          </p:nvPr>
        </p:nvSpPr>
        <p:spPr/>
        <p:txBody>
          <a:bodyPr/>
          <a:lstStyle/>
          <a:p>
            <a:endParaRPr 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28862"/>
            <a:ext cx="5429250" cy="549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94398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a:t>
            </a:r>
            <a:endParaRPr lang="en-US" dirty="0"/>
          </a:p>
        </p:txBody>
      </p:sp>
      <p:sp>
        <p:nvSpPr>
          <p:cNvPr id="3" name="Content Placeholder 2"/>
          <p:cNvSpPr>
            <a:spLocks noGrp="1"/>
          </p:cNvSpPr>
          <p:nvPr>
            <p:ph idx="1"/>
          </p:nvPr>
        </p:nvSpPr>
        <p:spPr/>
        <p:txBody>
          <a:bodyPr/>
          <a:lstStyle/>
          <a:p>
            <a:endParaRPr lang="en-US"/>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42" y="3276600"/>
            <a:ext cx="8991876" cy="3442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23815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Mobile Nutrients </a:t>
            </a:r>
            <a:r>
              <a:rPr lang="en-US" dirty="0" smtClean="0"/>
              <a:t>N</a:t>
            </a:r>
          </a:p>
          <a:p>
            <a:r>
              <a:rPr lang="en-US" dirty="0" smtClean="0"/>
              <a:t>Yield and Environment Driven!!</a:t>
            </a:r>
            <a:endParaRPr lang="en-US" dirty="0" smtClean="0"/>
          </a:p>
          <a:p>
            <a:pPr lvl="1"/>
            <a:r>
              <a:rPr lang="en-US" dirty="0" smtClean="0"/>
              <a:t>Make determinations based off Environment and Plant measured in Season</a:t>
            </a:r>
            <a:endParaRPr lang="en-US" dirty="0"/>
          </a:p>
        </p:txBody>
      </p:sp>
      <p:sp>
        <p:nvSpPr>
          <p:cNvPr id="3" name="Title 2"/>
          <p:cNvSpPr>
            <a:spLocks noGrp="1"/>
          </p:cNvSpPr>
          <p:nvPr>
            <p:ph type="title"/>
          </p:nvPr>
        </p:nvSpPr>
        <p:spPr/>
        <p:txBody>
          <a:bodyPr/>
          <a:lstStyle/>
          <a:p>
            <a:r>
              <a:rPr lang="en-US" dirty="0" smtClean="0"/>
              <a:t>Getting N right for the Year</a:t>
            </a:r>
            <a:endParaRPr lang="en-US" dirty="0"/>
          </a:p>
        </p:txBody>
      </p:sp>
      <p:pic>
        <p:nvPicPr>
          <p:cNvPr id="12" name="Picture 11" descr="Hollis, Heath Beanland 3.JPG"/>
          <p:cNvPicPr>
            <a:picLocks noChangeAspect="1"/>
          </p:cNvPicPr>
          <p:nvPr/>
        </p:nvPicPr>
        <p:blipFill>
          <a:blip r:embed="rId2" cstate="print"/>
          <a:stretch>
            <a:fillRect/>
          </a:stretch>
        </p:blipFill>
        <p:spPr>
          <a:xfrm>
            <a:off x="4876800" y="4038600"/>
            <a:ext cx="4167188"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828737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Strips</a:t>
            </a:r>
            <a:endParaRPr lang="en-US" dirty="0"/>
          </a:p>
        </p:txBody>
      </p:sp>
      <p:pic>
        <p:nvPicPr>
          <p:cNvPr id="4" name="Content Placeholder 3" descr="sensing small.jpg"/>
          <p:cNvPicPr>
            <a:picLocks noGrp="1" noChangeAspect="1"/>
          </p:cNvPicPr>
          <p:nvPr>
            <p:ph idx="1"/>
          </p:nvPr>
        </p:nvPicPr>
        <p:blipFill>
          <a:blip r:embed="rId2" cstate="print"/>
          <a:stretch>
            <a:fillRect/>
          </a:stretch>
        </p:blipFill>
        <p:spPr>
          <a:xfrm>
            <a:off x="4572000" y="1295400"/>
            <a:ext cx="3764280" cy="2823210"/>
          </a:xfrm>
          <a:ln>
            <a:solidFill>
              <a:schemeClr val="tx1"/>
            </a:solidFill>
          </a:ln>
        </p:spPr>
      </p:pic>
      <p:sp>
        <p:nvSpPr>
          <p:cNvPr id="5" name="TextBox 4"/>
          <p:cNvSpPr txBox="1"/>
          <p:nvPr/>
        </p:nvSpPr>
        <p:spPr>
          <a:xfrm>
            <a:off x="609600" y="1729026"/>
            <a:ext cx="3962400" cy="4524315"/>
          </a:xfrm>
          <a:prstGeom prst="rect">
            <a:avLst/>
          </a:prstGeom>
          <a:noFill/>
        </p:spPr>
        <p:txBody>
          <a:bodyPr wrap="square" rtlCol="0">
            <a:spAutoFit/>
          </a:bodyPr>
          <a:lstStyle/>
          <a:p>
            <a:pPr>
              <a:buFont typeface="Arial" pitchFamily="34" charset="0"/>
              <a:buChar char="•"/>
            </a:pPr>
            <a:r>
              <a:rPr lang="en-US" sz="3200" dirty="0" smtClean="0"/>
              <a:t>Are Very Visual</a:t>
            </a:r>
            <a:r>
              <a:rPr lang="en-US" sz="3200" dirty="0" smtClean="0"/>
              <a:t>..</a:t>
            </a:r>
          </a:p>
          <a:p>
            <a:pPr>
              <a:buFont typeface="Arial" pitchFamily="34" charset="0"/>
              <a:buChar char="•"/>
            </a:pPr>
            <a:endParaRPr lang="en-US" sz="3200" dirty="0"/>
          </a:p>
          <a:p>
            <a:pPr>
              <a:buFont typeface="Arial" pitchFamily="34" charset="0"/>
              <a:buChar char="•"/>
            </a:pPr>
            <a:endParaRPr lang="en-US" sz="3200" dirty="0" smtClean="0"/>
          </a:p>
          <a:p>
            <a:pPr>
              <a:buFont typeface="Arial" pitchFamily="34" charset="0"/>
              <a:buChar char="•"/>
            </a:pPr>
            <a:endParaRPr lang="en-US" sz="3200" dirty="0"/>
          </a:p>
          <a:p>
            <a:pPr>
              <a:buFont typeface="Arial" pitchFamily="34" charset="0"/>
              <a:buChar char="•"/>
            </a:pPr>
            <a:endParaRPr lang="en-US" sz="3200" dirty="0" smtClean="0"/>
          </a:p>
          <a:p>
            <a:pPr>
              <a:buFont typeface="Arial" pitchFamily="34" charset="0"/>
              <a:buChar char="•"/>
            </a:pPr>
            <a:endParaRPr lang="en-US" sz="3200" dirty="0"/>
          </a:p>
          <a:p>
            <a:pPr>
              <a:buFont typeface="Arial" pitchFamily="34" charset="0"/>
              <a:buChar char="•"/>
            </a:pPr>
            <a:endParaRPr lang="en-US" sz="3200" dirty="0" smtClean="0"/>
          </a:p>
          <a:p>
            <a:pPr>
              <a:buFont typeface="Arial" pitchFamily="34" charset="0"/>
              <a:buChar char="•"/>
            </a:pPr>
            <a:endParaRPr lang="en-US" sz="3200" dirty="0"/>
          </a:p>
          <a:p>
            <a:pPr>
              <a:buFont typeface="Arial" pitchFamily="34" charset="0"/>
              <a:buChar char="•"/>
            </a:pPr>
            <a:r>
              <a:rPr lang="en-US" sz="3200" dirty="0" smtClean="0"/>
              <a:t>Consider 0 N </a:t>
            </a:r>
            <a:endParaRPr lang="en-US" sz="3200" dirty="0" smtClean="0"/>
          </a:p>
        </p:txBody>
      </p:sp>
      <p:pic>
        <p:nvPicPr>
          <p:cNvPr id="6" name="Picture 5" descr="Hollis, Heath Beanland 3.JPG"/>
          <p:cNvPicPr>
            <a:picLocks noChangeAspect="1"/>
          </p:cNvPicPr>
          <p:nvPr/>
        </p:nvPicPr>
        <p:blipFill>
          <a:blip r:embed="rId3" cstate="print"/>
          <a:stretch>
            <a:fillRect/>
          </a:stretch>
        </p:blipFill>
        <p:spPr>
          <a:xfrm>
            <a:off x="457200" y="2514600"/>
            <a:ext cx="3733800" cy="2743200"/>
          </a:xfrm>
          <a:prstGeom prst="rect">
            <a:avLst/>
          </a:prstGeom>
        </p:spPr>
      </p:pic>
      <p:pic>
        <p:nvPicPr>
          <p:cNvPr id="7" name="Picture 6" descr="IMG_1534.jpg"/>
          <p:cNvPicPr>
            <a:picLocks noChangeAspect="1"/>
          </p:cNvPicPr>
          <p:nvPr/>
        </p:nvPicPr>
        <p:blipFill>
          <a:blip r:embed="rId4" cstate="print"/>
          <a:stretch>
            <a:fillRect/>
          </a:stretch>
        </p:blipFill>
        <p:spPr>
          <a:xfrm>
            <a:off x="4699000" y="4191000"/>
            <a:ext cx="3530600" cy="2667000"/>
          </a:xfrm>
          <a:prstGeom prst="rect">
            <a:avLst/>
          </a:prstGeom>
        </p:spPr>
      </p:pic>
    </p:spTree>
    <p:extLst>
      <p:ext uri="{BB962C8B-B14F-4D97-AF65-F5344CB8AC3E}">
        <p14:creationId xmlns:p14="http://schemas.microsoft.com/office/powerpoint/2010/main" val="30190192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1981200"/>
            <a:ext cx="3352800" cy="2514600"/>
          </a:xfrm>
          <a:prstGeom prst="rect">
            <a:avLst/>
          </a:prstGeom>
        </p:spPr>
      </p:pic>
      <p:sp>
        <p:nvSpPr>
          <p:cNvPr id="2" name="Title 1"/>
          <p:cNvSpPr>
            <a:spLocks noGrp="1"/>
          </p:cNvSpPr>
          <p:nvPr>
            <p:ph type="title"/>
          </p:nvPr>
        </p:nvSpPr>
        <p:spPr/>
        <p:txBody>
          <a:bodyPr/>
          <a:lstStyle/>
          <a:p>
            <a:r>
              <a:rPr lang="en-US" dirty="0" smtClean="0"/>
              <a:t>Applicators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291134" y="2295525"/>
            <a:ext cx="2514600" cy="1885950"/>
          </a:xfrm>
        </p:spPr>
      </p:pic>
      <p:pic>
        <p:nvPicPr>
          <p:cNvPr id="2050" name="Picture 2" descr="C:\Users\Brian Arnall\Desktop\2013 Pictures\Gard N-Rich Stri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2133600"/>
            <a:ext cx="3919993"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048" r="6441"/>
          <a:stretch/>
        </p:blipFill>
        <p:spPr bwMode="auto">
          <a:xfrm>
            <a:off x="528320" y="4561840"/>
            <a:ext cx="3332480" cy="2243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4508818"/>
            <a:ext cx="3505200" cy="233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1796" y="2233612"/>
            <a:ext cx="60960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220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IMG_1534.jpg"/>
          <p:cNvPicPr>
            <a:picLocks noGrp="1" noChangeAspect="1"/>
          </p:cNvPicPr>
          <p:nvPr>
            <p:ph idx="1"/>
          </p:nvPr>
        </p:nvPicPr>
        <p:blipFill>
          <a:blip r:embed="rId2" cstate="print"/>
          <a:stretch>
            <a:fillRect/>
          </a:stretch>
        </p:blipFill>
        <p:spPr>
          <a:xfrm>
            <a:off x="5080000" y="0"/>
            <a:ext cx="4064000" cy="3124200"/>
          </a:xfrm>
        </p:spPr>
      </p:pic>
      <p:pic>
        <p:nvPicPr>
          <p:cNvPr id="8" name="Picture 7" descr="marland 2012.JPG"/>
          <p:cNvPicPr>
            <a:picLocks noChangeAspect="1"/>
          </p:cNvPicPr>
          <p:nvPr/>
        </p:nvPicPr>
        <p:blipFill>
          <a:blip r:embed="rId3" cstate="print"/>
          <a:srcRect t="20089"/>
          <a:stretch>
            <a:fillRect/>
          </a:stretch>
        </p:blipFill>
        <p:spPr>
          <a:xfrm>
            <a:off x="0" y="0"/>
            <a:ext cx="5105400" cy="5439683"/>
          </a:xfrm>
          <a:prstGeom prst="rect">
            <a:avLst/>
          </a:prstGeom>
        </p:spPr>
      </p:pic>
      <p:pic>
        <p:nvPicPr>
          <p:cNvPr id="9" name="Picture 8" descr="IPAD.jpg"/>
          <p:cNvPicPr>
            <a:picLocks noChangeAspect="1"/>
          </p:cNvPicPr>
          <p:nvPr/>
        </p:nvPicPr>
        <p:blipFill>
          <a:blip r:embed="rId4" cstate="print"/>
          <a:stretch>
            <a:fillRect/>
          </a:stretch>
        </p:blipFill>
        <p:spPr>
          <a:xfrm rot="5400000">
            <a:off x="5153025" y="3533775"/>
            <a:ext cx="3733800" cy="2914650"/>
          </a:xfrm>
          <a:prstGeom prst="rect">
            <a:avLst/>
          </a:prstGeom>
        </p:spPr>
      </p:pic>
      <p:pic>
        <p:nvPicPr>
          <p:cNvPr id="7" name="Picture 6" descr="IMG_6540.JPG"/>
          <p:cNvPicPr>
            <a:picLocks noChangeAspect="1"/>
          </p:cNvPicPr>
          <p:nvPr/>
        </p:nvPicPr>
        <p:blipFill>
          <a:blip r:embed="rId5" cstate="print"/>
          <a:srcRect t="13158" b="5263"/>
          <a:stretch>
            <a:fillRect/>
          </a:stretch>
        </p:blipFill>
        <p:spPr>
          <a:xfrm>
            <a:off x="0" y="3733800"/>
            <a:ext cx="5643716" cy="3124200"/>
          </a:xfrm>
          <a:prstGeom prst="rect">
            <a:avLst/>
          </a:prstGeom>
        </p:spPr>
      </p:pic>
    </p:spTree>
    <p:extLst>
      <p:ext uri="{BB962C8B-B14F-4D97-AF65-F5344CB8AC3E}">
        <p14:creationId xmlns:p14="http://schemas.microsoft.com/office/powerpoint/2010/main" val="21051349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On-the Go</a:t>
            </a:r>
            <a:endParaRPr lang="en-US" dirty="0"/>
          </a:p>
        </p:txBody>
      </p:sp>
      <p:sp>
        <p:nvSpPr>
          <p:cNvPr id="3" name="Content Placeholder 2"/>
          <p:cNvSpPr>
            <a:spLocks noGrp="1"/>
          </p:cNvSpPr>
          <p:nvPr>
            <p:ph idx="1"/>
          </p:nvPr>
        </p:nvSpPr>
        <p:spPr/>
        <p:txBody>
          <a:bodyPr/>
          <a:lstStyle/>
          <a:p>
            <a:endParaRPr lang="en-US"/>
          </a:p>
        </p:txBody>
      </p:sp>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7206"/>
            <a:ext cx="6445165" cy="4833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08872"/>
            <a:ext cx="6982905" cy="524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915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ChangeArrowheads="1"/>
          </p:cNvSpPr>
          <p:nvPr/>
        </p:nvSpPr>
        <p:spPr bwMode="auto">
          <a:xfrm>
            <a:off x="0" y="1497013"/>
            <a:ext cx="9144000" cy="0"/>
          </a:xfrm>
          <a:prstGeom prst="rect">
            <a:avLst/>
          </a:prstGeom>
          <a:noFill/>
          <a:ln w="9525">
            <a:noFill/>
            <a:miter lim="800000"/>
            <a:headEnd/>
            <a:tailEnd/>
          </a:ln>
        </p:spPr>
        <p:txBody>
          <a:bodyPr wrap="none" anchor="ctr">
            <a:spAutoFit/>
          </a:bodyPr>
          <a:lstStyle/>
          <a:p>
            <a:pPr eaLnBrk="0" hangingPunct="0"/>
            <a:endParaRPr lang="en-US">
              <a:latin typeface="Perpetua" pitchFamily="18" charset="0"/>
            </a:endParaRPr>
          </a:p>
        </p:txBody>
      </p:sp>
      <p:sp>
        <p:nvSpPr>
          <p:cNvPr id="11268" name="Rectangle 322"/>
          <p:cNvSpPr>
            <a:spLocks noChangeArrowheads="1"/>
          </p:cNvSpPr>
          <p:nvPr/>
        </p:nvSpPr>
        <p:spPr bwMode="auto">
          <a:xfrm>
            <a:off x="0" y="5359400"/>
            <a:ext cx="9144000" cy="0"/>
          </a:xfrm>
          <a:prstGeom prst="rect">
            <a:avLst/>
          </a:prstGeom>
          <a:noFill/>
          <a:ln w="9525">
            <a:noFill/>
            <a:miter lim="800000"/>
            <a:headEnd/>
            <a:tailEnd/>
          </a:ln>
        </p:spPr>
        <p:txBody>
          <a:bodyPr wrap="none" anchor="ctr">
            <a:spAutoFit/>
          </a:bodyPr>
          <a:lstStyle/>
          <a:p>
            <a:pPr eaLnBrk="0" hangingPunct="0"/>
            <a:endParaRPr lang="en-US">
              <a:latin typeface="Perpetua" pitchFamily="18" charset="0"/>
            </a:endParaRPr>
          </a:p>
        </p:txBody>
      </p:sp>
      <p:sp>
        <p:nvSpPr>
          <p:cNvPr id="11269" name="Rectangle 1128"/>
          <p:cNvSpPr>
            <a:spLocks noGrp="1" noChangeArrowheads="1"/>
          </p:cNvSpPr>
          <p:nvPr>
            <p:ph type="title" idx="4294967295"/>
          </p:nvPr>
        </p:nvSpPr>
        <p:spPr>
          <a:xfrm>
            <a:off x="0" y="0"/>
            <a:ext cx="9144000" cy="1219200"/>
          </a:xfrm>
        </p:spPr>
        <p:txBody>
          <a:bodyPr/>
          <a:lstStyle/>
          <a:p>
            <a:r>
              <a:rPr lang="en-US" sz="3200" smtClean="0"/>
              <a:t>Comparison of Sensor Based N Rec’s to Soil Test Based Rec’s, 2006-2008</a:t>
            </a:r>
          </a:p>
        </p:txBody>
      </p:sp>
      <p:graphicFrame>
        <p:nvGraphicFramePr>
          <p:cNvPr id="11266" name="Object 5"/>
          <p:cNvGraphicFramePr>
            <a:graphicFrameLocks noChangeAspect="1"/>
          </p:cNvGraphicFramePr>
          <p:nvPr/>
        </p:nvGraphicFramePr>
        <p:xfrm>
          <a:off x="201613" y="1752600"/>
          <a:ext cx="8829675" cy="3722688"/>
        </p:xfrm>
        <a:graphic>
          <a:graphicData uri="http://schemas.openxmlformats.org/presentationml/2006/ole">
            <mc:AlternateContent xmlns:mc="http://schemas.openxmlformats.org/markup-compatibility/2006">
              <mc:Choice xmlns:v="urn:schemas-microsoft-com:vml" Requires="v">
                <p:oleObj spid="_x0000_s2060" name="Worksheet" r:id="rId4" imgW="5619902" imgH="2104949" progId="Excel.Sheet.8">
                  <p:embed/>
                </p:oleObj>
              </mc:Choice>
              <mc:Fallback>
                <p:oleObj name="Worksheet" r:id="rId4" imgW="5619902" imgH="2104949"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13" y="1752600"/>
                        <a:ext cx="8829675" cy="372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Picture 1"/>
          <p:cNvPicPr>
            <a:picLocks noChangeAspect="1"/>
          </p:cNvPicPr>
          <p:nvPr/>
        </p:nvPicPr>
        <p:blipFill>
          <a:blip r:embed="rId6"/>
          <a:stretch>
            <a:fillRect/>
          </a:stretch>
        </p:blipFill>
        <p:spPr>
          <a:xfrm>
            <a:off x="8000999" y="5640516"/>
            <a:ext cx="1042857" cy="1042857"/>
          </a:xfrm>
          <a:prstGeom prst="rect">
            <a:avLst/>
          </a:prstGeom>
        </p:spPr>
      </p:pic>
    </p:spTree>
    <p:extLst>
      <p:ext uri="{BB962C8B-B14F-4D97-AF65-F5344CB8AC3E}">
        <p14:creationId xmlns:p14="http://schemas.microsoft.com/office/powerpoint/2010/main" val="29689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smtClean="0"/>
              <a:t>Why</a:t>
            </a:r>
            <a:endParaRPr lang="en-US" dirty="0"/>
          </a:p>
        </p:txBody>
      </p:sp>
      <p:sp>
        <p:nvSpPr>
          <p:cNvPr id="3" name="Content Placeholder 2"/>
          <p:cNvSpPr>
            <a:spLocks noGrp="1"/>
          </p:cNvSpPr>
          <p:nvPr>
            <p:ph idx="1"/>
          </p:nvPr>
        </p:nvSpPr>
        <p:spPr/>
        <p:txBody>
          <a:bodyPr/>
          <a:lstStyle/>
          <a:p>
            <a:r>
              <a:rPr lang="en-US" dirty="0"/>
              <a:t>If yield potential is greater than 120 bushels per acre, apply up to 1.25 pounds of nitrogen per bushel of anticipated yield.</a:t>
            </a:r>
            <a:endParaRPr lang="en-US" dirty="0"/>
          </a:p>
        </p:txBody>
      </p:sp>
      <p:pic>
        <p:nvPicPr>
          <p:cNvPr id="5" name="Picture 4"/>
          <p:cNvPicPr>
            <a:picLocks noChangeAspect="1"/>
          </p:cNvPicPr>
          <p:nvPr/>
        </p:nvPicPr>
        <p:blipFill>
          <a:blip r:embed="rId2"/>
          <a:stretch>
            <a:fillRect/>
          </a:stretch>
        </p:blipFill>
        <p:spPr>
          <a:xfrm>
            <a:off x="92420" y="3850849"/>
            <a:ext cx="4257530" cy="2722120"/>
          </a:xfrm>
          <a:prstGeom prst="rect">
            <a:avLst/>
          </a:prstGeom>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806" y="3886200"/>
            <a:ext cx="4894927" cy="2651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6405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228600"/>
            <a:ext cx="7772400" cy="762000"/>
          </a:xfrm>
        </p:spPr>
        <p:txBody>
          <a:bodyPr>
            <a:normAutofit fontScale="90000"/>
          </a:bodyPr>
          <a:lstStyle/>
          <a:p>
            <a:pPr eaLnBrk="1" hangingPunct="1">
              <a:defRPr/>
            </a:pPr>
            <a:r>
              <a:rPr lang="en-US" sz="4000" smtClean="0"/>
              <a:t>Regional GreenSeeker Grain Yields - 2005</a:t>
            </a:r>
          </a:p>
        </p:txBody>
      </p:sp>
      <p:graphicFrame>
        <p:nvGraphicFramePr>
          <p:cNvPr id="3074" name="Object 3"/>
          <p:cNvGraphicFramePr>
            <a:graphicFrameLocks noGrp="1" noChangeAspect="1"/>
          </p:cNvGraphicFramePr>
          <p:nvPr>
            <p:ph type="chart" idx="1"/>
          </p:nvPr>
        </p:nvGraphicFramePr>
        <p:xfrm>
          <a:off x="47625" y="1295400"/>
          <a:ext cx="9004300" cy="5459413"/>
        </p:xfrm>
        <a:graphic>
          <a:graphicData uri="http://schemas.openxmlformats.org/presentationml/2006/ole">
            <mc:AlternateContent xmlns:mc="http://schemas.openxmlformats.org/markup-compatibility/2006">
              <mc:Choice xmlns:v="urn:schemas-microsoft-com:vml" Requires="v">
                <p:oleObj spid="_x0000_s4108" name="Chart" r:id="rId4" imgW="9020079" imgH="5257800" progId="MSGraph.Chart.8">
                  <p:embed followColorScheme="full"/>
                </p:oleObj>
              </mc:Choice>
              <mc:Fallback>
                <p:oleObj name="Chart" r:id="rId4" imgW="9020079" imgH="5257800" progId="MSGraph.Chart.8">
                  <p:embed followColorScheme="full"/>
                  <p:pic>
                    <p:nvPicPr>
                      <p:cNvPr id="0" name=""/>
                      <p:cNvPicPr>
                        <a:picLocks noChangeAspect="1" noChangeArrowheads="1"/>
                      </p:cNvPicPr>
                      <p:nvPr/>
                    </p:nvPicPr>
                    <p:blipFill>
                      <a:blip r:embed="rId5"/>
                      <a:srcRect/>
                      <a:stretch>
                        <a:fillRect/>
                      </a:stretch>
                    </p:blipFill>
                    <p:spPr bwMode="auto">
                      <a:xfrm>
                        <a:off x="47625" y="1295400"/>
                        <a:ext cx="9004300" cy="5459413"/>
                      </a:xfrm>
                      <a:prstGeom prst="rect">
                        <a:avLst/>
                      </a:prstGeom>
                    </p:spPr>
                  </p:pic>
                </p:oleObj>
              </mc:Fallback>
            </mc:AlternateContent>
          </a:graphicData>
        </a:graphic>
      </p:graphicFrame>
      <p:pic>
        <p:nvPicPr>
          <p:cNvPr id="2" name="Picture 1"/>
          <p:cNvPicPr>
            <a:picLocks noChangeAspect="1"/>
          </p:cNvPicPr>
          <p:nvPr/>
        </p:nvPicPr>
        <p:blipFill>
          <a:blip r:embed="rId6"/>
          <a:stretch>
            <a:fillRect/>
          </a:stretch>
        </p:blipFill>
        <p:spPr>
          <a:xfrm>
            <a:off x="1" y="5867400"/>
            <a:ext cx="1526947" cy="990600"/>
          </a:xfrm>
          <a:prstGeom prst="rect">
            <a:avLst/>
          </a:prstGeom>
        </p:spPr>
      </p:pic>
    </p:spTree>
    <p:extLst>
      <p:ext uri="{BB962C8B-B14F-4D97-AF65-F5344CB8AC3E}">
        <p14:creationId xmlns:p14="http://schemas.microsoft.com/office/powerpoint/2010/main" val="1886566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457200" y="457200"/>
            <a:ext cx="8229600" cy="1219200"/>
          </a:xfrm>
        </p:spPr>
        <p:txBody>
          <a:bodyPr/>
          <a:lstStyle/>
          <a:p>
            <a:pPr eaLnBrk="1" hangingPunct="1">
              <a:defRPr/>
            </a:pPr>
            <a:r>
              <a:rPr lang="en-US" sz="3600" b="1" smtClean="0"/>
              <a:t>2006 NE GreenSeeker/Corn Trials</a:t>
            </a:r>
          </a:p>
        </p:txBody>
      </p:sp>
      <p:sp>
        <p:nvSpPr>
          <p:cNvPr id="29699" name="Rectangle 3"/>
          <p:cNvSpPr>
            <a:spLocks noGrp="1" noChangeArrowheads="1"/>
          </p:cNvSpPr>
          <p:nvPr>
            <p:ph type="subTitle" idx="1"/>
          </p:nvPr>
        </p:nvSpPr>
        <p:spPr>
          <a:xfrm>
            <a:off x="1371600" y="1600200"/>
            <a:ext cx="6400800" cy="838200"/>
          </a:xfrm>
        </p:spPr>
        <p:txBody>
          <a:bodyPr/>
          <a:lstStyle/>
          <a:p>
            <a:pPr eaLnBrk="1" hangingPunct="1">
              <a:defRPr/>
            </a:pPr>
            <a:r>
              <a:rPr lang="en-US" b="1" smtClean="0"/>
              <a:t>Gross Return ($/A)</a:t>
            </a:r>
          </a:p>
        </p:txBody>
      </p:sp>
      <p:sp>
        <p:nvSpPr>
          <p:cNvPr id="24580" name="Text Box 4"/>
          <p:cNvSpPr txBox="1">
            <a:spLocks noChangeArrowheads="1"/>
          </p:cNvSpPr>
          <p:nvPr/>
        </p:nvSpPr>
        <p:spPr bwMode="auto">
          <a:xfrm>
            <a:off x="9525" y="3292475"/>
            <a:ext cx="20574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spcBef>
                <a:spcPct val="50000"/>
              </a:spcBef>
            </a:pPr>
            <a:r>
              <a:rPr lang="en-US" altLang="en-US" b="1" u="sng">
                <a:latin typeface="Arial" charset="0"/>
              </a:rPr>
              <a:t>Treatment</a:t>
            </a:r>
          </a:p>
          <a:p>
            <a:pPr eaLnBrk="1" hangingPunct="1">
              <a:spcBef>
                <a:spcPct val="50000"/>
              </a:spcBef>
            </a:pPr>
            <a:r>
              <a:rPr lang="en-US" altLang="en-US" b="1">
                <a:latin typeface="Arial" charset="0"/>
              </a:rPr>
              <a:t>Miami</a:t>
            </a:r>
          </a:p>
          <a:p>
            <a:pPr eaLnBrk="1" hangingPunct="1">
              <a:spcBef>
                <a:spcPct val="50000"/>
              </a:spcBef>
            </a:pPr>
            <a:r>
              <a:rPr lang="en-US" altLang="en-US" b="1">
                <a:latin typeface="Arial" charset="0"/>
              </a:rPr>
              <a:t>South Coffeyville</a:t>
            </a:r>
          </a:p>
          <a:p>
            <a:pPr eaLnBrk="1" hangingPunct="1">
              <a:spcBef>
                <a:spcPct val="50000"/>
              </a:spcBef>
            </a:pPr>
            <a:r>
              <a:rPr lang="en-US" altLang="en-US" b="1">
                <a:latin typeface="Arial" charset="0"/>
              </a:rPr>
              <a:t>Webbers Falls</a:t>
            </a:r>
          </a:p>
          <a:p>
            <a:pPr eaLnBrk="1" hangingPunct="1">
              <a:spcBef>
                <a:spcPct val="50000"/>
              </a:spcBef>
            </a:pPr>
            <a:r>
              <a:rPr lang="en-US" altLang="en-US" b="1">
                <a:latin typeface="Arial" charset="0"/>
              </a:rPr>
              <a:t>Ft. Gibson</a:t>
            </a:r>
          </a:p>
          <a:p>
            <a:pPr eaLnBrk="1" hangingPunct="1">
              <a:spcBef>
                <a:spcPct val="50000"/>
              </a:spcBef>
            </a:pPr>
            <a:r>
              <a:rPr lang="en-US" altLang="en-US" b="1">
                <a:latin typeface="Arial" charset="0"/>
              </a:rPr>
              <a:t>All Site Average</a:t>
            </a:r>
          </a:p>
        </p:txBody>
      </p:sp>
      <p:sp>
        <p:nvSpPr>
          <p:cNvPr id="24581" name="Text Box 5"/>
          <p:cNvSpPr txBox="1">
            <a:spLocks noChangeArrowheads="1"/>
          </p:cNvSpPr>
          <p:nvPr/>
        </p:nvSpPr>
        <p:spPr bwMode="auto">
          <a:xfrm>
            <a:off x="2078038" y="3292475"/>
            <a:ext cx="9906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spcBef>
                <a:spcPct val="50000"/>
              </a:spcBef>
            </a:pPr>
            <a:r>
              <a:rPr lang="en-US" altLang="en-US" b="1" u="sng">
                <a:latin typeface="Arial" charset="0"/>
              </a:rPr>
              <a:t>Check</a:t>
            </a:r>
          </a:p>
          <a:p>
            <a:pPr algn="ctr" eaLnBrk="1" hangingPunct="1">
              <a:spcBef>
                <a:spcPct val="50000"/>
              </a:spcBef>
            </a:pPr>
            <a:r>
              <a:rPr lang="en-US" altLang="en-US" b="1">
                <a:latin typeface="Arial" charset="0"/>
              </a:rPr>
              <a:t>228</a:t>
            </a:r>
          </a:p>
          <a:p>
            <a:pPr algn="ctr" eaLnBrk="1" hangingPunct="1">
              <a:spcBef>
                <a:spcPct val="50000"/>
              </a:spcBef>
            </a:pPr>
            <a:r>
              <a:rPr lang="en-US" altLang="en-US" b="1">
                <a:latin typeface="Arial" charset="0"/>
              </a:rPr>
              <a:t>253</a:t>
            </a:r>
          </a:p>
          <a:p>
            <a:pPr algn="ctr" eaLnBrk="1" hangingPunct="1">
              <a:spcBef>
                <a:spcPct val="50000"/>
              </a:spcBef>
            </a:pPr>
            <a:r>
              <a:rPr lang="en-US" altLang="en-US" b="1">
                <a:latin typeface="Arial" charset="0"/>
              </a:rPr>
              <a:t>270</a:t>
            </a:r>
          </a:p>
          <a:p>
            <a:pPr algn="ctr" eaLnBrk="1" hangingPunct="1">
              <a:spcBef>
                <a:spcPct val="50000"/>
              </a:spcBef>
            </a:pPr>
            <a:r>
              <a:rPr lang="en-US" altLang="en-US" b="1">
                <a:latin typeface="Arial" charset="0"/>
              </a:rPr>
              <a:t>375</a:t>
            </a:r>
          </a:p>
          <a:p>
            <a:pPr algn="ctr" eaLnBrk="1" hangingPunct="1">
              <a:spcBef>
                <a:spcPct val="50000"/>
              </a:spcBef>
            </a:pPr>
            <a:r>
              <a:rPr lang="en-US" altLang="en-US" b="1">
                <a:latin typeface="Arial" charset="0"/>
              </a:rPr>
              <a:t>282</a:t>
            </a:r>
          </a:p>
        </p:txBody>
      </p:sp>
      <p:sp>
        <p:nvSpPr>
          <p:cNvPr id="24582" name="Text Box 6"/>
          <p:cNvSpPr txBox="1">
            <a:spLocks noChangeArrowheads="1"/>
          </p:cNvSpPr>
          <p:nvPr/>
        </p:nvSpPr>
        <p:spPr bwMode="auto">
          <a:xfrm>
            <a:off x="3079750" y="3017838"/>
            <a:ext cx="12954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spcBef>
                <a:spcPct val="50000"/>
              </a:spcBef>
            </a:pPr>
            <a:r>
              <a:rPr lang="en-US" altLang="en-US" b="1">
                <a:latin typeface="Arial" charset="0"/>
              </a:rPr>
              <a:t>Farmer </a:t>
            </a:r>
            <a:r>
              <a:rPr lang="en-US" altLang="en-US" b="1" u="sng">
                <a:latin typeface="Arial" charset="0"/>
              </a:rPr>
              <a:t>Practice</a:t>
            </a:r>
          </a:p>
          <a:p>
            <a:pPr algn="ctr" eaLnBrk="1" hangingPunct="1">
              <a:spcBef>
                <a:spcPct val="50000"/>
              </a:spcBef>
            </a:pPr>
            <a:r>
              <a:rPr lang="en-US" altLang="en-US" b="1">
                <a:latin typeface="Arial" charset="0"/>
              </a:rPr>
              <a:t>203</a:t>
            </a:r>
          </a:p>
          <a:p>
            <a:pPr algn="ctr" eaLnBrk="1" hangingPunct="1">
              <a:spcBef>
                <a:spcPct val="50000"/>
              </a:spcBef>
            </a:pPr>
            <a:r>
              <a:rPr lang="en-US" altLang="en-US" b="1">
                <a:latin typeface="Arial" charset="0"/>
              </a:rPr>
              <a:t>259</a:t>
            </a:r>
          </a:p>
          <a:p>
            <a:pPr algn="ctr" eaLnBrk="1" hangingPunct="1">
              <a:spcBef>
                <a:spcPct val="50000"/>
              </a:spcBef>
            </a:pPr>
            <a:r>
              <a:rPr lang="en-US" altLang="en-US" b="1">
                <a:latin typeface="Arial" charset="0"/>
              </a:rPr>
              <a:t>265</a:t>
            </a:r>
          </a:p>
          <a:p>
            <a:pPr algn="ctr" eaLnBrk="1" hangingPunct="1">
              <a:spcBef>
                <a:spcPct val="50000"/>
              </a:spcBef>
            </a:pPr>
            <a:r>
              <a:rPr lang="en-US" altLang="en-US" b="1">
                <a:latin typeface="Arial" charset="0"/>
              </a:rPr>
              <a:t>289</a:t>
            </a:r>
          </a:p>
          <a:p>
            <a:pPr algn="ctr" eaLnBrk="1" hangingPunct="1">
              <a:spcBef>
                <a:spcPct val="50000"/>
              </a:spcBef>
            </a:pPr>
            <a:r>
              <a:rPr lang="en-US" altLang="en-US" b="1">
                <a:latin typeface="Arial" charset="0"/>
              </a:rPr>
              <a:t>254</a:t>
            </a:r>
          </a:p>
        </p:txBody>
      </p:sp>
      <p:sp>
        <p:nvSpPr>
          <p:cNvPr id="24583" name="Text Box 7"/>
          <p:cNvSpPr txBox="1">
            <a:spLocks noChangeArrowheads="1"/>
          </p:cNvSpPr>
          <p:nvPr/>
        </p:nvSpPr>
        <p:spPr bwMode="auto">
          <a:xfrm>
            <a:off x="4386263" y="3292475"/>
            <a:ext cx="9906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spcBef>
                <a:spcPct val="50000"/>
              </a:spcBef>
            </a:pPr>
            <a:r>
              <a:rPr lang="en-US" altLang="en-US" b="1" u="sng">
                <a:latin typeface="Arial" charset="0"/>
              </a:rPr>
              <a:t>N-Rich</a:t>
            </a:r>
          </a:p>
          <a:p>
            <a:pPr algn="ctr" eaLnBrk="1" hangingPunct="1">
              <a:spcBef>
                <a:spcPct val="50000"/>
              </a:spcBef>
            </a:pPr>
            <a:r>
              <a:rPr lang="en-US" altLang="en-US" b="1">
                <a:latin typeface="Arial" charset="0"/>
              </a:rPr>
              <a:t>141</a:t>
            </a:r>
          </a:p>
          <a:p>
            <a:pPr algn="ctr" eaLnBrk="1" hangingPunct="1">
              <a:spcBef>
                <a:spcPct val="50000"/>
              </a:spcBef>
            </a:pPr>
            <a:r>
              <a:rPr lang="en-US" altLang="en-US" b="1">
                <a:latin typeface="Arial" charset="0"/>
              </a:rPr>
              <a:t>171</a:t>
            </a:r>
          </a:p>
          <a:p>
            <a:pPr algn="ctr" eaLnBrk="1" hangingPunct="1">
              <a:spcBef>
                <a:spcPct val="50000"/>
              </a:spcBef>
            </a:pPr>
            <a:r>
              <a:rPr lang="en-US" altLang="en-US" b="1">
                <a:latin typeface="Arial" charset="0"/>
              </a:rPr>
              <a:t>351</a:t>
            </a:r>
          </a:p>
          <a:p>
            <a:pPr algn="ctr" eaLnBrk="1" hangingPunct="1">
              <a:spcBef>
                <a:spcPct val="50000"/>
              </a:spcBef>
            </a:pPr>
            <a:r>
              <a:rPr lang="en-US" altLang="en-US" b="1">
                <a:latin typeface="Arial" charset="0"/>
              </a:rPr>
              <a:t>324</a:t>
            </a:r>
          </a:p>
          <a:p>
            <a:pPr algn="ctr" eaLnBrk="1" hangingPunct="1">
              <a:spcBef>
                <a:spcPct val="50000"/>
              </a:spcBef>
            </a:pPr>
            <a:r>
              <a:rPr lang="en-US" altLang="en-US" b="1">
                <a:latin typeface="Arial" charset="0"/>
              </a:rPr>
              <a:t>247</a:t>
            </a:r>
          </a:p>
        </p:txBody>
      </p:sp>
      <p:sp>
        <p:nvSpPr>
          <p:cNvPr id="24584" name="Text Box 8"/>
          <p:cNvSpPr txBox="1">
            <a:spLocks noChangeArrowheads="1"/>
          </p:cNvSpPr>
          <p:nvPr/>
        </p:nvSpPr>
        <p:spPr bwMode="auto">
          <a:xfrm>
            <a:off x="5387975" y="2743200"/>
            <a:ext cx="1752600"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spcBef>
                <a:spcPct val="50000"/>
              </a:spcBef>
            </a:pPr>
            <a:r>
              <a:rPr lang="en-US" altLang="en-US" b="1">
                <a:latin typeface="Arial" charset="0"/>
              </a:rPr>
              <a:t>75 lbs N – Pre</a:t>
            </a:r>
            <a:br>
              <a:rPr lang="en-US" altLang="en-US" b="1">
                <a:latin typeface="Arial" charset="0"/>
              </a:rPr>
            </a:br>
            <a:r>
              <a:rPr lang="en-US" altLang="en-US" b="1">
                <a:latin typeface="Arial" charset="0"/>
              </a:rPr>
              <a:t>+</a:t>
            </a:r>
            <a:br>
              <a:rPr lang="en-US" altLang="en-US" b="1">
                <a:latin typeface="Arial" charset="0"/>
              </a:rPr>
            </a:br>
            <a:r>
              <a:rPr lang="en-US" altLang="en-US" b="1" u="sng">
                <a:latin typeface="Arial" charset="0"/>
              </a:rPr>
              <a:t>GreenSeeker</a:t>
            </a:r>
          </a:p>
          <a:p>
            <a:pPr algn="ctr" eaLnBrk="1" hangingPunct="1">
              <a:spcBef>
                <a:spcPct val="50000"/>
              </a:spcBef>
            </a:pPr>
            <a:r>
              <a:rPr lang="en-US" altLang="en-US" b="1">
                <a:latin typeface="Arial" charset="0"/>
              </a:rPr>
              <a:t>175</a:t>
            </a:r>
          </a:p>
          <a:p>
            <a:pPr algn="ctr" eaLnBrk="1" hangingPunct="1">
              <a:spcBef>
                <a:spcPct val="50000"/>
              </a:spcBef>
            </a:pPr>
            <a:r>
              <a:rPr lang="en-US" altLang="en-US" b="1">
                <a:latin typeface="Arial" charset="0"/>
              </a:rPr>
              <a:t>272</a:t>
            </a:r>
          </a:p>
          <a:p>
            <a:pPr algn="ctr" eaLnBrk="1" hangingPunct="1">
              <a:spcBef>
                <a:spcPct val="50000"/>
              </a:spcBef>
            </a:pPr>
            <a:r>
              <a:rPr lang="en-US" altLang="en-US" b="1">
                <a:latin typeface="Arial" charset="0"/>
              </a:rPr>
              <a:t>346</a:t>
            </a:r>
          </a:p>
          <a:p>
            <a:pPr algn="ctr" eaLnBrk="1" hangingPunct="1">
              <a:spcBef>
                <a:spcPct val="50000"/>
              </a:spcBef>
            </a:pPr>
            <a:r>
              <a:rPr lang="en-US" altLang="en-US" b="1">
                <a:latin typeface="Arial" charset="0"/>
              </a:rPr>
              <a:t>367</a:t>
            </a:r>
          </a:p>
          <a:p>
            <a:pPr algn="ctr" eaLnBrk="1" hangingPunct="1">
              <a:spcBef>
                <a:spcPct val="50000"/>
              </a:spcBef>
            </a:pPr>
            <a:r>
              <a:rPr lang="en-US" altLang="en-US" b="1">
                <a:latin typeface="Arial" charset="0"/>
              </a:rPr>
              <a:t>290</a:t>
            </a:r>
          </a:p>
        </p:txBody>
      </p:sp>
      <p:sp>
        <p:nvSpPr>
          <p:cNvPr id="24585" name="Text Box 9"/>
          <p:cNvSpPr txBox="1">
            <a:spLocks noChangeArrowheads="1"/>
          </p:cNvSpPr>
          <p:nvPr/>
        </p:nvSpPr>
        <p:spPr bwMode="auto">
          <a:xfrm>
            <a:off x="7153275" y="2743200"/>
            <a:ext cx="1981200"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spcBef>
                <a:spcPct val="50000"/>
              </a:spcBef>
            </a:pPr>
            <a:r>
              <a:rPr lang="en-US" altLang="en-US" b="1">
                <a:latin typeface="Arial" charset="0"/>
              </a:rPr>
              <a:t>0 N – Pre</a:t>
            </a:r>
            <a:br>
              <a:rPr lang="en-US" altLang="en-US" b="1">
                <a:latin typeface="Arial" charset="0"/>
              </a:rPr>
            </a:br>
            <a:r>
              <a:rPr lang="en-US" altLang="en-US" b="1">
                <a:latin typeface="Arial" charset="0"/>
              </a:rPr>
              <a:t>+</a:t>
            </a:r>
            <a:br>
              <a:rPr lang="en-US" altLang="en-US" b="1">
                <a:latin typeface="Arial" charset="0"/>
              </a:rPr>
            </a:br>
            <a:r>
              <a:rPr lang="en-US" altLang="en-US" b="1" u="sng">
                <a:latin typeface="Arial" charset="0"/>
              </a:rPr>
              <a:t>GreenSeeker</a:t>
            </a:r>
          </a:p>
          <a:p>
            <a:pPr algn="ctr" eaLnBrk="1" hangingPunct="1">
              <a:spcBef>
                <a:spcPct val="50000"/>
              </a:spcBef>
            </a:pPr>
            <a:r>
              <a:rPr lang="en-US" altLang="en-US" b="1">
                <a:latin typeface="Arial" charset="0"/>
              </a:rPr>
              <a:t>209</a:t>
            </a:r>
          </a:p>
          <a:p>
            <a:pPr algn="ctr" eaLnBrk="1" hangingPunct="1">
              <a:spcBef>
                <a:spcPct val="50000"/>
              </a:spcBef>
            </a:pPr>
            <a:r>
              <a:rPr lang="en-US" altLang="en-US" b="1">
                <a:latin typeface="Arial" charset="0"/>
              </a:rPr>
              <a:t>280</a:t>
            </a:r>
          </a:p>
          <a:p>
            <a:pPr algn="ctr" eaLnBrk="1" hangingPunct="1">
              <a:spcBef>
                <a:spcPct val="50000"/>
              </a:spcBef>
            </a:pPr>
            <a:r>
              <a:rPr lang="en-US" altLang="en-US" b="1">
                <a:latin typeface="Arial" charset="0"/>
              </a:rPr>
              <a:t>333</a:t>
            </a:r>
          </a:p>
          <a:p>
            <a:pPr algn="ctr" eaLnBrk="1" hangingPunct="1">
              <a:spcBef>
                <a:spcPct val="50000"/>
              </a:spcBef>
            </a:pPr>
            <a:r>
              <a:rPr lang="en-US" altLang="en-US" b="1">
                <a:latin typeface="Arial" charset="0"/>
              </a:rPr>
              <a:t>348</a:t>
            </a:r>
          </a:p>
          <a:p>
            <a:pPr algn="ctr" eaLnBrk="1" hangingPunct="1">
              <a:spcBef>
                <a:spcPct val="50000"/>
              </a:spcBef>
            </a:pPr>
            <a:r>
              <a:rPr lang="en-US" altLang="en-US" b="1">
                <a:latin typeface="Arial" charset="0"/>
              </a:rPr>
              <a:t>293</a:t>
            </a:r>
          </a:p>
        </p:txBody>
      </p:sp>
      <p:pic>
        <p:nvPicPr>
          <p:cNvPr id="2" name="Picture 1"/>
          <p:cNvPicPr>
            <a:picLocks noChangeAspect="1"/>
          </p:cNvPicPr>
          <p:nvPr/>
        </p:nvPicPr>
        <p:blipFill>
          <a:blip r:embed="rId3"/>
          <a:stretch>
            <a:fillRect/>
          </a:stretch>
        </p:blipFill>
        <p:spPr>
          <a:xfrm>
            <a:off x="17992" y="5844962"/>
            <a:ext cx="1524132" cy="987638"/>
          </a:xfrm>
          <a:prstGeom prst="rect">
            <a:avLst/>
          </a:prstGeom>
        </p:spPr>
      </p:pic>
    </p:spTree>
    <p:extLst>
      <p:ext uri="{BB962C8B-B14F-4D97-AF65-F5344CB8AC3E}">
        <p14:creationId xmlns:p14="http://schemas.microsoft.com/office/powerpoint/2010/main" val="11463118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457200" y="457200"/>
            <a:ext cx="8229600" cy="1219200"/>
          </a:xfrm>
        </p:spPr>
        <p:txBody>
          <a:bodyPr/>
          <a:lstStyle/>
          <a:p>
            <a:pPr eaLnBrk="1" hangingPunct="1">
              <a:defRPr/>
            </a:pPr>
            <a:r>
              <a:rPr lang="en-US" sz="4000" b="1" smtClean="0"/>
              <a:t>2006 NE GreenSeeker/Corn Trials</a:t>
            </a:r>
          </a:p>
        </p:txBody>
      </p:sp>
      <p:sp>
        <p:nvSpPr>
          <p:cNvPr id="30723" name="Rectangle 3"/>
          <p:cNvSpPr>
            <a:spLocks noGrp="1" noChangeArrowheads="1"/>
          </p:cNvSpPr>
          <p:nvPr>
            <p:ph type="subTitle" idx="1"/>
          </p:nvPr>
        </p:nvSpPr>
        <p:spPr>
          <a:xfrm>
            <a:off x="1371600" y="1600200"/>
            <a:ext cx="6400800" cy="838200"/>
          </a:xfrm>
        </p:spPr>
        <p:txBody>
          <a:bodyPr/>
          <a:lstStyle/>
          <a:p>
            <a:pPr eaLnBrk="1" hangingPunct="1">
              <a:defRPr/>
            </a:pPr>
            <a:r>
              <a:rPr lang="en-US" sz="4000" b="1" smtClean="0"/>
              <a:t>Grain Yield (Bu/A)</a:t>
            </a:r>
          </a:p>
        </p:txBody>
      </p:sp>
      <p:sp>
        <p:nvSpPr>
          <p:cNvPr id="25604" name="Text Box 4"/>
          <p:cNvSpPr txBox="1">
            <a:spLocks noChangeArrowheads="1"/>
          </p:cNvSpPr>
          <p:nvPr/>
        </p:nvSpPr>
        <p:spPr bwMode="auto">
          <a:xfrm>
            <a:off x="9525" y="3292475"/>
            <a:ext cx="20574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spcBef>
                <a:spcPct val="50000"/>
              </a:spcBef>
            </a:pPr>
            <a:r>
              <a:rPr lang="en-US" altLang="en-US" b="1" u="sng">
                <a:latin typeface="Arial" charset="0"/>
              </a:rPr>
              <a:t>Treatment</a:t>
            </a:r>
          </a:p>
          <a:p>
            <a:pPr eaLnBrk="1" hangingPunct="1">
              <a:spcBef>
                <a:spcPct val="50000"/>
              </a:spcBef>
            </a:pPr>
            <a:r>
              <a:rPr lang="en-US" altLang="en-US" b="1">
                <a:latin typeface="Arial" charset="0"/>
              </a:rPr>
              <a:t>Miami</a:t>
            </a:r>
          </a:p>
          <a:p>
            <a:pPr eaLnBrk="1" hangingPunct="1">
              <a:spcBef>
                <a:spcPct val="50000"/>
              </a:spcBef>
            </a:pPr>
            <a:r>
              <a:rPr lang="en-US" altLang="en-US" b="1">
                <a:latin typeface="Arial" charset="0"/>
              </a:rPr>
              <a:t>South Coffeyville</a:t>
            </a:r>
          </a:p>
          <a:p>
            <a:pPr eaLnBrk="1" hangingPunct="1">
              <a:spcBef>
                <a:spcPct val="50000"/>
              </a:spcBef>
            </a:pPr>
            <a:r>
              <a:rPr lang="en-US" altLang="en-US" b="1">
                <a:latin typeface="Arial" charset="0"/>
              </a:rPr>
              <a:t>Webbers Falls</a:t>
            </a:r>
          </a:p>
          <a:p>
            <a:pPr eaLnBrk="1" hangingPunct="1">
              <a:spcBef>
                <a:spcPct val="50000"/>
              </a:spcBef>
            </a:pPr>
            <a:r>
              <a:rPr lang="en-US" altLang="en-US" b="1">
                <a:latin typeface="Arial" charset="0"/>
              </a:rPr>
              <a:t>Ft. Gibson</a:t>
            </a:r>
          </a:p>
          <a:p>
            <a:pPr eaLnBrk="1" hangingPunct="1">
              <a:spcBef>
                <a:spcPct val="50000"/>
              </a:spcBef>
            </a:pPr>
            <a:r>
              <a:rPr lang="en-US" altLang="en-US" b="1">
                <a:latin typeface="Arial" charset="0"/>
              </a:rPr>
              <a:t>All Site Average</a:t>
            </a:r>
          </a:p>
        </p:txBody>
      </p:sp>
      <p:sp>
        <p:nvSpPr>
          <p:cNvPr id="25605" name="Text Box 5"/>
          <p:cNvSpPr txBox="1">
            <a:spLocks noChangeArrowheads="1"/>
          </p:cNvSpPr>
          <p:nvPr/>
        </p:nvSpPr>
        <p:spPr bwMode="auto">
          <a:xfrm>
            <a:off x="2078038" y="3292475"/>
            <a:ext cx="9906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spcBef>
                <a:spcPct val="50000"/>
              </a:spcBef>
            </a:pPr>
            <a:r>
              <a:rPr lang="en-US" altLang="en-US" b="1" u="sng">
                <a:latin typeface="Arial" charset="0"/>
              </a:rPr>
              <a:t>Check</a:t>
            </a:r>
          </a:p>
          <a:p>
            <a:pPr algn="ctr" eaLnBrk="1" hangingPunct="1">
              <a:spcBef>
                <a:spcPct val="50000"/>
              </a:spcBef>
            </a:pPr>
            <a:r>
              <a:rPr lang="en-US" altLang="en-US" b="1">
                <a:latin typeface="Arial" charset="0"/>
              </a:rPr>
              <a:t>91</a:t>
            </a:r>
          </a:p>
          <a:p>
            <a:pPr algn="ctr" eaLnBrk="1" hangingPunct="1">
              <a:spcBef>
                <a:spcPct val="50000"/>
              </a:spcBef>
            </a:pPr>
            <a:r>
              <a:rPr lang="en-US" altLang="en-US" b="1">
                <a:latin typeface="Arial" charset="0"/>
              </a:rPr>
              <a:t>101</a:t>
            </a:r>
          </a:p>
          <a:p>
            <a:pPr algn="ctr" eaLnBrk="1" hangingPunct="1">
              <a:spcBef>
                <a:spcPct val="50000"/>
              </a:spcBef>
            </a:pPr>
            <a:r>
              <a:rPr lang="en-US" altLang="en-US" b="1">
                <a:latin typeface="Arial" charset="0"/>
              </a:rPr>
              <a:t>108</a:t>
            </a:r>
          </a:p>
          <a:p>
            <a:pPr algn="ctr" eaLnBrk="1" hangingPunct="1">
              <a:spcBef>
                <a:spcPct val="50000"/>
              </a:spcBef>
            </a:pPr>
            <a:r>
              <a:rPr lang="en-US" altLang="en-US" b="1">
                <a:latin typeface="Arial" charset="0"/>
              </a:rPr>
              <a:t>150</a:t>
            </a:r>
          </a:p>
          <a:p>
            <a:pPr algn="ctr" eaLnBrk="1" hangingPunct="1">
              <a:spcBef>
                <a:spcPct val="50000"/>
              </a:spcBef>
            </a:pPr>
            <a:r>
              <a:rPr lang="en-US" altLang="en-US" b="1">
                <a:latin typeface="Arial" charset="0"/>
              </a:rPr>
              <a:t>113</a:t>
            </a:r>
          </a:p>
        </p:txBody>
      </p:sp>
      <p:sp>
        <p:nvSpPr>
          <p:cNvPr id="25606" name="Text Box 6"/>
          <p:cNvSpPr txBox="1">
            <a:spLocks noChangeArrowheads="1"/>
          </p:cNvSpPr>
          <p:nvPr/>
        </p:nvSpPr>
        <p:spPr bwMode="auto">
          <a:xfrm>
            <a:off x="3079750" y="3017838"/>
            <a:ext cx="12954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spcBef>
                <a:spcPct val="50000"/>
              </a:spcBef>
            </a:pPr>
            <a:r>
              <a:rPr lang="en-US" altLang="en-US" b="1">
                <a:latin typeface="Arial" charset="0"/>
              </a:rPr>
              <a:t>Farmer </a:t>
            </a:r>
            <a:r>
              <a:rPr lang="en-US" altLang="en-US" b="1" u="sng">
                <a:latin typeface="Arial" charset="0"/>
              </a:rPr>
              <a:t>Practice</a:t>
            </a:r>
          </a:p>
          <a:p>
            <a:pPr algn="ctr" eaLnBrk="1" hangingPunct="1">
              <a:spcBef>
                <a:spcPct val="50000"/>
              </a:spcBef>
            </a:pPr>
            <a:r>
              <a:rPr lang="en-US" altLang="en-US" b="1">
                <a:latin typeface="Arial" charset="0"/>
              </a:rPr>
              <a:t>92</a:t>
            </a:r>
          </a:p>
          <a:p>
            <a:pPr algn="ctr" eaLnBrk="1" hangingPunct="1">
              <a:spcBef>
                <a:spcPct val="50000"/>
              </a:spcBef>
            </a:pPr>
            <a:r>
              <a:rPr lang="en-US" altLang="en-US" b="1">
                <a:latin typeface="Arial" charset="0"/>
              </a:rPr>
              <a:t>122</a:t>
            </a:r>
          </a:p>
          <a:p>
            <a:pPr algn="ctr" eaLnBrk="1" hangingPunct="1">
              <a:spcBef>
                <a:spcPct val="50000"/>
              </a:spcBef>
            </a:pPr>
            <a:r>
              <a:rPr lang="en-US" altLang="en-US" b="1">
                <a:latin typeface="Arial" charset="0"/>
              </a:rPr>
              <a:t>144</a:t>
            </a:r>
          </a:p>
          <a:p>
            <a:pPr algn="ctr" eaLnBrk="1" hangingPunct="1">
              <a:spcBef>
                <a:spcPct val="50000"/>
              </a:spcBef>
            </a:pPr>
            <a:r>
              <a:rPr lang="en-US" altLang="en-US" b="1">
                <a:latin typeface="Arial" charset="0"/>
              </a:rPr>
              <a:t>153</a:t>
            </a:r>
          </a:p>
          <a:p>
            <a:pPr algn="ctr" eaLnBrk="1" hangingPunct="1">
              <a:spcBef>
                <a:spcPct val="50000"/>
              </a:spcBef>
            </a:pPr>
            <a:r>
              <a:rPr lang="en-US" altLang="en-US" b="1">
                <a:latin typeface="Arial" charset="0"/>
              </a:rPr>
              <a:t>128</a:t>
            </a:r>
          </a:p>
        </p:txBody>
      </p:sp>
      <p:sp>
        <p:nvSpPr>
          <p:cNvPr id="25607" name="Text Box 7"/>
          <p:cNvSpPr txBox="1">
            <a:spLocks noChangeArrowheads="1"/>
          </p:cNvSpPr>
          <p:nvPr/>
        </p:nvSpPr>
        <p:spPr bwMode="auto">
          <a:xfrm>
            <a:off x="4386263" y="3292475"/>
            <a:ext cx="9906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spcBef>
                <a:spcPct val="50000"/>
              </a:spcBef>
            </a:pPr>
            <a:r>
              <a:rPr lang="en-US" altLang="en-US" b="1" u="sng">
                <a:latin typeface="Arial" charset="0"/>
              </a:rPr>
              <a:t>N-Rich</a:t>
            </a:r>
          </a:p>
          <a:p>
            <a:pPr algn="ctr" eaLnBrk="1" hangingPunct="1">
              <a:spcBef>
                <a:spcPct val="50000"/>
              </a:spcBef>
            </a:pPr>
            <a:r>
              <a:rPr lang="en-US" altLang="en-US" b="1">
                <a:latin typeface="Arial" charset="0"/>
              </a:rPr>
              <a:t>102</a:t>
            </a:r>
          </a:p>
          <a:p>
            <a:pPr algn="ctr" eaLnBrk="1" hangingPunct="1">
              <a:spcBef>
                <a:spcPct val="50000"/>
              </a:spcBef>
            </a:pPr>
            <a:r>
              <a:rPr lang="en-US" altLang="en-US" b="1">
                <a:latin typeface="Arial" charset="0"/>
              </a:rPr>
              <a:t>114</a:t>
            </a:r>
          </a:p>
          <a:p>
            <a:pPr algn="ctr" eaLnBrk="1" hangingPunct="1">
              <a:spcBef>
                <a:spcPct val="50000"/>
              </a:spcBef>
            </a:pPr>
            <a:r>
              <a:rPr lang="en-US" altLang="en-US" b="1">
                <a:latin typeface="Arial" charset="0"/>
              </a:rPr>
              <a:t>186</a:t>
            </a:r>
          </a:p>
          <a:p>
            <a:pPr algn="ctr" eaLnBrk="1" hangingPunct="1">
              <a:spcBef>
                <a:spcPct val="50000"/>
              </a:spcBef>
            </a:pPr>
            <a:r>
              <a:rPr lang="en-US" altLang="en-US" b="1">
                <a:latin typeface="Arial" charset="0"/>
              </a:rPr>
              <a:t>175</a:t>
            </a:r>
          </a:p>
          <a:p>
            <a:pPr algn="ctr" eaLnBrk="1" hangingPunct="1">
              <a:spcBef>
                <a:spcPct val="50000"/>
              </a:spcBef>
            </a:pPr>
            <a:r>
              <a:rPr lang="en-US" altLang="en-US" b="1">
                <a:latin typeface="Arial" charset="0"/>
              </a:rPr>
              <a:t>144</a:t>
            </a:r>
          </a:p>
        </p:txBody>
      </p:sp>
      <p:sp>
        <p:nvSpPr>
          <p:cNvPr id="25608" name="Text Box 8"/>
          <p:cNvSpPr txBox="1">
            <a:spLocks noChangeArrowheads="1"/>
          </p:cNvSpPr>
          <p:nvPr/>
        </p:nvSpPr>
        <p:spPr bwMode="auto">
          <a:xfrm>
            <a:off x="5387975" y="2743200"/>
            <a:ext cx="1752600"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spcBef>
                <a:spcPct val="50000"/>
              </a:spcBef>
            </a:pPr>
            <a:r>
              <a:rPr lang="en-US" altLang="en-US" b="1">
                <a:latin typeface="Arial" charset="0"/>
              </a:rPr>
              <a:t>75 lbs N – Pre</a:t>
            </a:r>
            <a:br>
              <a:rPr lang="en-US" altLang="en-US" b="1">
                <a:latin typeface="Arial" charset="0"/>
              </a:rPr>
            </a:br>
            <a:r>
              <a:rPr lang="en-US" altLang="en-US" b="1">
                <a:latin typeface="Arial" charset="0"/>
              </a:rPr>
              <a:t>+</a:t>
            </a:r>
            <a:br>
              <a:rPr lang="en-US" altLang="en-US" b="1">
                <a:latin typeface="Arial" charset="0"/>
              </a:rPr>
            </a:br>
            <a:r>
              <a:rPr lang="en-US" altLang="en-US" b="1" u="sng">
                <a:latin typeface="Arial" charset="0"/>
              </a:rPr>
              <a:t>GreenSeeker</a:t>
            </a:r>
          </a:p>
          <a:p>
            <a:pPr algn="ctr" eaLnBrk="1" hangingPunct="1">
              <a:spcBef>
                <a:spcPct val="50000"/>
              </a:spcBef>
            </a:pPr>
            <a:r>
              <a:rPr lang="en-US" altLang="en-US" b="1">
                <a:latin typeface="Arial" charset="0"/>
              </a:rPr>
              <a:t>87</a:t>
            </a:r>
          </a:p>
          <a:p>
            <a:pPr algn="ctr" eaLnBrk="1" hangingPunct="1">
              <a:spcBef>
                <a:spcPct val="50000"/>
              </a:spcBef>
            </a:pPr>
            <a:r>
              <a:rPr lang="en-US" altLang="en-US" b="1">
                <a:latin typeface="Arial" charset="0"/>
              </a:rPr>
              <a:t>123</a:t>
            </a:r>
          </a:p>
          <a:p>
            <a:pPr algn="ctr" eaLnBrk="1" hangingPunct="1">
              <a:spcBef>
                <a:spcPct val="50000"/>
              </a:spcBef>
            </a:pPr>
            <a:r>
              <a:rPr lang="en-US" altLang="en-US" b="1">
                <a:latin typeface="Arial" charset="0"/>
              </a:rPr>
              <a:t>155</a:t>
            </a:r>
          </a:p>
          <a:p>
            <a:pPr algn="ctr" eaLnBrk="1" hangingPunct="1">
              <a:spcBef>
                <a:spcPct val="50000"/>
              </a:spcBef>
            </a:pPr>
            <a:r>
              <a:rPr lang="en-US" altLang="en-US" b="1">
                <a:latin typeface="Arial" charset="0"/>
              </a:rPr>
              <a:t>167</a:t>
            </a:r>
          </a:p>
          <a:p>
            <a:pPr algn="ctr" eaLnBrk="1" hangingPunct="1">
              <a:spcBef>
                <a:spcPct val="50000"/>
              </a:spcBef>
            </a:pPr>
            <a:r>
              <a:rPr lang="en-US" altLang="en-US" b="1">
                <a:latin typeface="Arial" charset="0"/>
              </a:rPr>
              <a:t>133</a:t>
            </a:r>
          </a:p>
        </p:txBody>
      </p:sp>
      <p:sp>
        <p:nvSpPr>
          <p:cNvPr id="25609" name="Text Box 9"/>
          <p:cNvSpPr txBox="1">
            <a:spLocks noChangeArrowheads="1"/>
          </p:cNvSpPr>
          <p:nvPr/>
        </p:nvSpPr>
        <p:spPr bwMode="auto">
          <a:xfrm>
            <a:off x="7153275" y="2743200"/>
            <a:ext cx="1981200"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spcBef>
                <a:spcPct val="50000"/>
              </a:spcBef>
            </a:pPr>
            <a:r>
              <a:rPr lang="en-US" altLang="en-US" b="1">
                <a:latin typeface="Arial" charset="0"/>
              </a:rPr>
              <a:t>0 N – Pre</a:t>
            </a:r>
            <a:br>
              <a:rPr lang="en-US" altLang="en-US" b="1">
                <a:latin typeface="Arial" charset="0"/>
              </a:rPr>
            </a:br>
            <a:r>
              <a:rPr lang="en-US" altLang="en-US" b="1">
                <a:latin typeface="Arial" charset="0"/>
              </a:rPr>
              <a:t>+</a:t>
            </a:r>
            <a:br>
              <a:rPr lang="en-US" altLang="en-US" b="1">
                <a:latin typeface="Arial" charset="0"/>
              </a:rPr>
            </a:br>
            <a:r>
              <a:rPr lang="en-US" altLang="en-US" b="1" u="sng">
                <a:latin typeface="Arial" charset="0"/>
              </a:rPr>
              <a:t>GreenSeeker</a:t>
            </a:r>
          </a:p>
          <a:p>
            <a:pPr algn="ctr" eaLnBrk="1" hangingPunct="1">
              <a:spcBef>
                <a:spcPct val="50000"/>
              </a:spcBef>
            </a:pPr>
            <a:r>
              <a:rPr lang="en-US" altLang="en-US" b="1">
                <a:latin typeface="Arial" charset="0"/>
              </a:rPr>
              <a:t>89</a:t>
            </a:r>
          </a:p>
          <a:p>
            <a:pPr algn="ctr" eaLnBrk="1" hangingPunct="1">
              <a:spcBef>
                <a:spcPct val="50000"/>
              </a:spcBef>
            </a:pPr>
            <a:r>
              <a:rPr lang="en-US" altLang="en-US" b="1">
                <a:latin typeface="Arial" charset="0"/>
              </a:rPr>
              <a:t>120</a:t>
            </a:r>
          </a:p>
          <a:p>
            <a:pPr algn="ctr" eaLnBrk="1" hangingPunct="1">
              <a:spcBef>
                <a:spcPct val="50000"/>
              </a:spcBef>
            </a:pPr>
            <a:r>
              <a:rPr lang="en-US" altLang="en-US" b="1">
                <a:latin typeface="Arial" charset="0"/>
              </a:rPr>
              <a:t>140</a:t>
            </a:r>
          </a:p>
          <a:p>
            <a:pPr algn="ctr" eaLnBrk="1" hangingPunct="1">
              <a:spcBef>
                <a:spcPct val="50000"/>
              </a:spcBef>
            </a:pPr>
            <a:r>
              <a:rPr lang="en-US" altLang="en-US" b="1">
                <a:latin typeface="Arial" charset="0"/>
              </a:rPr>
              <a:t>150</a:t>
            </a:r>
          </a:p>
          <a:p>
            <a:pPr algn="ctr" eaLnBrk="1" hangingPunct="1">
              <a:spcBef>
                <a:spcPct val="50000"/>
              </a:spcBef>
            </a:pPr>
            <a:r>
              <a:rPr lang="en-US" altLang="en-US" b="1">
                <a:latin typeface="Arial" charset="0"/>
              </a:rPr>
              <a:t>125</a:t>
            </a:r>
          </a:p>
        </p:txBody>
      </p:sp>
      <p:pic>
        <p:nvPicPr>
          <p:cNvPr id="2" name="Picture 1"/>
          <p:cNvPicPr>
            <a:picLocks noChangeAspect="1"/>
          </p:cNvPicPr>
          <p:nvPr/>
        </p:nvPicPr>
        <p:blipFill>
          <a:blip r:embed="rId3"/>
          <a:stretch>
            <a:fillRect/>
          </a:stretch>
        </p:blipFill>
        <p:spPr>
          <a:xfrm>
            <a:off x="34925" y="5870362"/>
            <a:ext cx="1524132" cy="987638"/>
          </a:xfrm>
          <a:prstGeom prst="rect">
            <a:avLst/>
          </a:prstGeom>
        </p:spPr>
      </p:pic>
    </p:spTree>
    <p:extLst>
      <p:ext uri="{BB962C8B-B14F-4D97-AF65-F5344CB8AC3E}">
        <p14:creationId xmlns:p14="http://schemas.microsoft.com/office/powerpoint/2010/main" val="35794834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304800" y="457200"/>
            <a:ext cx="8382000" cy="1219200"/>
          </a:xfrm>
        </p:spPr>
        <p:txBody>
          <a:bodyPr/>
          <a:lstStyle/>
          <a:p>
            <a:pPr eaLnBrk="1" hangingPunct="1">
              <a:defRPr/>
            </a:pPr>
            <a:r>
              <a:rPr lang="en-US" sz="3600" b="1" smtClean="0"/>
              <a:t>2006 NE GreenSeeker/Corn Trials</a:t>
            </a:r>
          </a:p>
        </p:txBody>
      </p:sp>
      <p:sp>
        <p:nvSpPr>
          <p:cNvPr id="31747" name="Rectangle 3"/>
          <p:cNvSpPr>
            <a:spLocks noGrp="1" noChangeArrowheads="1"/>
          </p:cNvSpPr>
          <p:nvPr>
            <p:ph type="subTitle" idx="1"/>
          </p:nvPr>
        </p:nvSpPr>
        <p:spPr>
          <a:xfrm>
            <a:off x="1371600" y="1600200"/>
            <a:ext cx="6400800" cy="838200"/>
          </a:xfrm>
        </p:spPr>
        <p:txBody>
          <a:bodyPr/>
          <a:lstStyle/>
          <a:p>
            <a:pPr eaLnBrk="1" hangingPunct="1">
              <a:defRPr/>
            </a:pPr>
            <a:r>
              <a:rPr lang="en-US" b="1" smtClean="0"/>
              <a:t>Total N Applied (lbs N/A)</a:t>
            </a:r>
          </a:p>
        </p:txBody>
      </p:sp>
      <p:sp>
        <p:nvSpPr>
          <p:cNvPr id="26628" name="Text Box 4"/>
          <p:cNvSpPr txBox="1">
            <a:spLocks noChangeArrowheads="1"/>
          </p:cNvSpPr>
          <p:nvPr/>
        </p:nvSpPr>
        <p:spPr bwMode="auto">
          <a:xfrm>
            <a:off x="9525" y="3292475"/>
            <a:ext cx="20574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spcBef>
                <a:spcPct val="50000"/>
              </a:spcBef>
            </a:pPr>
            <a:r>
              <a:rPr lang="en-US" altLang="en-US" b="1" u="sng">
                <a:latin typeface="Arial" charset="0"/>
              </a:rPr>
              <a:t>Treatment</a:t>
            </a:r>
          </a:p>
          <a:p>
            <a:pPr eaLnBrk="1" hangingPunct="1">
              <a:spcBef>
                <a:spcPct val="50000"/>
              </a:spcBef>
            </a:pPr>
            <a:r>
              <a:rPr lang="en-US" altLang="en-US" b="1">
                <a:latin typeface="Arial" charset="0"/>
              </a:rPr>
              <a:t>Miami</a:t>
            </a:r>
          </a:p>
          <a:p>
            <a:pPr eaLnBrk="1" hangingPunct="1">
              <a:spcBef>
                <a:spcPct val="50000"/>
              </a:spcBef>
            </a:pPr>
            <a:r>
              <a:rPr lang="en-US" altLang="en-US" b="1">
                <a:latin typeface="Arial" charset="0"/>
              </a:rPr>
              <a:t>South Coffeyville</a:t>
            </a:r>
          </a:p>
          <a:p>
            <a:pPr eaLnBrk="1" hangingPunct="1">
              <a:spcBef>
                <a:spcPct val="50000"/>
              </a:spcBef>
            </a:pPr>
            <a:r>
              <a:rPr lang="en-US" altLang="en-US" b="1">
                <a:latin typeface="Arial" charset="0"/>
              </a:rPr>
              <a:t>Webbers Falls</a:t>
            </a:r>
          </a:p>
          <a:p>
            <a:pPr eaLnBrk="1" hangingPunct="1">
              <a:spcBef>
                <a:spcPct val="50000"/>
              </a:spcBef>
            </a:pPr>
            <a:r>
              <a:rPr lang="en-US" altLang="en-US" b="1">
                <a:latin typeface="Arial" charset="0"/>
              </a:rPr>
              <a:t>Ft. Gibson</a:t>
            </a:r>
          </a:p>
          <a:p>
            <a:pPr eaLnBrk="1" hangingPunct="1">
              <a:spcBef>
                <a:spcPct val="50000"/>
              </a:spcBef>
            </a:pPr>
            <a:r>
              <a:rPr lang="en-US" altLang="en-US" b="1">
                <a:latin typeface="Arial" charset="0"/>
              </a:rPr>
              <a:t>All Site Average</a:t>
            </a:r>
          </a:p>
        </p:txBody>
      </p:sp>
      <p:sp>
        <p:nvSpPr>
          <p:cNvPr id="26629" name="Text Box 5"/>
          <p:cNvSpPr txBox="1">
            <a:spLocks noChangeArrowheads="1"/>
          </p:cNvSpPr>
          <p:nvPr/>
        </p:nvSpPr>
        <p:spPr bwMode="auto">
          <a:xfrm>
            <a:off x="2078038" y="3292475"/>
            <a:ext cx="9906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spcBef>
                <a:spcPct val="50000"/>
              </a:spcBef>
            </a:pPr>
            <a:r>
              <a:rPr lang="en-US" altLang="en-US" b="1" u="sng">
                <a:latin typeface="Arial" charset="0"/>
              </a:rPr>
              <a:t>Check</a:t>
            </a:r>
          </a:p>
          <a:p>
            <a:pPr algn="ctr" eaLnBrk="1" hangingPunct="1">
              <a:spcBef>
                <a:spcPct val="50000"/>
              </a:spcBef>
            </a:pPr>
            <a:r>
              <a:rPr lang="en-US" altLang="en-US" b="1">
                <a:latin typeface="Arial" charset="0"/>
              </a:rPr>
              <a:t>0</a:t>
            </a:r>
          </a:p>
          <a:p>
            <a:pPr algn="ctr" eaLnBrk="1" hangingPunct="1">
              <a:spcBef>
                <a:spcPct val="50000"/>
              </a:spcBef>
            </a:pPr>
            <a:r>
              <a:rPr lang="en-US" altLang="en-US" b="1">
                <a:latin typeface="Arial" charset="0"/>
              </a:rPr>
              <a:t>0</a:t>
            </a:r>
          </a:p>
          <a:p>
            <a:pPr algn="ctr" eaLnBrk="1" hangingPunct="1">
              <a:spcBef>
                <a:spcPct val="50000"/>
              </a:spcBef>
            </a:pPr>
            <a:r>
              <a:rPr lang="en-US" altLang="en-US" b="1">
                <a:latin typeface="Arial" charset="0"/>
              </a:rPr>
              <a:t>0</a:t>
            </a:r>
          </a:p>
          <a:p>
            <a:pPr algn="ctr" eaLnBrk="1" hangingPunct="1">
              <a:spcBef>
                <a:spcPct val="50000"/>
              </a:spcBef>
            </a:pPr>
            <a:r>
              <a:rPr lang="en-US" altLang="en-US" b="1">
                <a:latin typeface="Arial" charset="0"/>
              </a:rPr>
              <a:t>0</a:t>
            </a:r>
          </a:p>
          <a:p>
            <a:pPr algn="ctr" eaLnBrk="1" hangingPunct="1">
              <a:spcBef>
                <a:spcPct val="50000"/>
              </a:spcBef>
            </a:pPr>
            <a:r>
              <a:rPr lang="en-US" altLang="en-US" b="1">
                <a:latin typeface="Arial" charset="0"/>
              </a:rPr>
              <a:t>0</a:t>
            </a:r>
          </a:p>
        </p:txBody>
      </p:sp>
      <p:sp>
        <p:nvSpPr>
          <p:cNvPr id="26630" name="Text Box 6"/>
          <p:cNvSpPr txBox="1">
            <a:spLocks noChangeArrowheads="1"/>
          </p:cNvSpPr>
          <p:nvPr/>
        </p:nvSpPr>
        <p:spPr bwMode="auto">
          <a:xfrm>
            <a:off x="3079750" y="3017838"/>
            <a:ext cx="12954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spcBef>
                <a:spcPct val="50000"/>
              </a:spcBef>
            </a:pPr>
            <a:r>
              <a:rPr lang="en-US" altLang="en-US" b="1">
                <a:latin typeface="Arial" charset="0"/>
              </a:rPr>
              <a:t>Farmer </a:t>
            </a:r>
            <a:r>
              <a:rPr lang="en-US" altLang="en-US" b="1" u="sng">
                <a:latin typeface="Arial" charset="0"/>
              </a:rPr>
              <a:t>Practice</a:t>
            </a:r>
          </a:p>
          <a:p>
            <a:pPr algn="ctr" eaLnBrk="1" hangingPunct="1">
              <a:spcBef>
                <a:spcPct val="50000"/>
              </a:spcBef>
            </a:pPr>
            <a:r>
              <a:rPr lang="en-US" altLang="en-US" b="1">
                <a:latin typeface="Arial" charset="0"/>
              </a:rPr>
              <a:t>70</a:t>
            </a:r>
          </a:p>
          <a:p>
            <a:pPr algn="ctr" eaLnBrk="1" hangingPunct="1">
              <a:spcBef>
                <a:spcPct val="50000"/>
              </a:spcBef>
            </a:pPr>
            <a:r>
              <a:rPr lang="en-US" altLang="en-US" b="1">
                <a:latin typeface="Arial" charset="0"/>
              </a:rPr>
              <a:t>120</a:t>
            </a:r>
          </a:p>
          <a:p>
            <a:pPr algn="ctr" eaLnBrk="1" hangingPunct="1">
              <a:spcBef>
                <a:spcPct val="50000"/>
              </a:spcBef>
            </a:pPr>
            <a:r>
              <a:rPr lang="en-US" altLang="en-US" b="1">
                <a:latin typeface="Arial" charset="0"/>
              </a:rPr>
              <a:t>250</a:t>
            </a:r>
          </a:p>
          <a:p>
            <a:pPr algn="ctr" eaLnBrk="1" hangingPunct="1">
              <a:spcBef>
                <a:spcPct val="50000"/>
              </a:spcBef>
            </a:pPr>
            <a:r>
              <a:rPr lang="en-US" altLang="en-US" b="1">
                <a:latin typeface="Arial" charset="0"/>
              </a:rPr>
              <a:t>246</a:t>
            </a:r>
          </a:p>
          <a:p>
            <a:pPr algn="ctr" eaLnBrk="1" hangingPunct="1">
              <a:spcBef>
                <a:spcPct val="50000"/>
              </a:spcBef>
            </a:pPr>
            <a:r>
              <a:rPr lang="en-US" altLang="en-US" b="1">
                <a:latin typeface="Arial" charset="0"/>
              </a:rPr>
              <a:t>172</a:t>
            </a:r>
          </a:p>
        </p:txBody>
      </p:sp>
      <p:sp>
        <p:nvSpPr>
          <p:cNvPr id="26631" name="Text Box 7"/>
          <p:cNvSpPr txBox="1">
            <a:spLocks noChangeArrowheads="1"/>
          </p:cNvSpPr>
          <p:nvPr/>
        </p:nvSpPr>
        <p:spPr bwMode="auto">
          <a:xfrm>
            <a:off x="4386263" y="3292475"/>
            <a:ext cx="9906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spcBef>
                <a:spcPct val="50000"/>
              </a:spcBef>
            </a:pPr>
            <a:r>
              <a:rPr lang="en-US" altLang="en-US" b="1" u="sng">
                <a:latin typeface="Arial" charset="0"/>
              </a:rPr>
              <a:t>N-Rich</a:t>
            </a:r>
          </a:p>
          <a:p>
            <a:pPr algn="ctr" eaLnBrk="1" hangingPunct="1">
              <a:spcBef>
                <a:spcPct val="50000"/>
              </a:spcBef>
            </a:pPr>
            <a:r>
              <a:rPr lang="en-US" altLang="en-US" b="1">
                <a:latin typeface="Arial" charset="0"/>
              </a:rPr>
              <a:t>300</a:t>
            </a:r>
          </a:p>
          <a:p>
            <a:pPr algn="ctr" eaLnBrk="1" hangingPunct="1">
              <a:spcBef>
                <a:spcPct val="50000"/>
              </a:spcBef>
            </a:pPr>
            <a:r>
              <a:rPr lang="en-US" altLang="en-US" b="1">
                <a:latin typeface="Arial" charset="0"/>
              </a:rPr>
              <a:t>300</a:t>
            </a:r>
          </a:p>
          <a:p>
            <a:pPr algn="ctr" eaLnBrk="1" hangingPunct="1">
              <a:spcBef>
                <a:spcPct val="50000"/>
              </a:spcBef>
            </a:pPr>
            <a:r>
              <a:rPr lang="en-US" altLang="en-US" b="1">
                <a:latin typeface="Arial" charset="0"/>
              </a:rPr>
              <a:t>300</a:t>
            </a:r>
          </a:p>
          <a:p>
            <a:pPr algn="ctr" eaLnBrk="1" hangingPunct="1">
              <a:spcBef>
                <a:spcPct val="50000"/>
              </a:spcBef>
            </a:pPr>
            <a:r>
              <a:rPr lang="en-US" altLang="en-US" b="1">
                <a:latin typeface="Arial" charset="0"/>
              </a:rPr>
              <a:t>300</a:t>
            </a:r>
          </a:p>
          <a:p>
            <a:pPr algn="ctr" eaLnBrk="1" hangingPunct="1">
              <a:spcBef>
                <a:spcPct val="50000"/>
              </a:spcBef>
            </a:pPr>
            <a:r>
              <a:rPr lang="en-US" altLang="en-US" b="1">
                <a:latin typeface="Arial" charset="0"/>
              </a:rPr>
              <a:t>300</a:t>
            </a:r>
          </a:p>
        </p:txBody>
      </p:sp>
      <p:sp>
        <p:nvSpPr>
          <p:cNvPr id="26632" name="Text Box 8"/>
          <p:cNvSpPr txBox="1">
            <a:spLocks noChangeArrowheads="1"/>
          </p:cNvSpPr>
          <p:nvPr/>
        </p:nvSpPr>
        <p:spPr bwMode="auto">
          <a:xfrm>
            <a:off x="5387975" y="2743200"/>
            <a:ext cx="1752600"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spcBef>
                <a:spcPct val="50000"/>
              </a:spcBef>
            </a:pPr>
            <a:r>
              <a:rPr lang="en-US" altLang="en-US" b="1">
                <a:latin typeface="Arial" charset="0"/>
              </a:rPr>
              <a:t>75 lbs N – Pre</a:t>
            </a:r>
            <a:br>
              <a:rPr lang="en-US" altLang="en-US" b="1">
                <a:latin typeface="Arial" charset="0"/>
              </a:rPr>
            </a:br>
            <a:r>
              <a:rPr lang="en-US" altLang="en-US" b="1">
                <a:latin typeface="Arial" charset="0"/>
              </a:rPr>
              <a:t>+</a:t>
            </a:r>
            <a:br>
              <a:rPr lang="en-US" altLang="en-US" b="1">
                <a:latin typeface="Arial" charset="0"/>
              </a:rPr>
            </a:br>
            <a:r>
              <a:rPr lang="en-US" altLang="en-US" b="1" u="sng">
                <a:latin typeface="Arial" charset="0"/>
              </a:rPr>
              <a:t>GreenSeeker</a:t>
            </a:r>
          </a:p>
          <a:p>
            <a:pPr algn="ctr" eaLnBrk="1" hangingPunct="1">
              <a:spcBef>
                <a:spcPct val="50000"/>
              </a:spcBef>
            </a:pPr>
            <a:r>
              <a:rPr lang="en-US" altLang="en-US" b="1">
                <a:latin typeface="Arial" charset="0"/>
              </a:rPr>
              <a:t>112 (37)</a:t>
            </a:r>
          </a:p>
          <a:p>
            <a:pPr algn="ctr" eaLnBrk="1" hangingPunct="1">
              <a:spcBef>
                <a:spcPct val="50000"/>
              </a:spcBef>
            </a:pPr>
            <a:r>
              <a:rPr lang="en-US" altLang="en-US" b="1">
                <a:latin typeface="Arial" charset="0"/>
              </a:rPr>
              <a:t>93 (17)</a:t>
            </a:r>
          </a:p>
          <a:p>
            <a:pPr algn="ctr" eaLnBrk="1" hangingPunct="1">
              <a:spcBef>
                <a:spcPct val="50000"/>
              </a:spcBef>
            </a:pPr>
            <a:r>
              <a:rPr lang="en-US" altLang="en-US" b="1">
                <a:latin typeface="Arial" charset="0"/>
              </a:rPr>
              <a:t>110 (35)</a:t>
            </a:r>
          </a:p>
          <a:p>
            <a:pPr algn="ctr" eaLnBrk="1" hangingPunct="1">
              <a:spcBef>
                <a:spcPct val="50000"/>
              </a:spcBef>
            </a:pPr>
            <a:r>
              <a:rPr lang="en-US" altLang="en-US" b="1">
                <a:latin typeface="Arial" charset="0"/>
              </a:rPr>
              <a:t>132 (57)</a:t>
            </a:r>
          </a:p>
          <a:p>
            <a:pPr algn="ctr" eaLnBrk="1" hangingPunct="1">
              <a:spcBef>
                <a:spcPct val="50000"/>
              </a:spcBef>
            </a:pPr>
            <a:r>
              <a:rPr lang="en-US" altLang="en-US" b="1">
                <a:latin typeface="Arial" charset="0"/>
              </a:rPr>
              <a:t>112 (37)</a:t>
            </a:r>
          </a:p>
        </p:txBody>
      </p:sp>
      <p:sp>
        <p:nvSpPr>
          <p:cNvPr id="26633" name="Text Box 9"/>
          <p:cNvSpPr txBox="1">
            <a:spLocks noChangeArrowheads="1"/>
          </p:cNvSpPr>
          <p:nvPr/>
        </p:nvSpPr>
        <p:spPr bwMode="auto">
          <a:xfrm>
            <a:off x="7153275" y="2743200"/>
            <a:ext cx="1981200"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spcBef>
                <a:spcPct val="50000"/>
              </a:spcBef>
            </a:pPr>
            <a:r>
              <a:rPr lang="en-US" altLang="en-US" b="1">
                <a:latin typeface="Arial" charset="0"/>
              </a:rPr>
              <a:t>0 N – Pre</a:t>
            </a:r>
            <a:br>
              <a:rPr lang="en-US" altLang="en-US" b="1">
                <a:latin typeface="Arial" charset="0"/>
              </a:rPr>
            </a:br>
            <a:r>
              <a:rPr lang="en-US" altLang="en-US" b="1">
                <a:latin typeface="Arial" charset="0"/>
              </a:rPr>
              <a:t>+</a:t>
            </a:r>
            <a:br>
              <a:rPr lang="en-US" altLang="en-US" b="1">
                <a:latin typeface="Arial" charset="0"/>
              </a:rPr>
            </a:br>
            <a:r>
              <a:rPr lang="en-US" altLang="en-US" b="1" u="sng">
                <a:latin typeface="Arial" charset="0"/>
              </a:rPr>
              <a:t>GreenSeeker</a:t>
            </a:r>
          </a:p>
          <a:p>
            <a:pPr algn="ctr" eaLnBrk="1" hangingPunct="1">
              <a:spcBef>
                <a:spcPct val="50000"/>
              </a:spcBef>
            </a:pPr>
            <a:r>
              <a:rPr lang="en-US" altLang="en-US" b="1">
                <a:latin typeface="Arial" charset="0"/>
              </a:rPr>
              <a:t>36</a:t>
            </a:r>
          </a:p>
          <a:p>
            <a:pPr algn="ctr" eaLnBrk="1" hangingPunct="1">
              <a:spcBef>
                <a:spcPct val="50000"/>
              </a:spcBef>
            </a:pPr>
            <a:r>
              <a:rPr lang="en-US" altLang="en-US" b="1">
                <a:latin typeface="Arial" charset="0"/>
              </a:rPr>
              <a:t>52</a:t>
            </a:r>
          </a:p>
          <a:p>
            <a:pPr algn="ctr" eaLnBrk="1" hangingPunct="1">
              <a:spcBef>
                <a:spcPct val="50000"/>
              </a:spcBef>
            </a:pPr>
            <a:r>
              <a:rPr lang="en-US" altLang="en-US" b="1">
                <a:latin typeface="Arial" charset="0"/>
              </a:rPr>
              <a:t>45</a:t>
            </a:r>
          </a:p>
          <a:p>
            <a:pPr algn="ctr" eaLnBrk="1" hangingPunct="1">
              <a:spcBef>
                <a:spcPct val="50000"/>
              </a:spcBef>
            </a:pPr>
            <a:r>
              <a:rPr lang="en-US" altLang="en-US" b="1">
                <a:latin typeface="Arial" charset="0"/>
              </a:rPr>
              <a:t>71</a:t>
            </a:r>
          </a:p>
          <a:p>
            <a:pPr algn="ctr" eaLnBrk="1" hangingPunct="1">
              <a:spcBef>
                <a:spcPct val="50000"/>
              </a:spcBef>
            </a:pPr>
            <a:r>
              <a:rPr lang="en-US" altLang="en-US" b="1">
                <a:latin typeface="Arial" charset="0"/>
              </a:rPr>
              <a:t>51</a:t>
            </a:r>
          </a:p>
        </p:txBody>
      </p:sp>
      <p:pic>
        <p:nvPicPr>
          <p:cNvPr id="10" name="Picture 9"/>
          <p:cNvPicPr>
            <a:picLocks noChangeAspect="1"/>
          </p:cNvPicPr>
          <p:nvPr/>
        </p:nvPicPr>
        <p:blipFill>
          <a:blip r:embed="rId3"/>
          <a:stretch>
            <a:fillRect/>
          </a:stretch>
        </p:blipFill>
        <p:spPr>
          <a:xfrm>
            <a:off x="17992" y="5844962"/>
            <a:ext cx="1524132" cy="987638"/>
          </a:xfrm>
          <a:prstGeom prst="rect">
            <a:avLst/>
          </a:prstGeom>
        </p:spPr>
      </p:pic>
    </p:spTree>
    <p:extLst>
      <p:ext uri="{BB962C8B-B14F-4D97-AF65-F5344CB8AC3E}">
        <p14:creationId xmlns:p14="http://schemas.microsoft.com/office/powerpoint/2010/main" val="33125037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2"/>
          <p:cNvSpPr>
            <a:spLocks noGrp="1" noChangeArrowheads="1"/>
          </p:cNvSpPr>
          <p:nvPr>
            <p:ph type="title"/>
          </p:nvPr>
        </p:nvSpPr>
        <p:spPr/>
        <p:txBody>
          <a:bodyPr/>
          <a:lstStyle/>
          <a:p>
            <a:r>
              <a:rPr lang="en-US"/>
              <a:t>Average Wheat Performance</a:t>
            </a:r>
          </a:p>
        </p:txBody>
      </p:sp>
      <p:sp>
        <p:nvSpPr>
          <p:cNvPr id="764931" name="AutoShape 3"/>
          <p:cNvSpPr>
            <a:spLocks noChangeAspect="1" noChangeArrowheads="1" noTextEdit="1"/>
          </p:cNvSpPr>
          <p:nvPr/>
        </p:nvSpPr>
        <p:spPr bwMode="auto">
          <a:xfrm>
            <a:off x="1143000" y="1771651"/>
            <a:ext cx="685800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64932" name="Rectangle 4"/>
          <p:cNvSpPr>
            <a:spLocks noChangeArrowheads="1"/>
          </p:cNvSpPr>
          <p:nvPr/>
        </p:nvSpPr>
        <p:spPr bwMode="auto">
          <a:xfrm>
            <a:off x="1213249" y="1865313"/>
            <a:ext cx="6717506" cy="4013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64933" name="Rectangle 5"/>
          <p:cNvSpPr>
            <a:spLocks noChangeArrowheads="1"/>
          </p:cNvSpPr>
          <p:nvPr/>
        </p:nvSpPr>
        <p:spPr bwMode="auto">
          <a:xfrm>
            <a:off x="1814512" y="2257427"/>
            <a:ext cx="5291138" cy="285591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64934" name="Line 6"/>
          <p:cNvSpPr>
            <a:spLocks noChangeShapeType="1"/>
          </p:cNvSpPr>
          <p:nvPr/>
        </p:nvSpPr>
        <p:spPr bwMode="auto">
          <a:xfrm>
            <a:off x="1814512" y="4832350"/>
            <a:ext cx="52911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35" name="Line 7"/>
          <p:cNvSpPr>
            <a:spLocks noChangeShapeType="1"/>
          </p:cNvSpPr>
          <p:nvPr/>
        </p:nvSpPr>
        <p:spPr bwMode="auto">
          <a:xfrm>
            <a:off x="1814512" y="4533900"/>
            <a:ext cx="52911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36" name="Line 8"/>
          <p:cNvSpPr>
            <a:spLocks noChangeShapeType="1"/>
          </p:cNvSpPr>
          <p:nvPr/>
        </p:nvSpPr>
        <p:spPr bwMode="auto">
          <a:xfrm>
            <a:off x="1814512" y="4254500"/>
            <a:ext cx="52911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37" name="Line 9"/>
          <p:cNvSpPr>
            <a:spLocks noChangeShapeType="1"/>
          </p:cNvSpPr>
          <p:nvPr/>
        </p:nvSpPr>
        <p:spPr bwMode="auto">
          <a:xfrm>
            <a:off x="1814512" y="3975100"/>
            <a:ext cx="52911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38" name="Line 10"/>
          <p:cNvSpPr>
            <a:spLocks noChangeShapeType="1"/>
          </p:cNvSpPr>
          <p:nvPr/>
        </p:nvSpPr>
        <p:spPr bwMode="auto">
          <a:xfrm>
            <a:off x="1814512" y="3694113"/>
            <a:ext cx="52911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39" name="Line 11"/>
          <p:cNvSpPr>
            <a:spLocks noChangeShapeType="1"/>
          </p:cNvSpPr>
          <p:nvPr/>
        </p:nvSpPr>
        <p:spPr bwMode="auto">
          <a:xfrm>
            <a:off x="1814512" y="3395663"/>
            <a:ext cx="52911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40" name="Line 12"/>
          <p:cNvSpPr>
            <a:spLocks noChangeShapeType="1"/>
          </p:cNvSpPr>
          <p:nvPr/>
        </p:nvSpPr>
        <p:spPr bwMode="auto">
          <a:xfrm>
            <a:off x="1814512" y="3116263"/>
            <a:ext cx="52911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41" name="Line 13"/>
          <p:cNvSpPr>
            <a:spLocks noChangeShapeType="1"/>
          </p:cNvSpPr>
          <p:nvPr/>
        </p:nvSpPr>
        <p:spPr bwMode="auto">
          <a:xfrm>
            <a:off x="1814512" y="2835275"/>
            <a:ext cx="52911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42" name="Line 14"/>
          <p:cNvSpPr>
            <a:spLocks noChangeShapeType="1"/>
          </p:cNvSpPr>
          <p:nvPr/>
        </p:nvSpPr>
        <p:spPr bwMode="auto">
          <a:xfrm>
            <a:off x="1814512" y="2536825"/>
            <a:ext cx="52911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43" name="Line 15"/>
          <p:cNvSpPr>
            <a:spLocks noChangeShapeType="1"/>
          </p:cNvSpPr>
          <p:nvPr/>
        </p:nvSpPr>
        <p:spPr bwMode="auto">
          <a:xfrm>
            <a:off x="1814512" y="2257425"/>
            <a:ext cx="52911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44" name="Rectangle 16"/>
          <p:cNvSpPr>
            <a:spLocks noChangeArrowheads="1"/>
          </p:cNvSpPr>
          <p:nvPr/>
        </p:nvSpPr>
        <p:spPr bwMode="auto">
          <a:xfrm>
            <a:off x="1814512" y="2257427"/>
            <a:ext cx="5291138" cy="2855913"/>
          </a:xfrm>
          <a:prstGeom prst="rect">
            <a:avLst/>
          </a:prstGeom>
          <a:noFill/>
          <a:ln w="1905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4945" name="Rectangle 17"/>
          <p:cNvSpPr>
            <a:spLocks noChangeArrowheads="1"/>
          </p:cNvSpPr>
          <p:nvPr/>
        </p:nvSpPr>
        <p:spPr bwMode="auto">
          <a:xfrm>
            <a:off x="2374108" y="2667000"/>
            <a:ext cx="756047" cy="2446338"/>
          </a:xfrm>
          <a:prstGeom prst="rect">
            <a:avLst/>
          </a:prstGeom>
          <a:solidFill>
            <a:srgbClr val="9999FF"/>
          </a:solidFill>
          <a:ln w="19050">
            <a:solidFill>
              <a:srgbClr val="000000"/>
            </a:solidFill>
            <a:miter lim="800000"/>
            <a:headEnd/>
            <a:tailEnd/>
          </a:ln>
        </p:spPr>
        <p:txBody>
          <a:bodyPr/>
          <a:lstStyle/>
          <a:p>
            <a:pPr algn="ctr"/>
            <a:r>
              <a:rPr lang="en-US" sz="1600"/>
              <a:t>Farmer Practice</a:t>
            </a:r>
          </a:p>
        </p:txBody>
      </p:sp>
      <p:sp>
        <p:nvSpPr>
          <p:cNvPr id="764946" name="Rectangle 18"/>
          <p:cNvSpPr>
            <a:spLocks noChangeArrowheads="1"/>
          </p:cNvSpPr>
          <p:nvPr/>
        </p:nvSpPr>
        <p:spPr bwMode="auto">
          <a:xfrm>
            <a:off x="5019676" y="3246438"/>
            <a:ext cx="756047" cy="1866900"/>
          </a:xfrm>
          <a:prstGeom prst="rect">
            <a:avLst/>
          </a:prstGeom>
          <a:solidFill>
            <a:srgbClr val="006600"/>
          </a:solidFill>
          <a:ln w="19050">
            <a:solidFill>
              <a:srgbClr val="000000"/>
            </a:solidFill>
            <a:miter lim="800000"/>
            <a:headEnd/>
            <a:tailEnd/>
          </a:ln>
        </p:spPr>
        <p:txBody>
          <a:bodyPr/>
          <a:lstStyle/>
          <a:p>
            <a:pPr algn="ctr"/>
            <a:r>
              <a:rPr lang="en-US" sz="1600"/>
              <a:t>Farmer Practice</a:t>
            </a:r>
          </a:p>
          <a:p>
            <a:pPr algn="ctr"/>
            <a:endParaRPr lang="en-US" sz="1600"/>
          </a:p>
        </p:txBody>
      </p:sp>
      <p:sp>
        <p:nvSpPr>
          <p:cNvPr id="764947" name="Rectangle 19"/>
          <p:cNvSpPr>
            <a:spLocks noChangeArrowheads="1"/>
          </p:cNvSpPr>
          <p:nvPr/>
        </p:nvSpPr>
        <p:spPr bwMode="auto">
          <a:xfrm>
            <a:off x="3130153" y="2686050"/>
            <a:ext cx="756047" cy="2427288"/>
          </a:xfrm>
          <a:prstGeom prst="rect">
            <a:avLst/>
          </a:prstGeom>
          <a:solidFill>
            <a:srgbClr val="993366"/>
          </a:solidFill>
          <a:ln w="19050">
            <a:solidFill>
              <a:srgbClr val="000000"/>
            </a:solidFill>
            <a:miter lim="800000"/>
            <a:headEnd/>
            <a:tailEnd/>
          </a:ln>
        </p:spPr>
        <p:txBody>
          <a:bodyPr/>
          <a:lstStyle/>
          <a:p>
            <a:pPr algn="ctr"/>
            <a:r>
              <a:rPr lang="en-US"/>
              <a:t>GS</a:t>
            </a:r>
          </a:p>
        </p:txBody>
      </p:sp>
      <p:sp>
        <p:nvSpPr>
          <p:cNvPr id="764948" name="Rectangle 20"/>
          <p:cNvSpPr>
            <a:spLocks noChangeArrowheads="1"/>
          </p:cNvSpPr>
          <p:nvPr/>
        </p:nvSpPr>
        <p:spPr bwMode="auto">
          <a:xfrm>
            <a:off x="5775722" y="3359150"/>
            <a:ext cx="756047" cy="1754188"/>
          </a:xfrm>
          <a:prstGeom prst="rect">
            <a:avLst/>
          </a:prstGeom>
          <a:solidFill>
            <a:schemeClr val="folHlink"/>
          </a:solidFill>
          <a:ln w="19050">
            <a:solidFill>
              <a:srgbClr val="000000"/>
            </a:solidFill>
            <a:miter lim="800000"/>
            <a:headEnd/>
            <a:tailEnd/>
          </a:ln>
        </p:spPr>
        <p:txBody>
          <a:bodyPr/>
          <a:lstStyle/>
          <a:p>
            <a:pPr algn="ctr"/>
            <a:r>
              <a:rPr lang="en-US"/>
              <a:t>GS</a:t>
            </a:r>
          </a:p>
        </p:txBody>
      </p:sp>
      <p:sp>
        <p:nvSpPr>
          <p:cNvPr id="764949" name="Line 21"/>
          <p:cNvSpPr>
            <a:spLocks noChangeShapeType="1"/>
          </p:cNvSpPr>
          <p:nvPr/>
        </p:nvSpPr>
        <p:spPr bwMode="auto">
          <a:xfrm>
            <a:off x="1814513" y="2257427"/>
            <a:ext cx="0" cy="28559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50" name="Line 22"/>
          <p:cNvSpPr>
            <a:spLocks noChangeShapeType="1"/>
          </p:cNvSpPr>
          <p:nvPr/>
        </p:nvSpPr>
        <p:spPr bwMode="auto">
          <a:xfrm>
            <a:off x="1758554" y="5113338"/>
            <a:ext cx="559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51" name="Line 23"/>
          <p:cNvSpPr>
            <a:spLocks noChangeShapeType="1"/>
          </p:cNvSpPr>
          <p:nvPr/>
        </p:nvSpPr>
        <p:spPr bwMode="auto">
          <a:xfrm>
            <a:off x="1758554" y="4832350"/>
            <a:ext cx="559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52" name="Line 24"/>
          <p:cNvSpPr>
            <a:spLocks noChangeShapeType="1"/>
          </p:cNvSpPr>
          <p:nvPr/>
        </p:nvSpPr>
        <p:spPr bwMode="auto">
          <a:xfrm>
            <a:off x="1758554" y="4533900"/>
            <a:ext cx="559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53" name="Line 25"/>
          <p:cNvSpPr>
            <a:spLocks noChangeShapeType="1"/>
          </p:cNvSpPr>
          <p:nvPr/>
        </p:nvSpPr>
        <p:spPr bwMode="auto">
          <a:xfrm>
            <a:off x="1758554" y="4254500"/>
            <a:ext cx="559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54" name="Line 26"/>
          <p:cNvSpPr>
            <a:spLocks noChangeShapeType="1"/>
          </p:cNvSpPr>
          <p:nvPr/>
        </p:nvSpPr>
        <p:spPr bwMode="auto">
          <a:xfrm>
            <a:off x="1758554" y="3975100"/>
            <a:ext cx="559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55" name="Line 27"/>
          <p:cNvSpPr>
            <a:spLocks noChangeShapeType="1"/>
          </p:cNvSpPr>
          <p:nvPr/>
        </p:nvSpPr>
        <p:spPr bwMode="auto">
          <a:xfrm>
            <a:off x="1758554" y="3694113"/>
            <a:ext cx="559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56" name="Line 28"/>
          <p:cNvSpPr>
            <a:spLocks noChangeShapeType="1"/>
          </p:cNvSpPr>
          <p:nvPr/>
        </p:nvSpPr>
        <p:spPr bwMode="auto">
          <a:xfrm>
            <a:off x="1758554" y="3395663"/>
            <a:ext cx="559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57" name="Line 29"/>
          <p:cNvSpPr>
            <a:spLocks noChangeShapeType="1"/>
          </p:cNvSpPr>
          <p:nvPr/>
        </p:nvSpPr>
        <p:spPr bwMode="auto">
          <a:xfrm>
            <a:off x="1758554" y="3116263"/>
            <a:ext cx="559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58" name="Line 30"/>
          <p:cNvSpPr>
            <a:spLocks noChangeShapeType="1"/>
          </p:cNvSpPr>
          <p:nvPr/>
        </p:nvSpPr>
        <p:spPr bwMode="auto">
          <a:xfrm>
            <a:off x="1758554" y="2835275"/>
            <a:ext cx="559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59" name="Line 31"/>
          <p:cNvSpPr>
            <a:spLocks noChangeShapeType="1"/>
          </p:cNvSpPr>
          <p:nvPr/>
        </p:nvSpPr>
        <p:spPr bwMode="auto">
          <a:xfrm>
            <a:off x="1758554" y="2536825"/>
            <a:ext cx="559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60" name="Line 32"/>
          <p:cNvSpPr>
            <a:spLocks noChangeShapeType="1"/>
          </p:cNvSpPr>
          <p:nvPr/>
        </p:nvSpPr>
        <p:spPr bwMode="auto">
          <a:xfrm>
            <a:off x="1758554" y="2257425"/>
            <a:ext cx="559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61" name="Line 33"/>
          <p:cNvSpPr>
            <a:spLocks noChangeShapeType="1"/>
          </p:cNvSpPr>
          <p:nvPr/>
        </p:nvSpPr>
        <p:spPr bwMode="auto">
          <a:xfrm>
            <a:off x="1814512" y="5113338"/>
            <a:ext cx="52911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62" name="Line 34"/>
          <p:cNvSpPr>
            <a:spLocks noChangeShapeType="1"/>
          </p:cNvSpPr>
          <p:nvPr/>
        </p:nvSpPr>
        <p:spPr bwMode="auto">
          <a:xfrm flipV="1">
            <a:off x="1814513" y="5113338"/>
            <a:ext cx="0" cy="746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63" name="Line 35"/>
          <p:cNvSpPr>
            <a:spLocks noChangeShapeType="1"/>
          </p:cNvSpPr>
          <p:nvPr/>
        </p:nvSpPr>
        <p:spPr bwMode="auto">
          <a:xfrm flipV="1">
            <a:off x="4460081" y="5113338"/>
            <a:ext cx="0" cy="746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64" name="Line 36"/>
          <p:cNvSpPr>
            <a:spLocks noChangeShapeType="1"/>
          </p:cNvSpPr>
          <p:nvPr/>
        </p:nvSpPr>
        <p:spPr bwMode="auto">
          <a:xfrm flipV="1">
            <a:off x="7105650" y="5113338"/>
            <a:ext cx="0" cy="746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965" name="Rectangle 37"/>
          <p:cNvSpPr>
            <a:spLocks noChangeArrowheads="1"/>
          </p:cNvSpPr>
          <p:nvPr/>
        </p:nvSpPr>
        <p:spPr bwMode="auto">
          <a:xfrm>
            <a:off x="1576388" y="4964115"/>
            <a:ext cx="1170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0</a:t>
            </a:r>
            <a:endParaRPr lang="en-US"/>
          </a:p>
        </p:txBody>
      </p:sp>
      <p:sp>
        <p:nvSpPr>
          <p:cNvPr id="764966" name="Rectangle 38"/>
          <p:cNvSpPr>
            <a:spLocks noChangeArrowheads="1"/>
          </p:cNvSpPr>
          <p:nvPr/>
        </p:nvSpPr>
        <p:spPr bwMode="auto">
          <a:xfrm>
            <a:off x="1478756" y="4683127"/>
            <a:ext cx="2340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10</a:t>
            </a:r>
            <a:endParaRPr lang="en-US"/>
          </a:p>
        </p:txBody>
      </p:sp>
      <p:sp>
        <p:nvSpPr>
          <p:cNvPr id="764967" name="Rectangle 39"/>
          <p:cNvSpPr>
            <a:spLocks noChangeArrowheads="1"/>
          </p:cNvSpPr>
          <p:nvPr/>
        </p:nvSpPr>
        <p:spPr bwMode="auto">
          <a:xfrm>
            <a:off x="1478756" y="4384677"/>
            <a:ext cx="2340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20</a:t>
            </a:r>
            <a:endParaRPr lang="en-US"/>
          </a:p>
        </p:txBody>
      </p:sp>
      <p:sp>
        <p:nvSpPr>
          <p:cNvPr id="764968" name="Rectangle 40"/>
          <p:cNvSpPr>
            <a:spLocks noChangeArrowheads="1"/>
          </p:cNvSpPr>
          <p:nvPr/>
        </p:nvSpPr>
        <p:spPr bwMode="auto">
          <a:xfrm>
            <a:off x="1478756" y="4105277"/>
            <a:ext cx="2340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30</a:t>
            </a:r>
            <a:endParaRPr lang="en-US"/>
          </a:p>
        </p:txBody>
      </p:sp>
      <p:sp>
        <p:nvSpPr>
          <p:cNvPr id="764969" name="Rectangle 41"/>
          <p:cNvSpPr>
            <a:spLocks noChangeArrowheads="1"/>
          </p:cNvSpPr>
          <p:nvPr/>
        </p:nvSpPr>
        <p:spPr bwMode="auto">
          <a:xfrm>
            <a:off x="1478756" y="3824290"/>
            <a:ext cx="2340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40</a:t>
            </a:r>
            <a:endParaRPr lang="en-US"/>
          </a:p>
        </p:txBody>
      </p:sp>
      <p:sp>
        <p:nvSpPr>
          <p:cNvPr id="764970" name="Rectangle 42"/>
          <p:cNvSpPr>
            <a:spLocks noChangeArrowheads="1"/>
          </p:cNvSpPr>
          <p:nvPr/>
        </p:nvSpPr>
        <p:spPr bwMode="auto">
          <a:xfrm>
            <a:off x="1478756" y="3544890"/>
            <a:ext cx="2340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50</a:t>
            </a:r>
            <a:endParaRPr lang="en-US"/>
          </a:p>
        </p:txBody>
      </p:sp>
      <p:sp>
        <p:nvSpPr>
          <p:cNvPr id="764971" name="Rectangle 43"/>
          <p:cNvSpPr>
            <a:spLocks noChangeArrowheads="1"/>
          </p:cNvSpPr>
          <p:nvPr/>
        </p:nvSpPr>
        <p:spPr bwMode="auto">
          <a:xfrm>
            <a:off x="1478756" y="3246440"/>
            <a:ext cx="2340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60</a:t>
            </a:r>
            <a:endParaRPr lang="en-US"/>
          </a:p>
        </p:txBody>
      </p:sp>
      <p:sp>
        <p:nvSpPr>
          <p:cNvPr id="764972" name="Rectangle 44"/>
          <p:cNvSpPr>
            <a:spLocks noChangeArrowheads="1"/>
          </p:cNvSpPr>
          <p:nvPr/>
        </p:nvSpPr>
        <p:spPr bwMode="auto">
          <a:xfrm>
            <a:off x="1478756" y="2967040"/>
            <a:ext cx="2340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70</a:t>
            </a:r>
            <a:endParaRPr lang="en-US"/>
          </a:p>
        </p:txBody>
      </p:sp>
      <p:sp>
        <p:nvSpPr>
          <p:cNvPr id="764973" name="Rectangle 45"/>
          <p:cNvSpPr>
            <a:spLocks noChangeArrowheads="1"/>
          </p:cNvSpPr>
          <p:nvPr/>
        </p:nvSpPr>
        <p:spPr bwMode="auto">
          <a:xfrm>
            <a:off x="1478756" y="2686052"/>
            <a:ext cx="2340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80</a:t>
            </a:r>
            <a:endParaRPr lang="en-US"/>
          </a:p>
        </p:txBody>
      </p:sp>
      <p:sp>
        <p:nvSpPr>
          <p:cNvPr id="764974" name="Rectangle 46"/>
          <p:cNvSpPr>
            <a:spLocks noChangeArrowheads="1"/>
          </p:cNvSpPr>
          <p:nvPr/>
        </p:nvSpPr>
        <p:spPr bwMode="auto">
          <a:xfrm>
            <a:off x="1478756" y="2387602"/>
            <a:ext cx="2340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90</a:t>
            </a:r>
            <a:endParaRPr lang="en-US"/>
          </a:p>
        </p:txBody>
      </p:sp>
      <p:sp>
        <p:nvSpPr>
          <p:cNvPr id="764975" name="Rectangle 47"/>
          <p:cNvSpPr>
            <a:spLocks noChangeArrowheads="1"/>
          </p:cNvSpPr>
          <p:nvPr/>
        </p:nvSpPr>
        <p:spPr bwMode="auto">
          <a:xfrm>
            <a:off x="1381125" y="2108202"/>
            <a:ext cx="3510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100</a:t>
            </a:r>
            <a:endParaRPr lang="en-US"/>
          </a:p>
        </p:txBody>
      </p:sp>
      <p:sp>
        <p:nvSpPr>
          <p:cNvPr id="764976" name="Rectangle 48"/>
          <p:cNvSpPr>
            <a:spLocks noChangeArrowheads="1"/>
          </p:cNvSpPr>
          <p:nvPr/>
        </p:nvSpPr>
        <p:spPr bwMode="auto">
          <a:xfrm>
            <a:off x="2466976" y="5318127"/>
            <a:ext cx="16594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Grain Yield, bu/ac</a:t>
            </a:r>
            <a:endParaRPr lang="en-US"/>
          </a:p>
        </p:txBody>
      </p:sp>
      <p:sp>
        <p:nvSpPr>
          <p:cNvPr id="764977" name="Rectangle 49"/>
          <p:cNvSpPr>
            <a:spLocks noChangeArrowheads="1"/>
          </p:cNvSpPr>
          <p:nvPr/>
        </p:nvSpPr>
        <p:spPr bwMode="auto">
          <a:xfrm>
            <a:off x="4914901" y="5318125"/>
            <a:ext cx="262174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 GS 30 N Rate Applied, lb/ac</a:t>
            </a:r>
          </a:p>
          <a:p>
            <a:endParaRPr lang="en-US"/>
          </a:p>
        </p:txBody>
      </p:sp>
      <p:sp>
        <p:nvSpPr>
          <p:cNvPr id="764978" name="Text Box 50"/>
          <p:cNvSpPr txBox="1">
            <a:spLocks noChangeArrowheads="1"/>
          </p:cNvSpPr>
          <p:nvPr/>
        </p:nvSpPr>
        <p:spPr bwMode="auto">
          <a:xfrm>
            <a:off x="2962275" y="2212975"/>
            <a:ext cx="4459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NS</a:t>
            </a:r>
          </a:p>
        </p:txBody>
      </p:sp>
      <p:sp>
        <p:nvSpPr>
          <p:cNvPr id="764979" name="Text Box 51"/>
          <p:cNvSpPr txBox="1">
            <a:spLocks noChangeArrowheads="1"/>
          </p:cNvSpPr>
          <p:nvPr/>
        </p:nvSpPr>
        <p:spPr bwMode="auto">
          <a:xfrm>
            <a:off x="5005389" y="2779713"/>
            <a:ext cx="18758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7% less N with GS</a:t>
            </a:r>
          </a:p>
        </p:txBody>
      </p:sp>
      <p:sp>
        <p:nvSpPr>
          <p:cNvPr id="2" name="TextBox 1"/>
          <p:cNvSpPr txBox="1"/>
          <p:nvPr/>
        </p:nvSpPr>
        <p:spPr>
          <a:xfrm>
            <a:off x="2934699" y="6175375"/>
            <a:ext cx="2709863" cy="646331"/>
          </a:xfrm>
          <a:prstGeom prst="rect">
            <a:avLst/>
          </a:prstGeom>
          <a:noFill/>
        </p:spPr>
        <p:txBody>
          <a:bodyPr wrap="square" rtlCol="0">
            <a:spAutoFit/>
          </a:bodyPr>
          <a:lstStyle/>
          <a:p>
            <a:pPr algn="ctr"/>
            <a:r>
              <a:rPr lang="en-US" dirty="0"/>
              <a:t>Courtesy Wade Thomason VT</a:t>
            </a:r>
          </a:p>
        </p:txBody>
      </p:sp>
      <p:pic>
        <p:nvPicPr>
          <p:cNvPr id="4" name="Picture 3"/>
          <p:cNvPicPr>
            <a:picLocks noChangeAspect="1"/>
          </p:cNvPicPr>
          <p:nvPr/>
        </p:nvPicPr>
        <p:blipFill>
          <a:blip r:embed="rId3"/>
          <a:stretch>
            <a:fillRect/>
          </a:stretch>
        </p:blipFill>
        <p:spPr>
          <a:xfrm>
            <a:off x="0" y="5858409"/>
            <a:ext cx="2095918" cy="999591"/>
          </a:xfrm>
          <a:prstGeom prst="rect">
            <a:avLst/>
          </a:prstGeom>
        </p:spPr>
      </p:pic>
    </p:spTree>
    <p:extLst>
      <p:ext uri="{BB962C8B-B14F-4D97-AF65-F5344CB8AC3E}">
        <p14:creationId xmlns:p14="http://schemas.microsoft.com/office/powerpoint/2010/main" val="5283328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AutoShape 2"/>
          <p:cNvSpPr>
            <a:spLocks noChangeAspect="1" noChangeArrowheads="1" noTextEdit="1"/>
          </p:cNvSpPr>
          <p:nvPr/>
        </p:nvSpPr>
        <p:spPr bwMode="auto">
          <a:xfrm>
            <a:off x="1143000" y="1281131"/>
            <a:ext cx="685800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26340" name="Rectangle 4"/>
          <p:cNvSpPr>
            <a:spLocks noChangeArrowheads="1"/>
          </p:cNvSpPr>
          <p:nvPr/>
        </p:nvSpPr>
        <p:spPr bwMode="auto">
          <a:xfrm>
            <a:off x="1779387" y="2257167"/>
            <a:ext cx="5291138" cy="285591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26341" name="Line 5"/>
          <p:cNvSpPr>
            <a:spLocks noChangeShapeType="1"/>
          </p:cNvSpPr>
          <p:nvPr/>
        </p:nvSpPr>
        <p:spPr bwMode="auto">
          <a:xfrm>
            <a:off x="1779387" y="4757478"/>
            <a:ext cx="52911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342" name="Line 6"/>
          <p:cNvSpPr>
            <a:spLocks noChangeShapeType="1"/>
          </p:cNvSpPr>
          <p:nvPr/>
        </p:nvSpPr>
        <p:spPr bwMode="auto">
          <a:xfrm>
            <a:off x="1779387" y="4403465"/>
            <a:ext cx="52911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343" name="Line 7"/>
          <p:cNvSpPr>
            <a:spLocks noChangeShapeType="1"/>
          </p:cNvSpPr>
          <p:nvPr/>
        </p:nvSpPr>
        <p:spPr bwMode="auto">
          <a:xfrm>
            <a:off x="1779387" y="4049453"/>
            <a:ext cx="52911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344" name="Line 8"/>
          <p:cNvSpPr>
            <a:spLocks noChangeShapeType="1"/>
          </p:cNvSpPr>
          <p:nvPr/>
        </p:nvSpPr>
        <p:spPr bwMode="auto">
          <a:xfrm>
            <a:off x="1779387" y="3693853"/>
            <a:ext cx="52911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345" name="Line 9"/>
          <p:cNvSpPr>
            <a:spLocks noChangeShapeType="1"/>
          </p:cNvSpPr>
          <p:nvPr/>
        </p:nvSpPr>
        <p:spPr bwMode="auto">
          <a:xfrm>
            <a:off x="1779387" y="3320790"/>
            <a:ext cx="52911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346" name="Line 10"/>
          <p:cNvSpPr>
            <a:spLocks noChangeShapeType="1"/>
          </p:cNvSpPr>
          <p:nvPr/>
        </p:nvSpPr>
        <p:spPr bwMode="auto">
          <a:xfrm>
            <a:off x="1779387" y="2966778"/>
            <a:ext cx="52911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347" name="Line 11"/>
          <p:cNvSpPr>
            <a:spLocks noChangeShapeType="1"/>
          </p:cNvSpPr>
          <p:nvPr/>
        </p:nvSpPr>
        <p:spPr bwMode="auto">
          <a:xfrm>
            <a:off x="1786085" y="2588424"/>
            <a:ext cx="52911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348" name="Line 12"/>
          <p:cNvSpPr>
            <a:spLocks noChangeShapeType="1"/>
          </p:cNvSpPr>
          <p:nvPr/>
        </p:nvSpPr>
        <p:spPr bwMode="auto">
          <a:xfrm>
            <a:off x="1779387" y="2257165"/>
            <a:ext cx="52911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350" name="Rectangle 14"/>
          <p:cNvSpPr>
            <a:spLocks noChangeArrowheads="1"/>
          </p:cNvSpPr>
          <p:nvPr/>
        </p:nvSpPr>
        <p:spPr bwMode="auto">
          <a:xfrm>
            <a:off x="2338983" y="2481004"/>
            <a:ext cx="756047" cy="2632075"/>
          </a:xfrm>
          <a:prstGeom prst="rect">
            <a:avLst/>
          </a:prstGeom>
          <a:solidFill>
            <a:srgbClr val="9999FF"/>
          </a:solidFill>
          <a:ln w="19050">
            <a:solidFill>
              <a:srgbClr val="000000"/>
            </a:solidFill>
            <a:miter lim="800000"/>
            <a:headEnd/>
            <a:tailEnd/>
          </a:ln>
        </p:spPr>
        <p:txBody>
          <a:bodyPr/>
          <a:lstStyle/>
          <a:p>
            <a:endParaRPr lang="en-US"/>
          </a:p>
        </p:txBody>
      </p:sp>
      <p:sp>
        <p:nvSpPr>
          <p:cNvPr id="526351" name="Rectangle 15"/>
          <p:cNvSpPr>
            <a:spLocks noChangeArrowheads="1"/>
          </p:cNvSpPr>
          <p:nvPr/>
        </p:nvSpPr>
        <p:spPr bwMode="auto">
          <a:xfrm>
            <a:off x="4984551" y="3320790"/>
            <a:ext cx="756047" cy="1792288"/>
          </a:xfrm>
          <a:prstGeom prst="rect">
            <a:avLst/>
          </a:prstGeom>
          <a:solidFill>
            <a:srgbClr val="9999FF"/>
          </a:solidFill>
          <a:ln w="19050">
            <a:solidFill>
              <a:srgbClr val="000000"/>
            </a:solidFill>
            <a:miter lim="800000"/>
            <a:headEnd/>
            <a:tailEnd/>
          </a:ln>
        </p:spPr>
        <p:txBody>
          <a:bodyPr/>
          <a:lstStyle/>
          <a:p>
            <a:endParaRPr lang="en-US"/>
          </a:p>
        </p:txBody>
      </p:sp>
      <p:sp>
        <p:nvSpPr>
          <p:cNvPr id="526352" name="Rectangle 16"/>
          <p:cNvSpPr>
            <a:spLocks noChangeArrowheads="1"/>
          </p:cNvSpPr>
          <p:nvPr/>
        </p:nvSpPr>
        <p:spPr bwMode="auto">
          <a:xfrm>
            <a:off x="3095028" y="2461955"/>
            <a:ext cx="756047" cy="2651125"/>
          </a:xfrm>
          <a:prstGeom prst="rect">
            <a:avLst/>
          </a:prstGeom>
          <a:solidFill>
            <a:srgbClr val="993366"/>
          </a:solidFill>
          <a:ln w="19050">
            <a:solidFill>
              <a:srgbClr val="000000"/>
            </a:solidFill>
            <a:miter lim="800000"/>
            <a:headEnd/>
            <a:tailEnd/>
          </a:ln>
        </p:spPr>
        <p:txBody>
          <a:bodyPr/>
          <a:lstStyle/>
          <a:p>
            <a:endParaRPr lang="en-US"/>
          </a:p>
        </p:txBody>
      </p:sp>
      <p:sp>
        <p:nvSpPr>
          <p:cNvPr id="526353" name="Rectangle 17"/>
          <p:cNvSpPr>
            <a:spLocks noChangeArrowheads="1"/>
          </p:cNvSpPr>
          <p:nvPr/>
        </p:nvSpPr>
        <p:spPr bwMode="auto">
          <a:xfrm>
            <a:off x="5740597" y="3693855"/>
            <a:ext cx="756047" cy="1419225"/>
          </a:xfrm>
          <a:prstGeom prst="rect">
            <a:avLst/>
          </a:prstGeom>
          <a:solidFill>
            <a:srgbClr val="993366"/>
          </a:solidFill>
          <a:ln w="19050">
            <a:solidFill>
              <a:srgbClr val="000000"/>
            </a:solidFill>
            <a:miter lim="800000"/>
            <a:headEnd/>
            <a:tailEnd/>
          </a:ln>
        </p:spPr>
        <p:txBody>
          <a:bodyPr/>
          <a:lstStyle/>
          <a:p>
            <a:endParaRPr lang="en-US"/>
          </a:p>
        </p:txBody>
      </p:sp>
      <p:sp>
        <p:nvSpPr>
          <p:cNvPr id="526354" name="Line 18"/>
          <p:cNvSpPr>
            <a:spLocks noChangeShapeType="1"/>
          </p:cNvSpPr>
          <p:nvPr/>
        </p:nvSpPr>
        <p:spPr bwMode="auto">
          <a:xfrm>
            <a:off x="1779388" y="2257167"/>
            <a:ext cx="0" cy="28559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355" name="Line 19"/>
          <p:cNvSpPr>
            <a:spLocks noChangeShapeType="1"/>
          </p:cNvSpPr>
          <p:nvPr/>
        </p:nvSpPr>
        <p:spPr bwMode="auto">
          <a:xfrm>
            <a:off x="1723429" y="5113078"/>
            <a:ext cx="559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356" name="Line 20"/>
          <p:cNvSpPr>
            <a:spLocks noChangeShapeType="1"/>
          </p:cNvSpPr>
          <p:nvPr/>
        </p:nvSpPr>
        <p:spPr bwMode="auto">
          <a:xfrm>
            <a:off x="1723429" y="4757478"/>
            <a:ext cx="559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357" name="Line 21"/>
          <p:cNvSpPr>
            <a:spLocks noChangeShapeType="1"/>
          </p:cNvSpPr>
          <p:nvPr/>
        </p:nvSpPr>
        <p:spPr bwMode="auto">
          <a:xfrm>
            <a:off x="1723429" y="4403465"/>
            <a:ext cx="559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358" name="Line 22"/>
          <p:cNvSpPr>
            <a:spLocks noChangeShapeType="1"/>
          </p:cNvSpPr>
          <p:nvPr/>
        </p:nvSpPr>
        <p:spPr bwMode="auto">
          <a:xfrm>
            <a:off x="1723429" y="4049453"/>
            <a:ext cx="559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359" name="Line 23"/>
          <p:cNvSpPr>
            <a:spLocks noChangeShapeType="1"/>
          </p:cNvSpPr>
          <p:nvPr/>
        </p:nvSpPr>
        <p:spPr bwMode="auto">
          <a:xfrm>
            <a:off x="1723429" y="3693853"/>
            <a:ext cx="559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360" name="Line 24"/>
          <p:cNvSpPr>
            <a:spLocks noChangeShapeType="1"/>
          </p:cNvSpPr>
          <p:nvPr/>
        </p:nvSpPr>
        <p:spPr bwMode="auto">
          <a:xfrm>
            <a:off x="1723429" y="3320790"/>
            <a:ext cx="559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361" name="Line 25"/>
          <p:cNvSpPr>
            <a:spLocks noChangeShapeType="1"/>
          </p:cNvSpPr>
          <p:nvPr/>
        </p:nvSpPr>
        <p:spPr bwMode="auto">
          <a:xfrm>
            <a:off x="1723429" y="2966778"/>
            <a:ext cx="559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362" name="Line 26"/>
          <p:cNvSpPr>
            <a:spLocks noChangeShapeType="1"/>
          </p:cNvSpPr>
          <p:nvPr/>
        </p:nvSpPr>
        <p:spPr bwMode="auto">
          <a:xfrm>
            <a:off x="1723429" y="2611178"/>
            <a:ext cx="559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363" name="Line 27"/>
          <p:cNvSpPr>
            <a:spLocks noChangeShapeType="1"/>
          </p:cNvSpPr>
          <p:nvPr/>
        </p:nvSpPr>
        <p:spPr bwMode="auto">
          <a:xfrm>
            <a:off x="1723429" y="2257165"/>
            <a:ext cx="559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364" name="Line 28"/>
          <p:cNvSpPr>
            <a:spLocks noChangeShapeType="1"/>
          </p:cNvSpPr>
          <p:nvPr/>
        </p:nvSpPr>
        <p:spPr bwMode="auto">
          <a:xfrm>
            <a:off x="1779387" y="5113078"/>
            <a:ext cx="52911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365" name="Line 29"/>
          <p:cNvSpPr>
            <a:spLocks noChangeShapeType="1"/>
          </p:cNvSpPr>
          <p:nvPr/>
        </p:nvSpPr>
        <p:spPr bwMode="auto">
          <a:xfrm flipV="1">
            <a:off x="1779388" y="5113078"/>
            <a:ext cx="0" cy="746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366" name="Line 30"/>
          <p:cNvSpPr>
            <a:spLocks noChangeShapeType="1"/>
          </p:cNvSpPr>
          <p:nvPr/>
        </p:nvSpPr>
        <p:spPr bwMode="auto">
          <a:xfrm flipV="1">
            <a:off x="4424956" y="5113078"/>
            <a:ext cx="0" cy="746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367" name="Line 31"/>
          <p:cNvSpPr>
            <a:spLocks noChangeShapeType="1"/>
          </p:cNvSpPr>
          <p:nvPr/>
        </p:nvSpPr>
        <p:spPr bwMode="auto">
          <a:xfrm flipV="1">
            <a:off x="7070525" y="5113078"/>
            <a:ext cx="0" cy="746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368" name="Rectangle 32"/>
          <p:cNvSpPr>
            <a:spLocks noChangeArrowheads="1"/>
          </p:cNvSpPr>
          <p:nvPr/>
        </p:nvSpPr>
        <p:spPr bwMode="auto">
          <a:xfrm>
            <a:off x="1541263" y="4963855"/>
            <a:ext cx="1170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0</a:t>
            </a:r>
            <a:endParaRPr lang="en-US"/>
          </a:p>
        </p:txBody>
      </p:sp>
      <p:sp>
        <p:nvSpPr>
          <p:cNvPr id="526369" name="Rectangle 33"/>
          <p:cNvSpPr>
            <a:spLocks noChangeArrowheads="1"/>
          </p:cNvSpPr>
          <p:nvPr/>
        </p:nvSpPr>
        <p:spPr bwMode="auto">
          <a:xfrm>
            <a:off x="1443631" y="4608255"/>
            <a:ext cx="2340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20</a:t>
            </a:r>
            <a:endParaRPr lang="en-US"/>
          </a:p>
        </p:txBody>
      </p:sp>
      <p:sp>
        <p:nvSpPr>
          <p:cNvPr id="526370" name="Rectangle 34"/>
          <p:cNvSpPr>
            <a:spLocks noChangeArrowheads="1"/>
          </p:cNvSpPr>
          <p:nvPr/>
        </p:nvSpPr>
        <p:spPr bwMode="auto">
          <a:xfrm>
            <a:off x="1443631" y="4254242"/>
            <a:ext cx="2340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40</a:t>
            </a:r>
            <a:endParaRPr lang="en-US"/>
          </a:p>
        </p:txBody>
      </p:sp>
      <p:sp>
        <p:nvSpPr>
          <p:cNvPr id="526371" name="Rectangle 35"/>
          <p:cNvSpPr>
            <a:spLocks noChangeArrowheads="1"/>
          </p:cNvSpPr>
          <p:nvPr/>
        </p:nvSpPr>
        <p:spPr bwMode="auto">
          <a:xfrm>
            <a:off x="1443631" y="3900230"/>
            <a:ext cx="2340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60</a:t>
            </a:r>
            <a:endParaRPr lang="en-US"/>
          </a:p>
        </p:txBody>
      </p:sp>
      <p:sp>
        <p:nvSpPr>
          <p:cNvPr id="526372" name="Rectangle 36"/>
          <p:cNvSpPr>
            <a:spLocks noChangeArrowheads="1"/>
          </p:cNvSpPr>
          <p:nvPr/>
        </p:nvSpPr>
        <p:spPr bwMode="auto">
          <a:xfrm>
            <a:off x="1443631" y="3544630"/>
            <a:ext cx="2340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80</a:t>
            </a:r>
            <a:endParaRPr lang="en-US"/>
          </a:p>
        </p:txBody>
      </p:sp>
      <p:sp>
        <p:nvSpPr>
          <p:cNvPr id="526373" name="Rectangle 37"/>
          <p:cNvSpPr>
            <a:spLocks noChangeArrowheads="1"/>
          </p:cNvSpPr>
          <p:nvPr/>
        </p:nvSpPr>
        <p:spPr bwMode="auto">
          <a:xfrm>
            <a:off x="1346000" y="3171567"/>
            <a:ext cx="3510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100</a:t>
            </a:r>
            <a:endParaRPr lang="en-US"/>
          </a:p>
        </p:txBody>
      </p:sp>
      <p:sp>
        <p:nvSpPr>
          <p:cNvPr id="526374" name="Rectangle 38"/>
          <p:cNvSpPr>
            <a:spLocks noChangeArrowheads="1"/>
          </p:cNvSpPr>
          <p:nvPr/>
        </p:nvSpPr>
        <p:spPr bwMode="auto">
          <a:xfrm>
            <a:off x="1346000" y="2815967"/>
            <a:ext cx="3510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120</a:t>
            </a:r>
            <a:endParaRPr lang="en-US"/>
          </a:p>
        </p:txBody>
      </p:sp>
      <p:sp>
        <p:nvSpPr>
          <p:cNvPr id="526375" name="Rectangle 39"/>
          <p:cNvSpPr>
            <a:spLocks noChangeArrowheads="1"/>
          </p:cNvSpPr>
          <p:nvPr/>
        </p:nvSpPr>
        <p:spPr bwMode="auto">
          <a:xfrm>
            <a:off x="1346000" y="2461955"/>
            <a:ext cx="3510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140</a:t>
            </a:r>
            <a:endParaRPr lang="en-US"/>
          </a:p>
        </p:txBody>
      </p:sp>
      <p:sp>
        <p:nvSpPr>
          <p:cNvPr id="526376" name="Rectangle 40"/>
          <p:cNvSpPr>
            <a:spLocks noChangeArrowheads="1"/>
          </p:cNvSpPr>
          <p:nvPr/>
        </p:nvSpPr>
        <p:spPr bwMode="auto">
          <a:xfrm>
            <a:off x="1346000" y="2107942"/>
            <a:ext cx="3510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160</a:t>
            </a:r>
            <a:endParaRPr lang="en-US"/>
          </a:p>
        </p:txBody>
      </p:sp>
      <p:sp>
        <p:nvSpPr>
          <p:cNvPr id="526381" name="Rectangle 45"/>
          <p:cNvSpPr>
            <a:spLocks noGrp="1" noChangeArrowheads="1"/>
          </p:cNvSpPr>
          <p:nvPr>
            <p:ph type="title"/>
          </p:nvPr>
        </p:nvSpPr>
        <p:spPr/>
        <p:txBody>
          <a:bodyPr/>
          <a:lstStyle/>
          <a:p>
            <a:r>
              <a:rPr lang="en-US"/>
              <a:t>Average Corn Performance</a:t>
            </a:r>
          </a:p>
        </p:txBody>
      </p:sp>
      <p:sp>
        <p:nvSpPr>
          <p:cNvPr id="526382" name="Rectangle 46"/>
          <p:cNvSpPr>
            <a:spLocks noChangeArrowheads="1"/>
          </p:cNvSpPr>
          <p:nvPr/>
        </p:nvSpPr>
        <p:spPr bwMode="auto">
          <a:xfrm>
            <a:off x="2205933" y="5138072"/>
            <a:ext cx="16594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dirty="0">
                <a:solidFill>
                  <a:srgbClr val="000000"/>
                </a:solidFill>
              </a:rPr>
              <a:t>Grain Yield, </a:t>
            </a:r>
            <a:r>
              <a:rPr lang="en-US" dirty="0" err="1">
                <a:solidFill>
                  <a:srgbClr val="000000"/>
                </a:solidFill>
              </a:rPr>
              <a:t>bu</a:t>
            </a:r>
            <a:r>
              <a:rPr lang="en-US" dirty="0">
                <a:solidFill>
                  <a:srgbClr val="000000"/>
                </a:solidFill>
              </a:rPr>
              <a:t>/ac</a:t>
            </a:r>
            <a:endParaRPr lang="en-US" dirty="0"/>
          </a:p>
        </p:txBody>
      </p:sp>
      <p:sp>
        <p:nvSpPr>
          <p:cNvPr id="526383" name="Rectangle 47"/>
          <p:cNvSpPr>
            <a:spLocks noChangeArrowheads="1"/>
          </p:cNvSpPr>
          <p:nvPr/>
        </p:nvSpPr>
        <p:spPr bwMode="auto">
          <a:xfrm>
            <a:off x="4994075" y="5114665"/>
            <a:ext cx="1724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dirty="0">
                <a:solidFill>
                  <a:srgbClr val="000000"/>
                </a:solidFill>
              </a:rPr>
              <a:t> </a:t>
            </a:r>
            <a:r>
              <a:rPr lang="en-US" dirty="0" err="1">
                <a:solidFill>
                  <a:srgbClr val="000000"/>
                </a:solidFill>
              </a:rPr>
              <a:t>Sidedress</a:t>
            </a:r>
            <a:r>
              <a:rPr lang="en-US" dirty="0">
                <a:solidFill>
                  <a:srgbClr val="000000"/>
                </a:solidFill>
              </a:rPr>
              <a:t> N, </a:t>
            </a:r>
            <a:r>
              <a:rPr lang="en-US" dirty="0" err="1">
                <a:solidFill>
                  <a:srgbClr val="000000"/>
                </a:solidFill>
              </a:rPr>
              <a:t>lb</a:t>
            </a:r>
            <a:r>
              <a:rPr lang="en-US" dirty="0">
                <a:solidFill>
                  <a:srgbClr val="000000"/>
                </a:solidFill>
              </a:rPr>
              <a:t>/ac</a:t>
            </a:r>
            <a:endParaRPr lang="en-US" dirty="0"/>
          </a:p>
        </p:txBody>
      </p:sp>
      <p:sp>
        <p:nvSpPr>
          <p:cNvPr id="526384" name="Text Box 48"/>
          <p:cNvSpPr txBox="1">
            <a:spLocks noChangeArrowheads="1"/>
          </p:cNvSpPr>
          <p:nvPr/>
        </p:nvSpPr>
        <p:spPr bwMode="auto">
          <a:xfrm>
            <a:off x="2927150" y="1765040"/>
            <a:ext cx="4459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NS</a:t>
            </a:r>
          </a:p>
        </p:txBody>
      </p:sp>
      <p:sp>
        <p:nvSpPr>
          <p:cNvPr id="526385" name="Text Box 49"/>
          <p:cNvSpPr txBox="1">
            <a:spLocks noChangeArrowheads="1"/>
          </p:cNvSpPr>
          <p:nvPr/>
        </p:nvSpPr>
        <p:spPr bwMode="auto">
          <a:xfrm>
            <a:off x="4879776" y="2981065"/>
            <a:ext cx="20457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t>21 % less N with GS</a:t>
            </a:r>
          </a:p>
        </p:txBody>
      </p:sp>
      <p:sp>
        <p:nvSpPr>
          <p:cNvPr id="526386" name="Text Box 50"/>
          <p:cNvSpPr txBox="1">
            <a:spLocks noChangeArrowheads="1"/>
          </p:cNvSpPr>
          <p:nvPr/>
        </p:nvSpPr>
        <p:spPr bwMode="auto">
          <a:xfrm>
            <a:off x="4994075" y="3285865"/>
            <a:ext cx="7429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a:t>Farmer</a:t>
            </a:r>
            <a:br>
              <a:rPr lang="en-US" sz="1400"/>
            </a:br>
            <a:r>
              <a:rPr lang="en-US" sz="1400"/>
              <a:t> Practice</a:t>
            </a:r>
          </a:p>
        </p:txBody>
      </p:sp>
      <p:sp>
        <p:nvSpPr>
          <p:cNvPr id="526387" name="Text Box 51"/>
          <p:cNvSpPr txBox="1">
            <a:spLocks noChangeArrowheads="1"/>
          </p:cNvSpPr>
          <p:nvPr/>
        </p:nvSpPr>
        <p:spPr bwMode="auto">
          <a:xfrm>
            <a:off x="2365175" y="2523865"/>
            <a:ext cx="6858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a:t>Farmer</a:t>
            </a:r>
            <a:br>
              <a:rPr lang="en-US" sz="1400"/>
            </a:br>
            <a:r>
              <a:rPr lang="en-US" sz="1400"/>
              <a:t> Practice</a:t>
            </a:r>
          </a:p>
        </p:txBody>
      </p:sp>
      <p:sp>
        <p:nvSpPr>
          <p:cNvPr id="526388" name="Text Box 52"/>
          <p:cNvSpPr txBox="1">
            <a:spLocks noChangeArrowheads="1"/>
          </p:cNvSpPr>
          <p:nvPr/>
        </p:nvSpPr>
        <p:spPr bwMode="auto">
          <a:xfrm>
            <a:off x="5737025" y="3666865"/>
            <a:ext cx="742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a:t>Sensor</a:t>
            </a:r>
          </a:p>
        </p:txBody>
      </p:sp>
      <p:sp>
        <p:nvSpPr>
          <p:cNvPr id="526389" name="Text Box 53"/>
          <p:cNvSpPr txBox="1">
            <a:spLocks noChangeArrowheads="1"/>
          </p:cNvSpPr>
          <p:nvPr/>
        </p:nvSpPr>
        <p:spPr bwMode="auto">
          <a:xfrm>
            <a:off x="3108125" y="2523865"/>
            <a:ext cx="742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a:t>Sensor</a:t>
            </a:r>
          </a:p>
        </p:txBody>
      </p:sp>
      <p:sp>
        <p:nvSpPr>
          <p:cNvPr id="50" name="TextBox 49"/>
          <p:cNvSpPr txBox="1"/>
          <p:nvPr/>
        </p:nvSpPr>
        <p:spPr>
          <a:xfrm>
            <a:off x="2169913" y="6186651"/>
            <a:ext cx="2709863" cy="646331"/>
          </a:xfrm>
          <a:prstGeom prst="rect">
            <a:avLst/>
          </a:prstGeom>
          <a:noFill/>
        </p:spPr>
        <p:txBody>
          <a:bodyPr wrap="square" rtlCol="0">
            <a:spAutoFit/>
          </a:bodyPr>
          <a:lstStyle/>
          <a:p>
            <a:pPr algn="ctr"/>
            <a:r>
              <a:rPr lang="en-US" dirty="0"/>
              <a:t>Courtesy Wade Thomason VT</a:t>
            </a:r>
          </a:p>
        </p:txBody>
      </p:sp>
      <p:pic>
        <p:nvPicPr>
          <p:cNvPr id="5" name="Picture 4"/>
          <p:cNvPicPr>
            <a:picLocks noChangeAspect="1"/>
          </p:cNvPicPr>
          <p:nvPr/>
        </p:nvPicPr>
        <p:blipFill>
          <a:blip r:embed="rId3"/>
          <a:stretch>
            <a:fillRect/>
          </a:stretch>
        </p:blipFill>
        <p:spPr>
          <a:xfrm>
            <a:off x="129522" y="5793083"/>
            <a:ext cx="2097206" cy="999831"/>
          </a:xfrm>
          <a:prstGeom prst="rect">
            <a:avLst/>
          </a:prstGeom>
        </p:spPr>
      </p:pic>
    </p:spTree>
    <p:extLst>
      <p:ext uri="{BB962C8B-B14F-4D97-AF65-F5344CB8AC3E}">
        <p14:creationId xmlns:p14="http://schemas.microsoft.com/office/powerpoint/2010/main" val="32385203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title"/>
          </p:nvPr>
        </p:nvSpPr>
        <p:spPr/>
        <p:txBody>
          <a:bodyPr/>
          <a:lstStyle/>
          <a:p>
            <a:r>
              <a:rPr lang="en-US"/>
              <a:t>2010 Percent N Reduced</a:t>
            </a:r>
          </a:p>
        </p:txBody>
      </p:sp>
      <p:graphicFrame>
        <p:nvGraphicFramePr>
          <p:cNvPr id="766979" name="Object 3"/>
          <p:cNvGraphicFramePr>
            <a:graphicFrameLocks noGrp="1" noChangeAspect="1"/>
          </p:cNvGraphicFramePr>
          <p:nvPr>
            <p:ph idx="1"/>
            <p:extLst>
              <p:ext uri="{D42A27DB-BD31-4B8C-83A1-F6EECF244321}">
                <p14:modId xmlns:p14="http://schemas.microsoft.com/office/powerpoint/2010/main" val="1543717426"/>
              </p:ext>
            </p:extLst>
          </p:nvPr>
        </p:nvGraphicFramePr>
        <p:xfrm>
          <a:off x="1143000" y="1553988"/>
          <a:ext cx="6193631" cy="5089507"/>
        </p:xfrm>
        <a:graphic>
          <a:graphicData uri="http://schemas.openxmlformats.org/presentationml/2006/ole">
            <mc:AlternateContent xmlns:mc="http://schemas.openxmlformats.org/markup-compatibility/2006">
              <mc:Choice xmlns:v="urn:schemas-microsoft-com:vml" Requires="v">
                <p:oleObj spid="_x0000_s12299" name="Chart" r:id="rId4" imgW="10325080" imgH="6362808" progId="Excel.Chart.8">
                  <p:embed/>
                </p:oleObj>
              </mc:Choice>
              <mc:Fallback>
                <p:oleObj name="Chart" r:id="rId4" imgW="10325080" imgH="6362808"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553988"/>
                        <a:ext cx="6193631" cy="5089507"/>
                      </a:xfrm>
                      <a:prstGeom prst="rect">
                        <a:avLst/>
                      </a:prstGeom>
                    </p:spPr>
                  </p:pic>
                </p:oleObj>
              </mc:Fallback>
            </mc:AlternateContent>
          </a:graphicData>
        </a:graphic>
      </p:graphicFrame>
      <p:sp>
        <p:nvSpPr>
          <p:cNvPr id="766980" name="Text Box 4"/>
          <p:cNvSpPr txBox="1">
            <a:spLocks noChangeArrowheads="1"/>
          </p:cNvSpPr>
          <p:nvPr/>
        </p:nvSpPr>
        <p:spPr bwMode="auto">
          <a:xfrm>
            <a:off x="2857500" y="1143002"/>
            <a:ext cx="342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a:t>Average Reduction = 25%</a:t>
            </a:r>
          </a:p>
        </p:txBody>
      </p:sp>
      <p:pic>
        <p:nvPicPr>
          <p:cNvPr id="2" name="Picture 1"/>
          <p:cNvPicPr>
            <a:picLocks noChangeAspect="1"/>
          </p:cNvPicPr>
          <p:nvPr/>
        </p:nvPicPr>
        <p:blipFill>
          <a:blip r:embed="rId6"/>
          <a:stretch>
            <a:fillRect/>
          </a:stretch>
        </p:blipFill>
        <p:spPr>
          <a:xfrm>
            <a:off x="7545883" y="1143002"/>
            <a:ext cx="1560711" cy="2353260"/>
          </a:xfrm>
          <a:prstGeom prst="rect">
            <a:avLst/>
          </a:prstGeom>
        </p:spPr>
      </p:pic>
      <p:sp>
        <p:nvSpPr>
          <p:cNvPr id="3" name="TextBox 2"/>
          <p:cNvSpPr txBox="1"/>
          <p:nvPr/>
        </p:nvSpPr>
        <p:spPr>
          <a:xfrm>
            <a:off x="5943600" y="6410513"/>
            <a:ext cx="3039807" cy="369332"/>
          </a:xfrm>
          <a:prstGeom prst="rect">
            <a:avLst/>
          </a:prstGeom>
          <a:noFill/>
        </p:spPr>
        <p:txBody>
          <a:bodyPr wrap="none" rtlCol="0">
            <a:spAutoFit/>
          </a:bodyPr>
          <a:lstStyle/>
          <a:p>
            <a:r>
              <a:rPr lang="en-US" dirty="0" smtClean="0"/>
              <a:t>N reduction with equal yields. </a:t>
            </a:r>
            <a:endParaRPr lang="en-US" dirty="0"/>
          </a:p>
        </p:txBody>
      </p:sp>
    </p:spTree>
    <p:extLst>
      <p:ext uri="{BB962C8B-B14F-4D97-AF65-F5344CB8AC3E}">
        <p14:creationId xmlns:p14="http://schemas.microsoft.com/office/powerpoint/2010/main" val="13147652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Clemson</a:t>
            </a:r>
            <a:endParaRPr lang="en-US" dirty="0"/>
          </a:p>
        </p:txBody>
      </p:sp>
      <p:sp>
        <p:nvSpPr>
          <p:cNvPr id="3" name="Content Placeholder 2"/>
          <p:cNvSpPr>
            <a:spLocks noGrp="1"/>
          </p:cNvSpPr>
          <p:nvPr>
            <p:ph idx="1"/>
          </p:nvPr>
        </p:nvSpPr>
        <p:spPr/>
        <p:txBody>
          <a:bodyPr/>
          <a:lstStyle/>
          <a:p>
            <a:r>
              <a:rPr lang="en-US" dirty="0"/>
              <a:t>Our work has shown that compared to uniform rate applications the SVNA system has the potential to reduce N usage by 30 to 70% in cotton, corn and wheat productions.</a:t>
            </a:r>
          </a:p>
        </p:txBody>
      </p:sp>
      <p:pic>
        <p:nvPicPr>
          <p:cNvPr id="4" name="Picture 3"/>
          <p:cNvPicPr>
            <a:picLocks noChangeAspect="1"/>
          </p:cNvPicPr>
          <p:nvPr/>
        </p:nvPicPr>
        <p:blipFill>
          <a:blip r:embed="rId2"/>
          <a:stretch>
            <a:fillRect/>
          </a:stretch>
        </p:blipFill>
        <p:spPr>
          <a:xfrm>
            <a:off x="152399" y="4876801"/>
            <a:ext cx="6117167" cy="1835150"/>
          </a:xfrm>
          <a:prstGeom prst="rect">
            <a:avLst/>
          </a:prstGeom>
        </p:spPr>
      </p:pic>
    </p:spTree>
    <p:extLst>
      <p:ext uri="{BB962C8B-B14F-4D97-AF65-F5344CB8AC3E}">
        <p14:creationId xmlns:p14="http://schemas.microsoft.com/office/powerpoint/2010/main" val="21446969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End Game</a:t>
            </a:r>
            <a:br>
              <a:rPr lang="en-US" dirty="0" smtClean="0"/>
            </a:br>
            <a:r>
              <a:rPr lang="en-US" dirty="0" smtClean="0"/>
              <a:t>Zone by Response</a:t>
            </a:r>
            <a:endParaRPr lang="en-US" dirty="0"/>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8800"/>
            <a:ext cx="7343775"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rot="1156681">
            <a:off x="1532786" y="3427853"/>
            <a:ext cx="6019800" cy="1524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621315" y="1562080"/>
            <a:ext cx="7777543" cy="5076845"/>
          </a:xfrm>
          <a:prstGeom prst="rect">
            <a:avLst/>
          </a:prstGeom>
        </p:spPr>
      </p:pic>
    </p:spTree>
    <p:extLst>
      <p:ext uri="{BB962C8B-B14F-4D97-AF65-F5344CB8AC3E}">
        <p14:creationId xmlns:p14="http://schemas.microsoft.com/office/powerpoint/2010/main" val="195126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is History</a:t>
            </a:r>
            <a:endParaRPr lang="en-US" dirty="0"/>
          </a:p>
        </p:txBody>
      </p:sp>
      <p:sp>
        <p:nvSpPr>
          <p:cNvPr id="3" name="Content Placeholder 2"/>
          <p:cNvSpPr>
            <a:spLocks noGrp="1"/>
          </p:cNvSpPr>
          <p:nvPr>
            <p:ph idx="1"/>
          </p:nvPr>
        </p:nvSpPr>
        <p:spPr>
          <a:xfrm>
            <a:off x="457200" y="1417638"/>
            <a:ext cx="8229600" cy="4525963"/>
          </a:xfrm>
        </p:spPr>
        <p:txBody>
          <a:bodyPr/>
          <a:lstStyle/>
          <a:p>
            <a:r>
              <a:rPr lang="en-US" dirty="0" smtClean="0"/>
              <a:t>In 2002 we could fertilize ever 2x2 at 10 mph</a:t>
            </a:r>
            <a:endParaRPr lang="en-US" dirty="0"/>
          </a:p>
        </p:txBody>
      </p:sp>
      <p:pic>
        <p:nvPicPr>
          <p:cNvPr id="4" name="Picture 3"/>
          <p:cNvPicPr>
            <a:picLocks noChangeAspect="1"/>
          </p:cNvPicPr>
          <p:nvPr/>
        </p:nvPicPr>
        <p:blipFill>
          <a:blip r:embed="rId2"/>
          <a:stretch>
            <a:fillRect/>
          </a:stretch>
        </p:blipFill>
        <p:spPr>
          <a:xfrm>
            <a:off x="1524000" y="2103941"/>
            <a:ext cx="6322087" cy="4754059"/>
          </a:xfrm>
          <a:prstGeom prst="rect">
            <a:avLst/>
          </a:prstGeom>
        </p:spPr>
      </p:pic>
    </p:spTree>
    <p:extLst>
      <p:ext uri="{BB962C8B-B14F-4D97-AF65-F5344CB8AC3E}">
        <p14:creationId xmlns:p14="http://schemas.microsoft.com/office/powerpoint/2010/main" val="9373130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Corn…</a:t>
            </a:r>
            <a:endParaRPr lang="en-US" dirty="0"/>
          </a:p>
        </p:txBody>
      </p:sp>
      <p:pic>
        <p:nvPicPr>
          <p:cNvPr id="4" name="table"/>
          <p:cNvPicPr>
            <a:picLocks noGrp="1" noChangeAspect="1"/>
          </p:cNvPicPr>
          <p:nvPr>
            <p:ph idx="1"/>
          </p:nvPr>
        </p:nvPicPr>
        <p:blipFill>
          <a:blip r:embed="rId2"/>
          <a:stretch>
            <a:fillRect/>
          </a:stretch>
        </p:blipFill>
        <p:spPr>
          <a:xfrm>
            <a:off x="533400" y="2017399"/>
            <a:ext cx="8229600" cy="4593940"/>
          </a:xfrm>
          <a:prstGeom prst="rect">
            <a:avLst/>
          </a:prstGeom>
        </p:spPr>
      </p:pic>
      <p:sp>
        <p:nvSpPr>
          <p:cNvPr id="5" name="TextBox 4"/>
          <p:cNvSpPr txBox="1"/>
          <p:nvPr/>
        </p:nvSpPr>
        <p:spPr>
          <a:xfrm>
            <a:off x="1084204" y="1348186"/>
            <a:ext cx="6572953" cy="369332"/>
          </a:xfrm>
          <a:prstGeom prst="rect">
            <a:avLst/>
          </a:prstGeom>
          <a:noFill/>
        </p:spPr>
        <p:txBody>
          <a:bodyPr wrap="none" rtlCol="0">
            <a:spAutoFit/>
          </a:bodyPr>
          <a:lstStyle/>
          <a:p>
            <a:r>
              <a:rPr lang="en-US" b="1" dirty="0" smtClean="0"/>
              <a:t>1 Mg/ha = 15 </a:t>
            </a:r>
            <a:r>
              <a:rPr lang="en-US" b="1" dirty="0" err="1" smtClean="0"/>
              <a:t>bpa</a:t>
            </a:r>
            <a:r>
              <a:rPr lang="en-US" b="1" dirty="0" smtClean="0"/>
              <a:t>, 5 Mg = 75 </a:t>
            </a:r>
            <a:r>
              <a:rPr lang="en-US" b="1" dirty="0" err="1" smtClean="0"/>
              <a:t>bpa</a:t>
            </a:r>
            <a:r>
              <a:rPr lang="en-US" b="1" dirty="0" smtClean="0"/>
              <a:t>, 10 Mg=150 </a:t>
            </a:r>
            <a:r>
              <a:rPr lang="en-US" b="1" dirty="0" err="1" smtClean="0"/>
              <a:t>bpa</a:t>
            </a:r>
            <a:r>
              <a:rPr lang="en-US" b="1" dirty="0" smtClean="0"/>
              <a:t>, 15 Mg= 225 </a:t>
            </a:r>
            <a:r>
              <a:rPr lang="en-US" b="1" dirty="0" err="1" smtClean="0"/>
              <a:t>bpa</a:t>
            </a:r>
            <a:endParaRPr lang="en-US" b="1" dirty="0"/>
          </a:p>
        </p:txBody>
      </p:sp>
      <p:sp>
        <p:nvSpPr>
          <p:cNvPr id="6" name="Rectangle 5"/>
          <p:cNvSpPr/>
          <p:nvPr/>
        </p:nvSpPr>
        <p:spPr>
          <a:xfrm>
            <a:off x="6614160" y="2877047"/>
            <a:ext cx="2148840" cy="2459736"/>
          </a:xfrm>
          <a:prstGeom prst="rect">
            <a:avLst/>
          </a:prstGeom>
          <a:noFill/>
          <a:ln w="317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21682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100_17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550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4"/>
          <p:cNvSpPr txBox="1">
            <a:spLocks noChangeArrowheads="1"/>
          </p:cNvSpPr>
          <p:nvPr/>
        </p:nvSpPr>
        <p:spPr bwMode="auto">
          <a:xfrm>
            <a:off x="685800" y="5638800"/>
            <a:ext cx="70786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a:r>
              <a:rPr lang="en-US" altLang="en-US" sz="3200" b="1" dirty="0" smtClean="0"/>
              <a:t>We have been able to fertilize every 2 </a:t>
            </a:r>
            <a:r>
              <a:rPr lang="en-US" altLang="en-US" sz="3200" b="1" dirty="0" err="1" smtClean="0"/>
              <a:t>ft</a:t>
            </a:r>
            <a:r>
              <a:rPr lang="en-US" altLang="en-US" sz="3200" b="1" dirty="0" smtClean="0"/>
              <a:t> of row since 2003</a:t>
            </a:r>
            <a:endParaRPr lang="en-US" altLang="en-US" sz="3200" b="1" dirty="0"/>
          </a:p>
        </p:txBody>
      </p:sp>
      <p:pic>
        <p:nvPicPr>
          <p:cNvPr id="27653" name="Picture 5" descr="100_17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2447925" cy="3657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980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additive="base">
                                        <p:cTn id="7" dur="500" fill="hold"/>
                                        <p:tgtEl>
                                          <p:spTgt spid="27653"/>
                                        </p:tgtEl>
                                        <p:attrNameLst>
                                          <p:attrName>ppt_x</p:attrName>
                                        </p:attrNameLst>
                                      </p:cBhvr>
                                      <p:tavLst>
                                        <p:tav tm="0">
                                          <p:val>
                                            <p:strVal val="#ppt_x"/>
                                          </p:val>
                                        </p:tav>
                                        <p:tav tm="100000">
                                          <p:val>
                                            <p:strVal val="#ppt_x"/>
                                          </p:val>
                                        </p:tav>
                                      </p:tavLst>
                                    </p:anim>
                                    <p:anim calcmode="lin" valueType="num">
                                      <p:cBhvr additive="base">
                                        <p:cTn id="8" dur="500" fill="hold"/>
                                        <p:tgtEl>
                                          <p:spTgt spid="27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14216" y="814137"/>
            <a:ext cx="5029200" cy="5324535"/>
          </a:xfrm>
          <a:prstGeom prst="rect">
            <a:avLst/>
          </a:prstGeom>
          <a:noFill/>
        </p:spPr>
        <p:txBody>
          <a:bodyPr wrap="square">
            <a:spAutoFit/>
          </a:bodyPr>
          <a:lstStyle/>
          <a:p>
            <a:pPr>
              <a:defRPr/>
            </a:pPr>
            <a:r>
              <a:rPr lang="en-US" sz="3200" dirty="0"/>
              <a:t>Brian Arnall</a:t>
            </a:r>
          </a:p>
          <a:p>
            <a:pPr>
              <a:defRPr/>
            </a:pPr>
            <a:r>
              <a:rPr lang="en-US" sz="3200" dirty="0"/>
              <a:t>373 Ag Hall</a:t>
            </a:r>
          </a:p>
          <a:p>
            <a:pPr>
              <a:defRPr/>
            </a:pPr>
            <a:r>
              <a:rPr lang="en-US" sz="2800" dirty="0"/>
              <a:t>405-744-1722</a:t>
            </a:r>
          </a:p>
          <a:p>
            <a:pPr>
              <a:defRPr/>
            </a:pPr>
            <a:r>
              <a:rPr lang="en-US" sz="3200" dirty="0">
                <a:hlinkClick r:id="rId3"/>
              </a:rPr>
              <a:t>b.arnall@okstate.edu</a:t>
            </a:r>
            <a:endParaRPr lang="en-US" sz="3200" dirty="0"/>
          </a:p>
          <a:p>
            <a:pPr>
              <a:defRPr/>
            </a:pPr>
            <a:r>
              <a:rPr lang="en-US" sz="2400" dirty="0"/>
              <a:t>Presentation available @ </a:t>
            </a:r>
          </a:p>
          <a:p>
            <a:pPr>
              <a:defRPr/>
            </a:pPr>
            <a:r>
              <a:rPr lang="en-US" sz="3200" dirty="0">
                <a:hlinkClick r:id="rId4"/>
              </a:rPr>
              <a:t>www.npk.okstate.edu</a:t>
            </a:r>
            <a:endParaRPr lang="en-US" sz="3200" dirty="0"/>
          </a:p>
          <a:p>
            <a:pPr>
              <a:defRPr/>
            </a:pPr>
            <a:r>
              <a:rPr lang="en-US" sz="2800" dirty="0">
                <a:solidFill>
                  <a:srgbClr val="FA7100"/>
                </a:solidFill>
                <a:effectLst>
                  <a:outerShdw blurRad="38100" dist="38100" dir="2700000" algn="tl">
                    <a:srgbClr val="000000">
                      <a:alpha val="43137"/>
                    </a:srgbClr>
                  </a:outerShdw>
                </a:effectLst>
              </a:rPr>
              <a:t>Twitter: </a:t>
            </a:r>
            <a:r>
              <a:rPr lang="en-US" sz="3200" b="1" dirty="0">
                <a:solidFill>
                  <a:srgbClr val="FA7100"/>
                </a:solidFill>
                <a:effectLst>
                  <a:outerShdw blurRad="38100" dist="38100" dir="2700000" algn="tl">
                    <a:srgbClr val="000000">
                      <a:alpha val="43137"/>
                    </a:srgbClr>
                  </a:outerShdw>
                </a:effectLst>
              </a:rPr>
              <a:t>@</a:t>
            </a:r>
            <a:r>
              <a:rPr lang="en-US" sz="3200" b="1" dirty="0" smtClean="0">
                <a:solidFill>
                  <a:srgbClr val="FA7100"/>
                </a:solidFill>
                <a:effectLst>
                  <a:outerShdw blurRad="38100" dist="38100" dir="2700000" algn="tl">
                    <a:srgbClr val="000000">
                      <a:alpha val="43137"/>
                    </a:srgbClr>
                  </a:outerShdw>
                </a:effectLst>
              </a:rPr>
              <a:t>OSU_NPK</a:t>
            </a:r>
            <a:br>
              <a:rPr lang="en-US" sz="3200" b="1" dirty="0" smtClean="0">
                <a:solidFill>
                  <a:srgbClr val="FA7100"/>
                </a:solidFill>
                <a:effectLst>
                  <a:outerShdw blurRad="38100" dist="38100" dir="2700000" algn="tl">
                    <a:srgbClr val="000000">
                      <a:alpha val="43137"/>
                    </a:srgbClr>
                  </a:outerShdw>
                </a:effectLst>
              </a:rPr>
            </a:br>
            <a:r>
              <a:rPr lang="en-US" sz="2800" dirty="0" smtClean="0">
                <a:solidFill>
                  <a:srgbClr val="FA7100"/>
                </a:solidFill>
                <a:effectLst>
                  <a:outerShdw blurRad="38100" dist="38100" dir="2700000" algn="tl">
                    <a:srgbClr val="000000">
                      <a:alpha val="43137"/>
                    </a:srgbClr>
                  </a:outerShdw>
                </a:effectLst>
              </a:rPr>
              <a:t>www.Facebook/</a:t>
            </a:r>
            <a:r>
              <a:rPr lang="en-US" sz="3200" b="1" dirty="0" smtClean="0">
                <a:solidFill>
                  <a:srgbClr val="FA7100"/>
                </a:solidFill>
                <a:effectLst>
                  <a:outerShdw blurRad="38100" dist="38100" dir="2700000" algn="tl">
                    <a:srgbClr val="000000">
                      <a:alpha val="43137"/>
                    </a:srgbClr>
                  </a:outerShdw>
                </a:effectLst>
              </a:rPr>
              <a:t>OSUNPK</a:t>
            </a:r>
            <a:endParaRPr lang="en-US" sz="3600" b="1" dirty="0" smtClean="0">
              <a:solidFill>
                <a:srgbClr val="FA7100"/>
              </a:solidFill>
              <a:effectLst>
                <a:outerShdw blurRad="38100" dist="38100" dir="2700000" algn="tl">
                  <a:srgbClr val="000000">
                    <a:alpha val="43137"/>
                  </a:srgbClr>
                </a:outerShdw>
              </a:effectLst>
            </a:endParaRPr>
          </a:p>
          <a:p>
            <a:pPr>
              <a:defRPr/>
            </a:pPr>
            <a:r>
              <a:rPr lang="en-US" sz="2800" dirty="0" smtClean="0">
                <a:solidFill>
                  <a:srgbClr val="FA7100"/>
                </a:solidFill>
                <a:effectLst>
                  <a:outerShdw blurRad="38100" dist="38100" dir="2700000" algn="tl">
                    <a:srgbClr val="000000">
                      <a:alpha val="43137"/>
                    </a:srgbClr>
                  </a:outerShdw>
                </a:effectLst>
              </a:rPr>
              <a:t>YouTube Channel</a:t>
            </a:r>
            <a:r>
              <a:rPr lang="en-US" sz="2800" b="1" dirty="0" smtClean="0">
                <a:solidFill>
                  <a:srgbClr val="FA7100"/>
                </a:solidFill>
                <a:effectLst>
                  <a:outerShdw blurRad="38100" dist="38100" dir="2700000" algn="tl">
                    <a:srgbClr val="000000">
                      <a:alpha val="43137"/>
                    </a:srgbClr>
                  </a:outerShdw>
                </a:effectLst>
              </a:rPr>
              <a:t>: </a:t>
            </a:r>
            <a:r>
              <a:rPr lang="en-US" sz="3200" b="1" dirty="0" smtClean="0">
                <a:solidFill>
                  <a:srgbClr val="FA7100"/>
                </a:solidFill>
                <a:effectLst>
                  <a:outerShdw blurRad="38100" dist="38100" dir="2700000" algn="tl">
                    <a:srgbClr val="000000">
                      <a:alpha val="43137"/>
                    </a:srgbClr>
                  </a:outerShdw>
                </a:effectLst>
              </a:rPr>
              <a:t>OSUNPK</a:t>
            </a:r>
          </a:p>
          <a:p>
            <a:pPr>
              <a:defRPr/>
            </a:pPr>
            <a:r>
              <a:rPr lang="en-US" sz="2800" dirty="0" smtClean="0">
                <a:solidFill>
                  <a:srgbClr val="FA7100"/>
                </a:solidFill>
                <a:effectLst>
                  <a:outerShdw blurRad="38100" dist="38100" dir="2700000" algn="tl">
                    <a:srgbClr val="000000">
                      <a:alpha val="43137"/>
                    </a:srgbClr>
                  </a:outerShdw>
                </a:effectLst>
              </a:rPr>
              <a:t>Blog</a:t>
            </a:r>
            <a:r>
              <a:rPr lang="en-US" sz="2800" b="1" dirty="0" smtClean="0">
                <a:solidFill>
                  <a:srgbClr val="FA7100"/>
                </a:solidFill>
                <a:effectLst>
                  <a:outerShdw blurRad="38100" dist="38100" dir="2700000" algn="tl">
                    <a:srgbClr val="000000">
                      <a:alpha val="43137"/>
                    </a:srgbClr>
                  </a:outerShdw>
                </a:effectLst>
              </a:rPr>
              <a:t>: </a:t>
            </a:r>
            <a:r>
              <a:rPr lang="en-US" sz="3200" b="1" dirty="0" smtClean="0">
                <a:solidFill>
                  <a:srgbClr val="FA7100"/>
                </a:solidFill>
                <a:effectLst>
                  <a:outerShdw blurRad="38100" dist="38100" dir="2700000" algn="tl">
                    <a:srgbClr val="000000">
                      <a:alpha val="43137"/>
                    </a:srgbClr>
                  </a:outerShdw>
                </a:effectLst>
              </a:rPr>
              <a:t>OSUNPK.com</a:t>
            </a:r>
          </a:p>
          <a:p>
            <a:pPr>
              <a:defRPr/>
            </a:pPr>
            <a:r>
              <a:rPr lang="en-US" sz="3200" b="1" dirty="0" smtClean="0">
                <a:solidFill>
                  <a:srgbClr val="FA7100"/>
                </a:solidFill>
                <a:effectLst>
                  <a:outerShdw blurRad="38100" dist="38100" dir="2700000" algn="tl">
                    <a:srgbClr val="000000">
                      <a:alpha val="43137"/>
                    </a:srgbClr>
                  </a:outerShdw>
                </a:effectLst>
              </a:rPr>
              <a:t>www.Aglandlease.info</a:t>
            </a:r>
            <a:endParaRPr lang="en-US" sz="2800" b="1" dirty="0">
              <a:solidFill>
                <a:srgbClr val="FA7100"/>
              </a:solidFill>
              <a:effectLst>
                <a:outerShdw blurRad="38100" dist="38100" dir="2700000" algn="tl">
                  <a:srgbClr val="000000">
                    <a:alpha val="43137"/>
                  </a:srgbClr>
                </a:outerShdw>
              </a:effectLst>
            </a:endParaRPr>
          </a:p>
        </p:txBody>
      </p:sp>
      <p:pic>
        <p:nvPicPr>
          <p:cNvPr id="9" name="Picture 8" descr="IMG_1531.jpg"/>
          <p:cNvPicPr>
            <a:picLocks noChangeAspect="1"/>
          </p:cNvPicPr>
          <p:nvPr/>
        </p:nvPicPr>
        <p:blipFill>
          <a:blip r:embed="rId5" cstate="print"/>
          <a:stretch>
            <a:fillRect/>
          </a:stretch>
        </p:blipFill>
        <p:spPr>
          <a:xfrm>
            <a:off x="228600" y="814137"/>
            <a:ext cx="3561588" cy="4748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658605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Optimum N rate – Dry land Wheat</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74" y="2133600"/>
            <a:ext cx="9234348" cy="4443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2881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Optimum N rate - Dry </a:t>
            </a:r>
            <a:r>
              <a:rPr lang="en-US" dirty="0"/>
              <a:t>land Wheat</a:t>
            </a:r>
          </a:p>
        </p:txBody>
      </p:sp>
      <p:graphicFrame>
        <p:nvGraphicFramePr>
          <p:cNvPr id="6" name="Chart 5"/>
          <p:cNvGraphicFramePr>
            <a:graphicFrameLocks/>
          </p:cNvGraphicFramePr>
          <p:nvPr>
            <p:extLst>
              <p:ext uri="{D42A27DB-BD31-4B8C-83A1-F6EECF244321}">
                <p14:modId xmlns:p14="http://schemas.microsoft.com/office/powerpoint/2010/main" val="1166436011"/>
              </p:ext>
            </p:extLst>
          </p:nvPr>
        </p:nvGraphicFramePr>
        <p:xfrm>
          <a:off x="174307" y="1828800"/>
          <a:ext cx="8795385" cy="49259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116749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304800" y="6126163"/>
            <a:ext cx="8534400" cy="646331"/>
          </a:xfrm>
          <a:prstGeom prst="rect">
            <a:avLst/>
          </a:prstGeom>
        </p:spPr>
        <p:txBody>
          <a:bodyPr wrap="square">
            <a:spAutoFit/>
          </a:bodyPr>
          <a:lstStyle/>
          <a:p>
            <a:r>
              <a:rPr lang="en-US" dirty="0" smtClean="0"/>
              <a:t>April 2011  Brenda V. Ortiz, Assistant Professor and Extension Specialist, Charles </a:t>
            </a:r>
            <a:r>
              <a:rPr lang="en-US" dirty="0" err="1" smtClean="0"/>
              <a:t>Burmester</a:t>
            </a:r>
            <a:r>
              <a:rPr lang="en-US" dirty="0" smtClean="0"/>
              <a:t>, Extension Agronomist, and Kip </a:t>
            </a:r>
            <a:r>
              <a:rPr lang="en-US" dirty="0" err="1" smtClean="0"/>
              <a:t>Balkcom</a:t>
            </a:r>
            <a:r>
              <a:rPr lang="en-US" dirty="0" smtClean="0"/>
              <a:t>, Research Agronomist, USDA-ARS.</a:t>
            </a:r>
            <a:endParaRPr 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59944"/>
            <a:ext cx="8507155" cy="4198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4136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1371600"/>
            <a:ext cx="8772525" cy="4213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4713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 y="2704080"/>
            <a:ext cx="8810625" cy="3444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7531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Nutrients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Crop Need for these nutrients are driven by uptake i.e. YIELD. </a:t>
            </a:r>
          </a:p>
          <a:p>
            <a:r>
              <a:rPr lang="en-US" dirty="0" smtClean="0"/>
              <a:t>Stanford equation </a:t>
            </a:r>
          </a:p>
          <a:p>
            <a:pPr lvl="1"/>
            <a:r>
              <a:rPr lang="en-US" sz="1600" dirty="0"/>
              <a:t>Stanford, G. 1973. Rationale for </a:t>
            </a:r>
            <a:r>
              <a:rPr lang="en-US" sz="1600" dirty="0" smtClean="0"/>
              <a:t>Optimum Nitrogen </a:t>
            </a:r>
            <a:r>
              <a:rPr lang="en-US" sz="1600" dirty="0"/>
              <a:t>Fertilization in Corn </a:t>
            </a:r>
            <a:r>
              <a:rPr lang="en-US" sz="1600" dirty="0" smtClean="0"/>
              <a:t>Production. JEQ </a:t>
            </a:r>
            <a:r>
              <a:rPr lang="en-US" sz="1600" dirty="0"/>
              <a:t>2:159-166</a:t>
            </a:r>
          </a:p>
          <a:p>
            <a:r>
              <a:rPr lang="en-US" dirty="0" smtClean="0"/>
              <a:t>(Plant Uptake – Soil Supply)/ Efficiency</a:t>
            </a:r>
          </a:p>
          <a:p>
            <a:r>
              <a:rPr lang="en-US" dirty="0" smtClean="0"/>
              <a:t>Typical Land-grant rec was </a:t>
            </a:r>
            <a:br>
              <a:rPr lang="en-US" dirty="0" smtClean="0"/>
            </a:br>
            <a:r>
              <a:rPr lang="en-US" dirty="0" smtClean="0"/>
              <a:t/>
            </a:r>
            <a:br>
              <a:rPr lang="en-US" dirty="0" smtClean="0"/>
            </a:br>
            <a:r>
              <a:rPr lang="en-US" dirty="0" smtClean="0"/>
              <a:t>Yield Goal N minus Soil Test N. </a:t>
            </a:r>
          </a:p>
          <a:p>
            <a:endParaRPr lang="en-US" dirty="0"/>
          </a:p>
          <a:p>
            <a:r>
              <a:rPr lang="en-US" dirty="0" smtClean="0"/>
              <a:t>In 0-6in of soil 1%OM has 1000 </a:t>
            </a:r>
            <a:r>
              <a:rPr lang="en-US" dirty="0" err="1" smtClean="0"/>
              <a:t>lbs</a:t>
            </a:r>
            <a:r>
              <a:rPr lang="en-US" dirty="0" smtClean="0"/>
              <a:t> N</a:t>
            </a:r>
            <a:endParaRPr lang="en-US" dirty="0"/>
          </a:p>
        </p:txBody>
      </p:sp>
    </p:spTree>
    <p:extLst>
      <p:ext uri="{BB962C8B-B14F-4D97-AF65-F5344CB8AC3E}">
        <p14:creationId xmlns:p14="http://schemas.microsoft.com/office/powerpoint/2010/main" val="37717246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TotalTime>
  <Words>880</Words>
  <Application>Microsoft Office PowerPoint</Application>
  <PresentationFormat>On-screen Show (4:3)</PresentationFormat>
  <Paragraphs>238</Paragraphs>
  <Slides>31</Slides>
  <Notes>12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38" baseType="lpstr">
      <vt:lpstr>Arial</vt:lpstr>
      <vt:lpstr>Calibri</vt:lpstr>
      <vt:lpstr>Perpetua</vt:lpstr>
      <vt:lpstr>Tahoma</vt:lpstr>
      <vt:lpstr>Office Theme</vt:lpstr>
      <vt:lpstr>Worksheet</vt:lpstr>
      <vt:lpstr>Chart</vt:lpstr>
      <vt:lpstr>Variable Rate Nitrogen</vt:lpstr>
      <vt:lpstr>The Why</vt:lpstr>
      <vt:lpstr>Corn…</vt:lpstr>
      <vt:lpstr>Optimum N rate – Dry land Wheat</vt:lpstr>
      <vt:lpstr>Optimum N rate - Dry land Wheat</vt:lpstr>
      <vt:lpstr>PowerPoint Presentation</vt:lpstr>
      <vt:lpstr>PowerPoint Presentation</vt:lpstr>
      <vt:lpstr>PowerPoint Presentation</vt:lpstr>
      <vt:lpstr>Mobile Nutrients </vt:lpstr>
      <vt:lpstr>Zones</vt:lpstr>
      <vt:lpstr>PowerPoint Presentation</vt:lpstr>
      <vt:lpstr>NDVI</vt:lpstr>
      <vt:lpstr>EC</vt:lpstr>
      <vt:lpstr>Getting N right for the Year</vt:lpstr>
      <vt:lpstr>Reference Strips</vt:lpstr>
      <vt:lpstr>Applicators</vt:lpstr>
      <vt:lpstr>PowerPoint Presentation</vt:lpstr>
      <vt:lpstr>On-the Go</vt:lpstr>
      <vt:lpstr>Comparison of Sensor Based N Rec’s to Soil Test Based Rec’s, 2006-2008</vt:lpstr>
      <vt:lpstr>Regional GreenSeeker Grain Yields - 2005</vt:lpstr>
      <vt:lpstr>2006 NE GreenSeeker/Corn Trials</vt:lpstr>
      <vt:lpstr>2006 NE GreenSeeker/Corn Trials</vt:lpstr>
      <vt:lpstr>2006 NE GreenSeeker/Corn Trials</vt:lpstr>
      <vt:lpstr>Average Wheat Performance</vt:lpstr>
      <vt:lpstr>Average Corn Performance</vt:lpstr>
      <vt:lpstr>2010 Percent N Reduced</vt:lpstr>
      <vt:lpstr>Clemson</vt:lpstr>
      <vt:lpstr>End Game Zone by Response</vt:lpstr>
      <vt:lpstr>Potential is History</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Arnall</dc:creator>
  <cp:lastModifiedBy>Brian Arnall</cp:lastModifiedBy>
  <cp:revision>20</cp:revision>
  <dcterms:created xsi:type="dcterms:W3CDTF">2016-01-27T14:22:22Z</dcterms:created>
  <dcterms:modified xsi:type="dcterms:W3CDTF">2016-01-28T05:08:10Z</dcterms:modified>
</cp:coreProperties>
</file>