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15" r:id="rId3"/>
    <p:sldId id="377" r:id="rId4"/>
    <p:sldId id="378" r:id="rId5"/>
    <p:sldId id="379" r:id="rId6"/>
    <p:sldId id="380" r:id="rId7"/>
    <p:sldId id="382" r:id="rId8"/>
    <p:sldId id="383" r:id="rId9"/>
    <p:sldId id="384" r:id="rId10"/>
    <p:sldId id="385" r:id="rId11"/>
    <p:sldId id="400" r:id="rId12"/>
    <p:sldId id="386" r:id="rId13"/>
    <p:sldId id="387" r:id="rId14"/>
    <p:sldId id="388" r:id="rId15"/>
    <p:sldId id="389" r:id="rId16"/>
    <p:sldId id="390" r:id="rId17"/>
    <p:sldId id="391" r:id="rId18"/>
    <p:sldId id="401" r:id="rId19"/>
    <p:sldId id="392" r:id="rId20"/>
    <p:sldId id="393" r:id="rId21"/>
    <p:sldId id="394" r:id="rId22"/>
    <p:sldId id="402" r:id="rId23"/>
    <p:sldId id="397" r:id="rId24"/>
    <p:sldId id="398" r:id="rId25"/>
    <p:sldId id="399" r:id="rId26"/>
    <p:sldId id="361" r:id="rId27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1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1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2A27287-B054-4EAF-8046-3047CE1FC483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72CA0D7-35F8-4066-800F-0301939CC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06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A96362-4629-4CC7-B665-D33C665F302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72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DF2D5-071C-4038-8380-E8EE747BCB63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5C8D-1CEE-416D-AF75-C28676524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60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DF2D5-071C-4038-8380-E8EE747BCB63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5C8D-1CEE-416D-AF75-C28676524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09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DF2D5-071C-4038-8380-E8EE747BCB63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5C8D-1CEE-416D-AF75-C28676524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56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DF2D5-071C-4038-8380-E8EE747BCB63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5C8D-1CEE-416D-AF75-C28676524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123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DF2D5-071C-4038-8380-E8EE747BCB63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5C8D-1CEE-416D-AF75-C28676524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04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DF2D5-071C-4038-8380-E8EE747BCB63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5C8D-1CEE-416D-AF75-C28676524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6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DF2D5-071C-4038-8380-E8EE747BCB63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5C8D-1CEE-416D-AF75-C28676524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30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DF2D5-071C-4038-8380-E8EE747BCB63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5C8D-1CEE-416D-AF75-C28676524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16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DF2D5-071C-4038-8380-E8EE747BCB63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5C8D-1CEE-416D-AF75-C28676524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59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DF2D5-071C-4038-8380-E8EE747BCB63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5C8D-1CEE-416D-AF75-C28676524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28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DF2D5-071C-4038-8380-E8EE747BCB63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C5C8D-1CEE-416D-AF75-C28676524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4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DF2D5-071C-4038-8380-E8EE747BCB63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C5C8D-1CEE-416D-AF75-C28676524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7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b.arnall@okstate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hyperlink" Target="http://www.npk.okstate.ed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9447747"/>
              </p:ext>
            </p:extLst>
          </p:nvPr>
        </p:nvGraphicFramePr>
        <p:xfrm>
          <a:off x="-107578" y="0"/>
          <a:ext cx="12299577" cy="691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" name="Acrobat Document" r:id="rId3" imgW="9753528" imgH="5486400" progId="AcroExch.Document.11">
                  <p:embed/>
                </p:oleObj>
              </mc:Choice>
              <mc:Fallback>
                <p:oleObj name="Acrobat Document" r:id="rId3" imgW="9753528" imgH="54864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07578" y="0"/>
                        <a:ext cx="12299577" cy="6918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6293" y="1751867"/>
            <a:ext cx="7425707" cy="3213667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Components of a Variable Rate Nitrogen Rec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57" y="5225143"/>
            <a:ext cx="12083143" cy="1085223"/>
          </a:xfrm>
        </p:spPr>
        <p:txBody>
          <a:bodyPr>
            <a:no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Brian Arnall</a:t>
            </a: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Precision </a:t>
            </a:r>
            <a:r>
              <a:rPr lang="en-US" sz="2800" dirty="0">
                <a:solidFill>
                  <a:schemeClr val="bg1"/>
                </a:solidFill>
              </a:rPr>
              <a:t>Nutrient </a:t>
            </a:r>
            <a:r>
              <a:rPr lang="en-US" sz="2800" dirty="0" smtClean="0">
                <a:solidFill>
                  <a:schemeClr val="bg1"/>
                </a:solidFill>
              </a:rPr>
              <a:t>Management | Oklahoma </a:t>
            </a:r>
            <a:r>
              <a:rPr lang="en-US" sz="2800" dirty="0">
                <a:solidFill>
                  <a:schemeClr val="bg1"/>
                </a:solidFill>
              </a:rPr>
              <a:t>State University </a:t>
            </a:r>
          </a:p>
          <a:p>
            <a:pPr algn="l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579" y="0"/>
            <a:ext cx="3712786" cy="21581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88668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 min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81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300"/>
            <a:ext cx="1051560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Biomass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Biomass is a Proxy for Yield</a:t>
            </a:r>
          </a:p>
          <a:p>
            <a:r>
              <a:rPr lang="en-US" dirty="0" smtClean="0"/>
              <a:t>NDVI et al. is a Proxy for Biomass</a:t>
            </a:r>
          </a:p>
          <a:p>
            <a:r>
              <a:rPr lang="en-US" dirty="0" smtClean="0"/>
              <a:t>Therefore NDVI is a Proxy for Yield. </a:t>
            </a:r>
          </a:p>
          <a:p>
            <a:pPr lvl="1"/>
            <a:r>
              <a:rPr lang="en-US" dirty="0" smtClean="0"/>
              <a:t>Understanding Bio -&gt; Yield essential.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8677" r="7992" b="8906"/>
          <a:stretch/>
        </p:blipFill>
        <p:spPr bwMode="auto">
          <a:xfrm>
            <a:off x="7261412" y="1334500"/>
            <a:ext cx="4930588" cy="489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27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300"/>
            <a:ext cx="1051560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Yield By Soil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Yield Potential determined by </a:t>
            </a:r>
          </a:p>
          <a:p>
            <a:pPr lvl="1"/>
            <a:r>
              <a:rPr lang="en-US" dirty="0" smtClean="0"/>
              <a:t>OM</a:t>
            </a:r>
          </a:p>
          <a:p>
            <a:pPr lvl="1"/>
            <a:r>
              <a:rPr lang="en-US" dirty="0" smtClean="0"/>
              <a:t>Texture</a:t>
            </a:r>
          </a:p>
          <a:p>
            <a:pPr lvl="1"/>
            <a:r>
              <a:rPr lang="en-US" dirty="0" smtClean="0"/>
              <a:t>Soil type	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234" y="2010833"/>
            <a:ext cx="4724020" cy="265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668"/>
            <a:ext cx="1051560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Soil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6000" dirty="0" err="1" smtClean="0"/>
              <a:t>N</a:t>
            </a:r>
            <a:r>
              <a:rPr lang="en-US" sz="6000" baseline="-25000" dirty="0" err="1" smtClean="0"/>
              <a:t>Soil</a:t>
            </a:r>
            <a:r>
              <a:rPr lang="en-US" sz="6000" dirty="0" smtClean="0"/>
              <a:t> </a:t>
            </a:r>
          </a:p>
          <a:p>
            <a:r>
              <a:rPr lang="en-US" dirty="0" smtClean="0"/>
              <a:t>Soil Test</a:t>
            </a:r>
          </a:p>
          <a:p>
            <a:pPr lvl="1"/>
            <a:r>
              <a:rPr lang="en-US" dirty="0" smtClean="0"/>
              <a:t>Pre</a:t>
            </a:r>
          </a:p>
          <a:p>
            <a:pPr lvl="1"/>
            <a:r>
              <a:rPr lang="en-US" dirty="0" smtClean="0"/>
              <a:t>In-Season</a:t>
            </a:r>
          </a:p>
          <a:p>
            <a:r>
              <a:rPr lang="en-US" dirty="0" smtClean="0"/>
              <a:t>Mineralization </a:t>
            </a:r>
          </a:p>
          <a:p>
            <a:r>
              <a:rPr lang="en-US" dirty="0" smtClean="0"/>
              <a:t>Losses </a:t>
            </a:r>
          </a:p>
          <a:p>
            <a:r>
              <a:rPr lang="en-US" dirty="0" smtClean="0"/>
              <a:t>N Addition and N Loss via Weather. 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Sampl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34984" y="1537459"/>
            <a:ext cx="3352800" cy="2227638"/>
          </a:xfrm>
          <a:prstGeom prst="rect">
            <a:avLst/>
          </a:prstGeom>
        </p:spPr>
      </p:pic>
      <p:pic>
        <p:nvPicPr>
          <p:cNvPr id="4100" name="Picture 4" descr="http://nmsp.cals.cornell.edu/projects/images/cugridd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784" y="4001294"/>
            <a:ext cx="3170257" cy="203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grit.com/~/media/Images/GRT/Editorial/Blogs/Texas%20Pioneer%20Woman/Soil%20Testing/DSCN3563.JPG?la=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490" y="1537459"/>
            <a:ext cx="2973788" cy="222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39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668"/>
            <a:ext cx="1051560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PPSTN|PSNT|ISNT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Accounting for soil 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levels before or after </a:t>
            </a:r>
            <a:br>
              <a:rPr lang="en-US" dirty="0" smtClean="0"/>
            </a:br>
            <a:r>
              <a:rPr lang="en-US" dirty="0" smtClean="0"/>
              <a:t>crop has been planted. </a:t>
            </a:r>
          </a:p>
        </p:txBody>
      </p:sp>
      <p:pic>
        <p:nvPicPr>
          <p:cNvPr id="4" name="Content Placeholder 3" descr="N-Cycle 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70033" y="1512792"/>
            <a:ext cx="7221967" cy="466417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3745220"/>
            <a:ext cx="4024256" cy="2431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One the first and most regionally successful attempt to conquer the Nitrogen cycle and mineralization.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4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668"/>
            <a:ext cx="1051560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Chlorophyll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Spad</a:t>
            </a:r>
            <a:r>
              <a:rPr lang="en-US" dirty="0" smtClean="0"/>
              <a:t> Meter</a:t>
            </a:r>
            <a:endParaRPr lang="en-US" dirty="0"/>
          </a:p>
          <a:p>
            <a:r>
              <a:rPr lang="en-US" dirty="0" smtClean="0"/>
              <a:t>Lets the Plant tell you about the Soil it sees. </a:t>
            </a:r>
            <a:endParaRPr lang="en-US" dirty="0"/>
          </a:p>
        </p:txBody>
      </p:sp>
      <p:pic>
        <p:nvPicPr>
          <p:cNvPr id="5122" name="Picture 2" descr="http://www.uv.es/~leo/sen2flex/images/image086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056" y="1672199"/>
            <a:ext cx="3551664" cy="406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ipm.iastate.edu/ipm/icm/files/images/sawyer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783447"/>
            <a:ext cx="4990464" cy="339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55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668"/>
            <a:ext cx="1051560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Stalk Nitrate Test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Post Mortem Evaluation. Check up of this year performance. </a:t>
            </a:r>
          </a:p>
          <a:p>
            <a:r>
              <a:rPr lang="en-US" dirty="0" smtClean="0"/>
              <a:t>Which is great, if the optimum N rate is consistent from year to year. </a:t>
            </a:r>
            <a:endParaRPr lang="en-US" dirty="0"/>
          </a:p>
        </p:txBody>
      </p:sp>
      <p:pic>
        <p:nvPicPr>
          <p:cNvPr id="7170" name="Picture 2" descr="Source of image: http://www.ianr.unl.edu/pubs/fieldcrops/nf491.ht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15" y="2826832"/>
            <a:ext cx="3207572" cy="335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11501" y="362473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Low = Less than 450 ppm nitrate-N = High probability that nitrogen is deficient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Optimal = 450 - 2000 ppm nitrate-N = Yields are not limited by nitrogen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Excessive = Greater than 2000 ppm nitrate-N = Uptake exceeds requirements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00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668"/>
            <a:ext cx="1051560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Models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Encirca</a:t>
            </a:r>
            <a:r>
              <a:rPr lang="en-US" dirty="0" smtClean="0"/>
              <a:t>, Yield 360, </a:t>
            </a:r>
            <a:r>
              <a:rPr lang="en-US" dirty="0" err="1" smtClean="0"/>
              <a:t>AdaptN</a:t>
            </a:r>
            <a:r>
              <a:rPr lang="en-US" dirty="0" smtClean="0"/>
              <a:t>, </a:t>
            </a:r>
            <a:r>
              <a:rPr lang="en-US" dirty="0" err="1" smtClean="0"/>
              <a:t>FieldView</a:t>
            </a:r>
            <a:r>
              <a:rPr lang="en-US" dirty="0" smtClean="0"/>
              <a:t> Pro…..</a:t>
            </a:r>
          </a:p>
          <a:p>
            <a:r>
              <a:rPr lang="en-US" dirty="0" smtClean="0"/>
              <a:t>For the most part are looking at two variables. </a:t>
            </a:r>
          </a:p>
          <a:p>
            <a:r>
              <a:rPr lang="en-US" dirty="0" smtClean="0"/>
              <a:t>The deference may be how much priority is given. </a:t>
            </a:r>
          </a:p>
          <a:p>
            <a:r>
              <a:rPr lang="en-US" dirty="0" smtClean="0"/>
              <a:t>Growth Model, Heavily based on GDD. </a:t>
            </a:r>
          </a:p>
          <a:p>
            <a:r>
              <a:rPr lang="en-US" dirty="0" smtClean="0"/>
              <a:t>Soil Model, Heavily based on rainfall and temp. </a:t>
            </a:r>
          </a:p>
          <a:p>
            <a:r>
              <a:rPr lang="en-US" dirty="0" smtClean="0"/>
              <a:t>Most utilizing NOAA data. 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AutoShape 2" descr="Image result for Adapt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8" name="Picture 4" descr="https://pbs.twimg.com/profile_images/423504329002074112/9OxwA-J__400x4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524" y="4828041"/>
            <a:ext cx="1368295" cy="136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ieldView P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56" y="5163493"/>
            <a:ext cx="2962350" cy="59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encirca.services.pioneer.com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037" y="4828041"/>
            <a:ext cx="1445341" cy="130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.agriculture.com/uploads/assets/articles/2015/01/full/img_54c10fbc40783_471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62" y="4744875"/>
            <a:ext cx="2250422" cy="143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63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1638"/>
            <a:ext cx="1051560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Biomass Plus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NDVI plus a Reference Strip.</a:t>
            </a:r>
          </a:p>
          <a:p>
            <a:r>
              <a:rPr lang="en-US" dirty="0" smtClean="0"/>
              <a:t>Yield + Soil (Environment)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7144"/>
            <a:ext cx="6526034" cy="283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132" y="1740974"/>
            <a:ext cx="6027868" cy="452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IMG_6540.JPG"/>
          <p:cNvPicPr>
            <a:picLocks noChangeAspect="1"/>
          </p:cNvPicPr>
          <p:nvPr/>
        </p:nvPicPr>
        <p:blipFill>
          <a:blip r:embed="rId4" cstate="print"/>
          <a:srcRect t="13158" b="5263"/>
          <a:stretch>
            <a:fillRect/>
          </a:stretch>
        </p:blipFill>
        <p:spPr>
          <a:xfrm>
            <a:off x="5646048" y="1225660"/>
            <a:ext cx="3868487" cy="214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4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668"/>
            <a:ext cx="10515600" cy="1325563"/>
          </a:xfrm>
        </p:spPr>
        <p:txBody>
          <a:bodyPr/>
          <a:lstStyle/>
          <a:p>
            <a:pPr algn="r"/>
            <a:r>
              <a:rPr lang="en-US" i="1" dirty="0" err="1" smtClean="0">
                <a:solidFill>
                  <a:schemeClr val="bg1"/>
                </a:solidFill>
              </a:rPr>
              <a:t>eFert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i="1" dirty="0" err="1" smtClean="0"/>
              <a:t>e</a:t>
            </a:r>
            <a:r>
              <a:rPr lang="en-US" sz="6000" baseline="-25000" dirty="0" err="1" smtClean="0"/>
              <a:t>Fert</a:t>
            </a:r>
            <a:r>
              <a:rPr lang="en-US" sz="6000" dirty="0" smtClean="0"/>
              <a:t> </a:t>
            </a:r>
            <a:endParaRPr lang="en-US" sz="6000" dirty="0" smtClean="0"/>
          </a:p>
          <a:p>
            <a:r>
              <a:rPr lang="en-US" dirty="0" smtClean="0"/>
              <a:t>4Rs</a:t>
            </a:r>
          </a:p>
          <a:p>
            <a:pPr lvl="1"/>
            <a:r>
              <a:rPr lang="en-US" dirty="0" smtClean="0"/>
              <a:t>Source</a:t>
            </a:r>
          </a:p>
          <a:p>
            <a:pPr lvl="1"/>
            <a:r>
              <a:rPr lang="en-US" dirty="0" smtClean="0"/>
              <a:t>Placement</a:t>
            </a:r>
          </a:p>
          <a:p>
            <a:pPr lvl="1"/>
            <a:r>
              <a:rPr lang="en-US" dirty="0" smtClean="0"/>
              <a:t>Time </a:t>
            </a:r>
          </a:p>
          <a:p>
            <a:pPr lvl="1"/>
            <a:r>
              <a:rPr lang="en-US" dirty="0" smtClean="0"/>
              <a:t>Rate</a:t>
            </a:r>
          </a:p>
          <a:p>
            <a:r>
              <a:rPr lang="en-US" dirty="0" smtClean="0"/>
              <a:t>NUE – </a:t>
            </a:r>
            <a:br>
              <a:rPr lang="en-US" dirty="0" smtClean="0"/>
            </a:br>
            <a:r>
              <a:rPr lang="en-US" dirty="0" err="1" smtClean="0"/>
              <a:t>Lbs</a:t>
            </a:r>
            <a:r>
              <a:rPr lang="en-US" dirty="0" smtClean="0"/>
              <a:t> of N per Bushel?????</a:t>
            </a:r>
          </a:p>
          <a:p>
            <a:pPr lvl="1"/>
            <a:r>
              <a:rPr lang="en-US" dirty="0" smtClean="0"/>
              <a:t>Consistent low v high?</a:t>
            </a:r>
            <a:endParaRPr lang="en-US" dirty="0"/>
          </a:p>
        </p:txBody>
      </p:sp>
      <p:pic>
        <p:nvPicPr>
          <p:cNvPr id="7" name="Picture 2" descr="Image result for strip till machi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356" y="1353231"/>
            <a:ext cx="4154189" cy="298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Brian Arnall\Desktop\Pictures\airseeders_spreaders\2012-JOHN-DEERE-1870-56-FT-Air-Drill---574x2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899" y="4342695"/>
            <a:ext cx="4009101" cy="208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Image result for multi product sprea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497" y="1353232"/>
            <a:ext cx="3921503" cy="298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4068" y="4342693"/>
            <a:ext cx="2738832" cy="249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0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Integration of Parameters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Stanford Equation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286" y="2167922"/>
            <a:ext cx="4699489" cy="3869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98963"/>
            <a:ext cx="6194551" cy="177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06" y="2603501"/>
            <a:ext cx="7138180" cy="79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3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6400" y="50240"/>
            <a:ext cx="10515600" cy="1325563"/>
          </a:xfrm>
        </p:spPr>
        <p:txBody>
          <a:bodyPr/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Overview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142016" y="1825625"/>
            <a:ext cx="6211784" cy="4351338"/>
          </a:xfrm>
        </p:spPr>
        <p:txBody>
          <a:bodyPr/>
          <a:lstStyle/>
          <a:p>
            <a:r>
              <a:rPr lang="en-US" dirty="0" smtClean="0"/>
              <a:t>Share current on goings in US</a:t>
            </a:r>
          </a:p>
          <a:p>
            <a:r>
              <a:rPr lang="en-US" dirty="0"/>
              <a:t>N</a:t>
            </a:r>
            <a:r>
              <a:rPr lang="en-US" dirty="0" smtClean="0"/>
              <a:t> Management Concepts</a:t>
            </a:r>
          </a:p>
          <a:p>
            <a:r>
              <a:rPr lang="en-US" dirty="0" smtClean="0"/>
              <a:t>VRT recs How and Why</a:t>
            </a:r>
          </a:p>
          <a:p>
            <a:endParaRPr lang="en-US" dirty="0"/>
          </a:p>
          <a:p>
            <a:r>
              <a:rPr lang="en-US" dirty="0" smtClean="0"/>
              <a:t>Hopefully sometime down the road it causes some thought. </a:t>
            </a:r>
          </a:p>
          <a:p>
            <a:endParaRPr lang="en-US" dirty="0"/>
          </a:p>
        </p:txBody>
      </p:sp>
      <p:sp>
        <p:nvSpPr>
          <p:cNvPr id="2" name="AutoShape 2" descr="Image result for variable rate application precision agricul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86865"/>
            <a:ext cx="4801391" cy="274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40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668"/>
            <a:ext cx="10515600" cy="1325563"/>
          </a:xfrm>
        </p:spPr>
        <p:txBody>
          <a:bodyPr/>
          <a:lstStyle/>
          <a:p>
            <a:pPr algn="r"/>
            <a:r>
              <a:rPr lang="en-US" dirty="0" err="1" smtClean="0">
                <a:solidFill>
                  <a:schemeClr val="bg1"/>
                </a:solidFill>
              </a:rPr>
              <a:t>Ncrop</a:t>
            </a:r>
            <a:r>
              <a:rPr lang="en-US" dirty="0" smtClean="0">
                <a:solidFill>
                  <a:schemeClr val="bg1"/>
                </a:solidFill>
              </a:rPr>
              <a:t> and </a:t>
            </a:r>
            <a:r>
              <a:rPr lang="en-US" dirty="0" err="1" smtClean="0">
                <a:solidFill>
                  <a:schemeClr val="bg1"/>
                </a:solidFill>
              </a:rPr>
              <a:t>Nsoil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5" y="1556683"/>
            <a:ext cx="7699395" cy="11004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585" y="2685102"/>
            <a:ext cx="6250509" cy="3519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7479" y="1496872"/>
            <a:ext cx="4134522" cy="470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306" y="1518326"/>
            <a:ext cx="9004611" cy="40606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668"/>
            <a:ext cx="1051560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What a theoretical N models look like.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306" y="977259"/>
            <a:ext cx="9311441" cy="588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9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Integration of Approaches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Ok State Optical Sensor.</a:t>
            </a:r>
          </a:p>
          <a:p>
            <a:pPr lvl="1"/>
            <a:r>
              <a:rPr lang="en-US" dirty="0" smtClean="0"/>
              <a:t>YP RI model</a:t>
            </a:r>
          </a:p>
          <a:p>
            <a:r>
              <a:rPr lang="en-US" dirty="0" smtClean="0"/>
              <a:t> Yield by Soil by Weather.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401" y="1449622"/>
            <a:ext cx="3692270" cy="472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04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2396"/>
            <a:ext cx="1051560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Where is YOUR Opportunity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N-Crop: Is you yield Temporally Variable? Spatially Variable?</a:t>
            </a:r>
          </a:p>
          <a:p>
            <a:r>
              <a:rPr lang="en-US" dirty="0" smtClean="0"/>
              <a:t>N-Soil: Do you have at least .5% OM and inconsistent Weather </a:t>
            </a:r>
          </a:p>
          <a:p>
            <a:r>
              <a:rPr lang="en-US" dirty="0" smtClean="0"/>
              <a:t>E-</a:t>
            </a:r>
            <a:r>
              <a:rPr lang="en-US" dirty="0" err="1" smtClean="0"/>
              <a:t>Fert</a:t>
            </a:r>
            <a:r>
              <a:rPr lang="en-US" dirty="0" smtClean="0"/>
              <a:t> - is your texture or landscape spatially variable?</a:t>
            </a:r>
          </a:p>
          <a:p>
            <a:r>
              <a:rPr lang="en-US" dirty="0" smtClean="0"/>
              <a:t>Can you adjust based on Management.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99" y="4216579"/>
            <a:ext cx="11699574" cy="130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0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72"/>
          <a:stretch/>
        </p:blipFill>
        <p:spPr>
          <a:xfrm>
            <a:off x="4748981" y="1325562"/>
            <a:ext cx="7443019" cy="48238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Nutrient Rich | Un-rich Strips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7" name="Picture 3" descr="C:\Users\Brian Arnall\Desktop\DBA products\Extension Banners\NRS\IMG_15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" y="1359784"/>
            <a:ext cx="4877229" cy="365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Brian Arnall\Desktop\DBA products\Extension Banners\NRS\Hollis, Heath Beanland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700" y="3183012"/>
            <a:ext cx="5030010" cy="377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00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Article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96" y="1768475"/>
            <a:ext cx="5540527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97930" y="1758821"/>
            <a:ext cx="53148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Link for full article at</a:t>
            </a:r>
            <a:br>
              <a:rPr lang="en-US" sz="4800" dirty="0" smtClean="0"/>
            </a:br>
            <a:r>
              <a:rPr lang="en-US" sz="4800" dirty="0" smtClean="0"/>
              <a:t>www.OSUNPK.com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607323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4246562" y="-16754"/>
            <a:ext cx="7945438" cy="1143000"/>
          </a:xfrm>
        </p:spPr>
        <p:txBody>
          <a:bodyPr>
            <a:normAutofit/>
          </a:bodyPr>
          <a:lstStyle/>
          <a:p>
            <a:pPr algn="r" eaLnBrk="1" hangingPunct="1"/>
            <a:r>
              <a:rPr lang="en-US" sz="4800" b="1" dirty="0" smtClean="0">
                <a:solidFill>
                  <a:schemeClr val="bg1"/>
                </a:solidFill>
              </a:rPr>
              <a:t>Thank you!!!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5443" y="1309670"/>
            <a:ext cx="4566557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/>
              <a:t>Brian Arnall</a:t>
            </a:r>
          </a:p>
          <a:p>
            <a:pPr>
              <a:defRPr/>
            </a:pPr>
            <a:r>
              <a:rPr lang="en-US" sz="3200" dirty="0"/>
              <a:t>373 Ag Hall</a:t>
            </a:r>
          </a:p>
          <a:p>
            <a:pPr>
              <a:defRPr/>
            </a:pPr>
            <a:r>
              <a:rPr lang="en-US" sz="2800" dirty="0"/>
              <a:t>405-744-1722</a:t>
            </a:r>
          </a:p>
          <a:p>
            <a:pPr>
              <a:defRPr/>
            </a:pPr>
            <a:r>
              <a:rPr lang="en-US" sz="3200" dirty="0">
                <a:hlinkClick r:id="rId3"/>
              </a:rPr>
              <a:t>b.arnall@okstate.edu</a:t>
            </a:r>
            <a:endParaRPr lang="en-US" sz="3200" dirty="0"/>
          </a:p>
          <a:p>
            <a:pPr>
              <a:defRPr/>
            </a:pPr>
            <a:r>
              <a:rPr lang="en-US" sz="3200" dirty="0" smtClean="0">
                <a:hlinkClick r:id="rId4"/>
              </a:rPr>
              <a:t>www.npk.okstate.edu</a:t>
            </a:r>
            <a:endParaRPr lang="en-US" sz="3200" dirty="0"/>
          </a:p>
          <a:p>
            <a:pPr>
              <a:defRPr/>
            </a:pPr>
            <a:r>
              <a:rPr lang="en-US" sz="2800" dirty="0">
                <a:solidFill>
                  <a:srgbClr val="FA7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Twitter: </a:t>
            </a:r>
            <a:r>
              <a:rPr lang="en-US" sz="3200" b="1" dirty="0">
                <a:solidFill>
                  <a:srgbClr val="FA7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@OSU_NPK</a:t>
            </a:r>
            <a:br>
              <a:rPr lang="en-US" sz="3200" b="1" dirty="0">
                <a:solidFill>
                  <a:srgbClr val="FA7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solidFill>
                  <a:srgbClr val="FA7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www.Facebook/</a:t>
            </a:r>
            <a:r>
              <a:rPr lang="en-US" sz="3200" b="1" dirty="0">
                <a:solidFill>
                  <a:srgbClr val="FA7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OSUNPK</a:t>
            </a:r>
            <a:endParaRPr lang="en-US" sz="3600" b="1" dirty="0">
              <a:solidFill>
                <a:srgbClr val="FA71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2800" dirty="0">
                <a:solidFill>
                  <a:srgbClr val="FA7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YouTube Channel</a:t>
            </a:r>
            <a:r>
              <a:rPr lang="en-US" sz="2800" b="1" dirty="0">
                <a:solidFill>
                  <a:srgbClr val="FA7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200" b="1" dirty="0">
                <a:solidFill>
                  <a:srgbClr val="FA7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OSUNPK</a:t>
            </a:r>
          </a:p>
          <a:p>
            <a:pPr>
              <a:defRPr/>
            </a:pPr>
            <a:r>
              <a:rPr lang="en-US" sz="2800" dirty="0">
                <a:solidFill>
                  <a:srgbClr val="FA7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Blog</a:t>
            </a:r>
            <a:r>
              <a:rPr lang="en-US" sz="2800" b="1" dirty="0">
                <a:solidFill>
                  <a:srgbClr val="FA7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200" b="1" dirty="0">
                <a:solidFill>
                  <a:srgbClr val="FA7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OSUNPK.com</a:t>
            </a:r>
          </a:p>
          <a:p>
            <a:pPr>
              <a:defRPr/>
            </a:pPr>
            <a:r>
              <a:rPr lang="en-US" sz="3200" b="1" dirty="0">
                <a:solidFill>
                  <a:srgbClr val="FA7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www.Aglandlease.info</a:t>
            </a:r>
            <a:endParaRPr lang="en-US" sz="2800" b="1" dirty="0">
              <a:solidFill>
                <a:srgbClr val="FA71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255" y="1447800"/>
            <a:ext cx="74848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Projects supported by the International Plant Nutrition Institute and </a:t>
            </a:r>
            <a:br>
              <a:rPr lang="en-US" sz="2000" b="1" dirty="0" smtClean="0"/>
            </a:br>
            <a:r>
              <a:rPr lang="en-US" sz="2000" b="1" dirty="0" smtClean="0"/>
              <a:t>the Oklahoma Fertilizer Checkoff Program. 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54" y="2155686"/>
            <a:ext cx="5881738" cy="402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0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6400" y="50240"/>
            <a:ext cx="10515600" cy="1325563"/>
          </a:xfrm>
        </p:spPr>
        <p:txBody>
          <a:bodyPr/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VRN backdrop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142016" y="1825625"/>
            <a:ext cx="6211784" cy="4351338"/>
          </a:xfrm>
        </p:spPr>
        <p:txBody>
          <a:bodyPr/>
          <a:lstStyle/>
          <a:p>
            <a:r>
              <a:rPr lang="en-US" dirty="0" smtClean="0"/>
              <a:t>In past</a:t>
            </a:r>
          </a:p>
          <a:p>
            <a:pPr lvl="1"/>
            <a:r>
              <a:rPr lang="en-US" dirty="0" smtClean="0"/>
              <a:t>Chesapeake Bay</a:t>
            </a:r>
          </a:p>
          <a:p>
            <a:pPr lvl="1"/>
            <a:r>
              <a:rPr lang="en-US" dirty="0" smtClean="0"/>
              <a:t>Oklahoma Sues Arkansas</a:t>
            </a:r>
          </a:p>
          <a:p>
            <a:r>
              <a:rPr lang="en-US" dirty="0" smtClean="0"/>
              <a:t>News is about Lake </a:t>
            </a:r>
            <a:r>
              <a:rPr lang="en-US" dirty="0" smtClean="0"/>
              <a:t>Erie</a:t>
            </a:r>
          </a:p>
          <a:p>
            <a:r>
              <a:rPr lang="en-US" dirty="0" smtClean="0"/>
              <a:t>Des Moines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Impact </a:t>
            </a:r>
            <a:r>
              <a:rPr lang="en-US" dirty="0" smtClean="0"/>
              <a:t>elsewhere</a:t>
            </a:r>
            <a:endParaRPr lang="en-US" dirty="0"/>
          </a:p>
        </p:txBody>
      </p:sp>
      <p:sp>
        <p:nvSpPr>
          <p:cNvPr id="2" name="AutoShape 2" descr="Image result for variable rate application precision agricul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46697"/>
            <a:ext cx="3416766" cy="224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888950"/>
            <a:ext cx="3416766" cy="22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7179"/>
            <a:ext cx="4933950" cy="330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519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Land-grant N recs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Stanford Equation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2511" y="2307771"/>
            <a:ext cx="4699489" cy="3869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98963"/>
            <a:ext cx="6194551" cy="177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06" y="2603501"/>
            <a:ext cx="7138180" cy="79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668"/>
            <a:ext cx="1051560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Yield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3352"/>
            <a:ext cx="10515600" cy="4351338"/>
          </a:xfrm>
        </p:spPr>
        <p:txBody>
          <a:bodyPr/>
          <a:lstStyle/>
          <a:p>
            <a:r>
              <a:rPr lang="en-US" sz="6000" dirty="0" err="1" smtClean="0"/>
              <a:t>N</a:t>
            </a:r>
            <a:r>
              <a:rPr lang="en-US" sz="6000" baseline="-25000" dirty="0" err="1" smtClean="0"/>
              <a:t>Crop</a:t>
            </a:r>
            <a:endParaRPr lang="en-US" sz="6000" baseline="-25000" dirty="0" smtClean="0"/>
          </a:p>
          <a:p>
            <a:r>
              <a:rPr lang="en-US" dirty="0" smtClean="0"/>
              <a:t>Yield Goal </a:t>
            </a:r>
            <a:endParaRPr lang="en-US" dirty="0"/>
          </a:p>
          <a:p>
            <a:r>
              <a:rPr lang="en-US" dirty="0" smtClean="0"/>
              <a:t>Soil Class</a:t>
            </a:r>
          </a:p>
          <a:p>
            <a:r>
              <a:rPr lang="en-US" dirty="0"/>
              <a:t>Yield Map</a:t>
            </a:r>
          </a:p>
          <a:p>
            <a:r>
              <a:rPr lang="en-US" dirty="0" smtClean="0"/>
              <a:t>Biomass Map</a:t>
            </a:r>
          </a:p>
          <a:p>
            <a:r>
              <a:rPr lang="en-US" dirty="0" smtClean="0"/>
              <a:t>Growth | Uptake Model, later.  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5"/>
          <a:stretch/>
        </p:blipFill>
        <p:spPr bwMode="auto">
          <a:xfrm>
            <a:off x="7324866" y="4494644"/>
            <a:ext cx="4867134" cy="173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www.extension.umn.edu/agriculture/nutrient-management/nitrogen/validating-n-rates-for-corn-on-farm-fields-in-southern-minnesota/img/grap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93" y="1446643"/>
            <a:ext cx="3497997" cy="229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nrcs.usda.gov/Internet/FSE_MEDIA/nrcs144p2_0161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1446643"/>
            <a:ext cx="49911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05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Yield Goal |Nitrogen Removal Rates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015878"/>
              </p:ext>
            </p:extLst>
          </p:nvPr>
        </p:nvGraphicFramePr>
        <p:xfrm>
          <a:off x="2033312" y="1814735"/>
          <a:ext cx="3601267" cy="4023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65116"/>
                <a:gridCol w="1271035"/>
                <a:gridCol w="1165116"/>
              </a:tblGrid>
              <a:tr h="38795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Yield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HRW Wheat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Canola </a:t>
                      </a:r>
                      <a:endParaRPr lang="en-US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146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30</a:t>
                      </a:r>
                      <a:endParaRPr lang="en-US" sz="24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38</a:t>
                      </a:r>
                      <a:endParaRPr lang="en-US" sz="24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146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45</a:t>
                      </a:r>
                      <a:endParaRPr lang="en-US" sz="24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57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146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40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60</a:t>
                      </a:r>
                      <a:endParaRPr lang="en-US" sz="24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76</a:t>
                      </a:r>
                      <a:endParaRPr lang="en-US" sz="24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146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50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75</a:t>
                      </a:r>
                      <a:endParaRPr lang="en-US" sz="24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94</a:t>
                      </a:r>
                      <a:endParaRPr lang="en-US" sz="24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146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60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90</a:t>
                      </a:r>
                      <a:endParaRPr lang="en-US" sz="24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113</a:t>
                      </a:r>
                      <a:endParaRPr lang="en-US" sz="24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146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80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120</a:t>
                      </a:r>
                      <a:endParaRPr lang="en-US" sz="24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152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146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100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150</a:t>
                      </a:r>
                      <a:endParaRPr lang="en-US" sz="24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188</a:t>
                      </a:r>
                      <a:endParaRPr lang="en-US" sz="24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492" y="1372283"/>
            <a:ext cx="4289612" cy="48561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07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1638"/>
            <a:ext cx="1051560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MRNT | EONR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Regionally | Soil Specific</a:t>
            </a:r>
          </a:p>
          <a:p>
            <a:r>
              <a:rPr lang="en-US" dirty="0" smtClean="0"/>
              <a:t>Uses a Large Data Base</a:t>
            </a:r>
          </a:p>
          <a:p>
            <a:r>
              <a:rPr lang="en-US" dirty="0" smtClean="0"/>
              <a:t>Includes Economics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076" name="Picture 4" descr="http://a5.mzstatic.com/us/r30/Purple/v4/c4/e2/be/c4e2be18-33db-7193-5854-357553bf664b/screen320x48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05376"/>
            <a:ext cx="3047725" cy="457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lh5.ggpht.com/YAls8jAV2eO-W8KPTm_s9WX1la99k1mCA0FVgEND9aSB774th9E8mhFClNZD1p6WLNE=h9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798" y="1582831"/>
            <a:ext cx="2582182" cy="459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59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88034"/>
            <a:ext cx="1051560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MRNT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061" y="1552012"/>
            <a:ext cx="6239436" cy="4576876"/>
          </a:xfrm>
        </p:spPr>
        <p:txBody>
          <a:bodyPr>
            <a:noAutofit/>
          </a:bodyPr>
          <a:lstStyle/>
          <a:p>
            <a:r>
              <a:rPr lang="en-US" sz="2000" dirty="0"/>
              <a:t>It must be recognized that rate </a:t>
            </a:r>
            <a:r>
              <a:rPr lang="en-US" sz="2000" b="1" u="sng" dirty="0"/>
              <a:t>guidelines</a:t>
            </a:r>
            <a:r>
              <a:rPr lang="en-US" sz="2000" dirty="0"/>
              <a:t> developed from analysis of trials conducted across a wide geography will be </a:t>
            </a:r>
            <a:r>
              <a:rPr lang="en-US" sz="2000" b="1" u="sng" dirty="0"/>
              <a:t>general in nature</a:t>
            </a:r>
            <a:r>
              <a:rPr lang="en-US" sz="2000" dirty="0"/>
              <a:t>. Those guidelines </a:t>
            </a:r>
            <a:r>
              <a:rPr lang="en-US" sz="2000" dirty="0" smtClean="0"/>
              <a:t>reflect </a:t>
            </a:r>
            <a:r>
              <a:rPr lang="en-US" sz="2000" dirty="0"/>
              <a:t>the research data and provide insight into general fertilizer N needs. However, </a:t>
            </a:r>
            <a:r>
              <a:rPr lang="en-US" sz="2000" b="1" u="sng" dirty="0"/>
              <a:t>they cannot predict </a:t>
            </a:r>
            <a:r>
              <a:rPr lang="en-US" sz="2000" b="1" u="sng" dirty="0" smtClean="0"/>
              <a:t>site-specific </a:t>
            </a:r>
            <a:r>
              <a:rPr lang="en-US" sz="2000" dirty="0"/>
              <a:t>N requirements, and they are </a:t>
            </a:r>
            <a:r>
              <a:rPr lang="en-US" sz="2000" b="1" u="sng" dirty="0"/>
              <a:t>unlikely to provide an accurate estimate of the optimum N rate needed in each </a:t>
            </a:r>
            <a:r>
              <a:rPr lang="en-US" sz="2000" b="1" u="sng" dirty="0" smtClean="0"/>
              <a:t>specific </a:t>
            </a:r>
            <a:r>
              <a:rPr lang="en-US" sz="2000" b="1" u="sng" dirty="0"/>
              <a:t>environment</a:t>
            </a:r>
            <a:r>
              <a:rPr lang="en-US" sz="2000" dirty="0"/>
              <a:t>. It is well documented that optimum N rate varies among sites and years within sites (Figure 5, 6, and 7). Nevertheless, guidelines </a:t>
            </a:r>
            <a:r>
              <a:rPr lang="en-US" sz="2000" b="1" u="sng" dirty="0"/>
              <a:t>should provide an N rate that </a:t>
            </a:r>
            <a:r>
              <a:rPr lang="en-US" sz="2000" b="1" u="sng" dirty="0" smtClean="0"/>
              <a:t>reflects </a:t>
            </a:r>
            <a:r>
              <a:rPr lang="en-US" sz="2000" b="1" u="sng" dirty="0"/>
              <a:t>economic value </a:t>
            </a:r>
            <a:r>
              <a:rPr lang="en-US" sz="2000" dirty="0"/>
              <a:t>and probability of achieving </a:t>
            </a:r>
            <a:r>
              <a:rPr lang="en-US" sz="2000" b="1" u="sng" dirty="0"/>
              <a:t>expected economic return </a:t>
            </a:r>
            <a:r>
              <a:rPr lang="en-US" sz="2000" dirty="0"/>
              <a:t>across a range of locations and period of time. The MRTN approach provides both the above-mentioned </a:t>
            </a:r>
            <a:r>
              <a:rPr lang="en-US" sz="2000" dirty="0" smtClean="0"/>
              <a:t>benefits </a:t>
            </a:r>
            <a:r>
              <a:rPr lang="en-US" sz="2000" dirty="0"/>
              <a:t>and allows analysis across a range of N response trials.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497" y="1552012"/>
            <a:ext cx="5866504" cy="457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9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5381" y="1825626"/>
            <a:ext cx="5926619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668"/>
            <a:ext cx="10515600" cy="1325563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Yield Monitor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C:\Misc\rendel.wmf"/>
          <p:cNvPicPr>
            <a:picLocks noChangeAspect="1" noChangeArrowheads="1"/>
          </p:cNvPicPr>
          <p:nvPr/>
        </p:nvPicPr>
        <p:blipFill rotWithShape="1">
          <a:blip r:embed="rId3" cstate="print"/>
          <a:srcRect l="4444" t="37205" r="3445" b="22882"/>
          <a:stretch/>
        </p:blipFill>
        <p:spPr bwMode="auto">
          <a:xfrm>
            <a:off x="0" y="1920502"/>
            <a:ext cx="6826478" cy="22857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365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2566</TotalTime>
  <Words>615</Words>
  <Application>Microsoft Office PowerPoint</Application>
  <PresentationFormat>Widescreen</PresentationFormat>
  <Paragraphs>134</Paragraphs>
  <Slides>26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Acrobat Document</vt:lpstr>
      <vt:lpstr>Components of a Variable Rate Nitrogen Rec</vt:lpstr>
      <vt:lpstr>Overview</vt:lpstr>
      <vt:lpstr>VRN backdrop</vt:lpstr>
      <vt:lpstr>Land-grant N recs</vt:lpstr>
      <vt:lpstr>Yield</vt:lpstr>
      <vt:lpstr>Yield Goal |Nitrogen Removal Rates</vt:lpstr>
      <vt:lpstr>MRNT | EONR</vt:lpstr>
      <vt:lpstr>MRNT</vt:lpstr>
      <vt:lpstr>Yield Monitor</vt:lpstr>
      <vt:lpstr>Biomass </vt:lpstr>
      <vt:lpstr>Yield By Soil </vt:lpstr>
      <vt:lpstr>Soil</vt:lpstr>
      <vt:lpstr>PPSTN|PSNT|ISNT</vt:lpstr>
      <vt:lpstr>Chlorophyll</vt:lpstr>
      <vt:lpstr>Stalk Nitrate Test</vt:lpstr>
      <vt:lpstr>Models</vt:lpstr>
      <vt:lpstr>Biomass Plus</vt:lpstr>
      <vt:lpstr>eFert</vt:lpstr>
      <vt:lpstr>Integration of Parameters</vt:lpstr>
      <vt:lpstr>Ncrop and Nsoil </vt:lpstr>
      <vt:lpstr>What a theoretical N models look like. </vt:lpstr>
      <vt:lpstr>Integration of Approaches</vt:lpstr>
      <vt:lpstr>Where is YOUR Opportunity</vt:lpstr>
      <vt:lpstr>Nutrient Rich | Un-rich Strips</vt:lpstr>
      <vt:lpstr>Article</vt:lpstr>
      <vt:lpstr>Thank you!!!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Arnall</dc:creator>
  <cp:lastModifiedBy>Brian Arnall</cp:lastModifiedBy>
  <cp:revision>104</cp:revision>
  <cp:lastPrinted>2017-01-11T21:14:29Z</cp:lastPrinted>
  <dcterms:created xsi:type="dcterms:W3CDTF">2016-02-28T16:18:59Z</dcterms:created>
  <dcterms:modified xsi:type="dcterms:W3CDTF">2017-01-20T20:05:10Z</dcterms:modified>
</cp:coreProperties>
</file>