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handoutMasterIdLst>
    <p:handoutMasterId r:id="rId54"/>
  </p:handoutMasterIdLst>
  <p:sldIdLst>
    <p:sldId id="257" r:id="rId2"/>
    <p:sldId id="379" r:id="rId3"/>
    <p:sldId id="293" r:id="rId4"/>
    <p:sldId id="375" r:id="rId5"/>
    <p:sldId id="376" r:id="rId6"/>
    <p:sldId id="377" r:id="rId7"/>
    <p:sldId id="381" r:id="rId8"/>
    <p:sldId id="380" r:id="rId9"/>
    <p:sldId id="401" r:id="rId10"/>
    <p:sldId id="378" r:id="rId11"/>
    <p:sldId id="382" r:id="rId12"/>
    <p:sldId id="383" r:id="rId13"/>
    <p:sldId id="269" r:id="rId14"/>
    <p:sldId id="405" r:id="rId15"/>
    <p:sldId id="406" r:id="rId16"/>
    <p:sldId id="384" r:id="rId17"/>
    <p:sldId id="385" r:id="rId18"/>
    <p:sldId id="386" r:id="rId19"/>
    <p:sldId id="423" r:id="rId20"/>
    <p:sldId id="387" r:id="rId21"/>
    <p:sldId id="388" r:id="rId22"/>
    <p:sldId id="389" r:id="rId23"/>
    <p:sldId id="390" r:id="rId24"/>
    <p:sldId id="391" r:id="rId25"/>
    <p:sldId id="392" r:id="rId26"/>
    <p:sldId id="393" r:id="rId27"/>
    <p:sldId id="396" r:id="rId28"/>
    <p:sldId id="397" r:id="rId29"/>
    <p:sldId id="398" r:id="rId30"/>
    <p:sldId id="399" r:id="rId31"/>
    <p:sldId id="409" r:id="rId32"/>
    <p:sldId id="413" r:id="rId33"/>
    <p:sldId id="412" r:id="rId34"/>
    <p:sldId id="410" r:id="rId35"/>
    <p:sldId id="408" r:id="rId36"/>
    <p:sldId id="411" r:id="rId37"/>
    <p:sldId id="402" r:id="rId38"/>
    <p:sldId id="403" r:id="rId39"/>
    <p:sldId id="404" r:id="rId40"/>
    <p:sldId id="400" r:id="rId41"/>
    <p:sldId id="407" r:id="rId42"/>
    <p:sldId id="414" r:id="rId43"/>
    <p:sldId id="415" r:id="rId44"/>
    <p:sldId id="416" r:id="rId45"/>
    <p:sldId id="419" r:id="rId46"/>
    <p:sldId id="417" r:id="rId47"/>
    <p:sldId id="418" r:id="rId48"/>
    <p:sldId id="420" r:id="rId49"/>
    <p:sldId id="421" r:id="rId50"/>
    <p:sldId id="422" r:id="rId51"/>
    <p:sldId id="288" r:id="rId52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andy Taylor" initials="RT" lastIdx="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244D"/>
    <a:srgbClr val="DD550C"/>
    <a:srgbClr val="A52A2A"/>
    <a:srgbClr val="AE070F"/>
    <a:srgbClr val="D95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6433" autoAdjust="0"/>
  </p:normalViewPr>
  <p:slideViewPr>
    <p:cSldViewPr showGuides="1">
      <p:cViewPr>
        <p:scale>
          <a:sx n="102" d="100"/>
          <a:sy n="102" d="100"/>
        </p:scale>
        <p:origin x="-44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E118DCC-06DA-4A6B-B675-58469ADC6643}" type="datetimeFigureOut">
              <a:rPr lang="en-US" smtClean="0"/>
              <a:t>4/30/2014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728B92B-A7E2-405C-AE79-C158FF9CA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7666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51CC729-2BD5-4B0C-9172-F87C2319C907}" type="datetimeFigureOut">
              <a:rPr lang="en-US" smtClean="0"/>
              <a:pPr/>
              <a:t>4/30/2014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BADF597-92FC-4BF4-B6DA-52336622D9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721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D2318-9067-4507-B622-B782440A1F8B}" type="datetimeFigureOut">
              <a:rPr lang="en-US" smtClean="0"/>
              <a:pPr/>
              <a:t>4/30/2014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66171-C28A-4C3C-977F-D76B8EC814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463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D2318-9067-4507-B622-B782440A1F8B}" type="datetimeFigureOut">
              <a:rPr lang="en-US" smtClean="0"/>
              <a:pPr/>
              <a:t>4/30/2014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66171-C28A-4C3C-977F-D76B8EC814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062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D2318-9067-4507-B622-B782440A1F8B}" type="datetimeFigureOut">
              <a:rPr lang="en-US" smtClean="0"/>
              <a:pPr/>
              <a:t>4/30/2014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66171-C28A-4C3C-977F-D76B8EC814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08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D2318-9067-4507-B622-B782440A1F8B}" type="datetimeFigureOut">
              <a:rPr lang="en-US" smtClean="0"/>
              <a:pPr/>
              <a:t>4/30/2014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66171-C28A-4C3C-977F-D76B8EC814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333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D2318-9067-4507-B622-B782440A1F8B}" type="datetimeFigureOut">
              <a:rPr lang="en-US" smtClean="0"/>
              <a:pPr/>
              <a:t>4/30/2014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66171-C28A-4C3C-977F-D76B8EC814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774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D2318-9067-4507-B622-B782440A1F8B}" type="datetimeFigureOut">
              <a:rPr lang="en-US" smtClean="0"/>
              <a:pPr/>
              <a:t>4/30/2014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66171-C28A-4C3C-977F-D76B8EC814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245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D2318-9067-4507-B622-B782440A1F8B}" type="datetimeFigureOut">
              <a:rPr lang="en-US" smtClean="0"/>
              <a:pPr/>
              <a:t>4/30/2014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66171-C28A-4C3C-977F-D76B8EC814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23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D2318-9067-4507-B622-B782440A1F8B}" type="datetimeFigureOut">
              <a:rPr lang="en-US" smtClean="0"/>
              <a:pPr/>
              <a:t>4/30/2014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66171-C28A-4C3C-977F-D76B8EC814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67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D2318-9067-4507-B622-B782440A1F8B}" type="datetimeFigureOut">
              <a:rPr lang="en-US" smtClean="0"/>
              <a:pPr/>
              <a:t>4/30/2014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66171-C28A-4C3C-977F-D76B8EC814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783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D2318-9067-4507-B622-B782440A1F8B}" type="datetimeFigureOut">
              <a:rPr lang="en-US" smtClean="0"/>
              <a:pPr/>
              <a:t>4/30/2014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66171-C28A-4C3C-977F-D76B8EC814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594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D2318-9067-4507-B622-B782440A1F8B}" type="datetimeFigureOut">
              <a:rPr lang="en-US" smtClean="0"/>
              <a:pPr/>
              <a:t>4/30/2014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66171-C28A-4C3C-977F-D76B8EC814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898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D2318-9067-4507-B622-B782440A1F8B}" type="datetimeFigureOut">
              <a:rPr lang="en-US" smtClean="0"/>
              <a:pPr/>
              <a:t>4/30/2014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66171-C28A-4C3C-977F-D76B8EC814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06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extension.uga.edu/index.cfm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extension.uga.edu/index.cf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extension.uga.edu/index.cf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extension.uga.edu/index.cf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extension.uga.edu/index.cfm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extension.uga.edu/index.cfm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extension.uga.edu/index.cf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extension.uga.edu/index.cfm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All%20Documents\Graduate%20Studies\Professional%20Documents\UGA\sprinkler_animation.avi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All%20Documents\Graduate%20Studies\Professional%20Documents\UGA\VRI_Movie%5b1%5d.avi" TargetMode="External"/><Relationship Id="rId5" Type="http://schemas.openxmlformats.org/officeDocument/2006/relationships/image" Target="../media/image1.png"/><Relationship Id="rId4" Type="http://schemas.openxmlformats.org/officeDocument/2006/relationships/hyperlink" Target="http://extension.uga.edu/index.cfm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extension.uga.edu/index.cfm" TargetMode="External"/><Relationship Id="rId2" Type="http://schemas.openxmlformats.org/officeDocument/2006/relationships/hyperlink" Target="http://www.caes.uga.edu/publications/pubDetail.cfm?pk_id=7685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extension.uga.edu/index.cfm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extension.uga.edu/index.cfm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extension.uga.edu/index.cf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extension.uga.edu/index.cf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extension.uga.edu/index.cf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extension.uga.edu/index.cf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extension.uga.edu/index.cf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extension.uga.edu/index.cf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hyperlink" Target="http://extension.uga.edu/index.cfm" TargetMode="External"/><Relationship Id="rId7" Type="http://schemas.openxmlformats.org/officeDocument/2006/relationships/image" Target="../media/image27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extension.uga.edu/index.cf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extension.uga.edu/index.cfm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extension.uga.edu/index.cfm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extension.uga.edu/index.cfm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extension.uga.edu/index.cf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extension.uga.edu/index.cf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extension.uga.edu/index.cf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extension.uga.edu/index.cf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extension.uga.edu/index.cf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extension.uga.edu/index.cf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extension.uga.edu/index.cf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extension.uga.edu/index.cf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extension.uga.edu/index.cfm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extension.uga.edu/index.cf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extension.uga.edu/index.cfm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extension.uga.edu/index.cf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extension.uga.edu/index.cf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extension.uga.edu/index.cf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extension.uga.edu/index.cf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extension.uga.edu/index.cf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extension.uga.edu/index.cf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extension.uga.edu/index.cf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extension.uga.edu/index.cf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extension.uga.edu/index.cf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extension.uga.edu/index.cf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extension.uga.edu/index.cfm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extension.uga.edu/index.cfm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extension.uga.edu/index.cfm" TargetMode="Externa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extension.uga.edu/index.cf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extension.uga.edu/index.cf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hyperlink" Target="http://extension.uga.edu/index.cf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extension.uga.edu/index.cf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00"/>
            <a:ext cx="7772400" cy="20574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Wesley M. Porter</a:t>
            </a:r>
            <a:b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Extension Irrigation Specialist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dirty="0">
                <a:latin typeface="Times New Roman" pitchFamily="18" charset="0"/>
                <a:cs typeface="Times New Roman" pitchFamily="18" charset="0"/>
              </a:rPr>
            </a:b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381000"/>
            <a:ext cx="8991600" cy="1676400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Variable Rate Irrigation</a:t>
            </a:r>
          </a:p>
          <a:p>
            <a:r>
              <a:rPr lang="en-US" sz="4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Pork and Dairy Farms</a:t>
            </a:r>
            <a:endParaRPr lang="en-US" sz="44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://extension.uga.edu/global/images/UGA-Cooperative-Extension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11851"/>
            <a:ext cx="3108960" cy="74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381000" y="4419600"/>
            <a:ext cx="8382000" cy="45719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latin typeface="Calibri" pitchFamily="34" charset="0"/>
            </a:endParaRPr>
          </a:p>
        </p:txBody>
      </p:sp>
      <p:sp>
        <p:nvSpPr>
          <p:cNvPr id="20" name="Rectangle 7"/>
          <p:cNvSpPr>
            <a:spLocks noChangeArrowheads="1"/>
          </p:cNvSpPr>
          <p:nvPr/>
        </p:nvSpPr>
        <p:spPr bwMode="auto">
          <a:xfrm>
            <a:off x="381000" y="2057400"/>
            <a:ext cx="8382000" cy="45719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86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9445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Variable Rate Irrigation:  Variability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http://extension.uga.edu/global/images/UGA-Cooperative-Extension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11851"/>
            <a:ext cx="3108960" cy="74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81000" y="868681"/>
            <a:ext cx="8382000" cy="45719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latin typeface="Calibri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007108" y="1071012"/>
            <a:ext cx="5129784" cy="4992624"/>
            <a:chOff x="1836738" y="1254125"/>
            <a:chExt cx="5627687" cy="5475288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6738" y="1254125"/>
              <a:ext cx="5627687" cy="5475288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0" name="Group 7"/>
            <p:cNvGrpSpPr>
              <a:grpSpLocks/>
            </p:cNvGrpSpPr>
            <p:nvPr/>
          </p:nvGrpSpPr>
          <p:grpSpPr bwMode="auto">
            <a:xfrm>
              <a:off x="2236788" y="1712913"/>
              <a:ext cx="4933950" cy="4781550"/>
              <a:chOff x="1409" y="1079"/>
              <a:chExt cx="3108" cy="3012"/>
            </a:xfrm>
          </p:grpSpPr>
          <p:sp>
            <p:nvSpPr>
              <p:cNvPr id="11" name="Oval 4"/>
              <p:cNvSpPr>
                <a:spLocks noChangeArrowheads="1"/>
              </p:cNvSpPr>
              <p:nvPr/>
            </p:nvSpPr>
            <p:spPr bwMode="auto">
              <a:xfrm>
                <a:off x="1409" y="1079"/>
                <a:ext cx="3108" cy="3012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Line 5"/>
              <p:cNvSpPr>
                <a:spLocks noChangeShapeType="1"/>
              </p:cNvSpPr>
              <p:nvPr/>
            </p:nvSpPr>
            <p:spPr bwMode="auto">
              <a:xfrm flipH="1" flipV="1">
                <a:off x="1490" y="2177"/>
                <a:ext cx="1507" cy="414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 type="oval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2360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9445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Variable Rate Irrigation:  Variability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http://extension.uga.edu/global/images/UGA-Cooperative-Extension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11851"/>
            <a:ext cx="3108960" cy="74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81000" y="868681"/>
            <a:ext cx="8382000" cy="45719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latin typeface="Calibri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007108" y="990369"/>
            <a:ext cx="5129784" cy="4992624"/>
            <a:chOff x="1836738" y="1254125"/>
            <a:chExt cx="5627687" cy="5475288"/>
          </a:xfrm>
        </p:grpSpPr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6738" y="1254125"/>
              <a:ext cx="5627687" cy="5475288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Oval 4"/>
            <p:cNvSpPr>
              <a:spLocks noChangeArrowheads="1"/>
            </p:cNvSpPr>
            <p:nvPr/>
          </p:nvSpPr>
          <p:spPr bwMode="auto">
            <a:xfrm>
              <a:off x="2236788" y="1712913"/>
              <a:ext cx="4933950" cy="478155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Text Box 6"/>
            <p:cNvSpPr txBox="1">
              <a:spLocks noChangeArrowheads="1"/>
            </p:cNvSpPr>
            <p:nvPr/>
          </p:nvSpPr>
          <p:spPr bwMode="auto">
            <a:xfrm>
              <a:off x="5318125" y="2020888"/>
              <a:ext cx="1423988" cy="822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</a:rPr>
                <a:t>Drainage</a:t>
              </a:r>
            </a:p>
            <a:p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</a:rPr>
                <a:t>Ditches</a:t>
              </a:r>
            </a:p>
          </p:txBody>
        </p:sp>
        <p:sp>
          <p:nvSpPr>
            <p:cNvPr id="17" name="Line 7"/>
            <p:cNvSpPr>
              <a:spLocks noChangeShapeType="1"/>
            </p:cNvSpPr>
            <p:nvPr/>
          </p:nvSpPr>
          <p:spPr bwMode="auto">
            <a:xfrm flipH="1">
              <a:off x="4800600" y="2438400"/>
              <a:ext cx="533400" cy="53340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8"/>
            <p:cNvSpPr>
              <a:spLocks noChangeShapeType="1"/>
            </p:cNvSpPr>
            <p:nvPr/>
          </p:nvSpPr>
          <p:spPr bwMode="auto">
            <a:xfrm>
              <a:off x="6096000" y="2895600"/>
              <a:ext cx="0" cy="106680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 Box 9"/>
            <p:cNvSpPr txBox="1">
              <a:spLocks noChangeArrowheads="1"/>
            </p:cNvSpPr>
            <p:nvPr/>
          </p:nvSpPr>
          <p:spPr bwMode="auto">
            <a:xfrm>
              <a:off x="5638800" y="5257800"/>
              <a:ext cx="1674813" cy="822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  <a:latin typeface="Arial" panose="020B0604020202020204" pitchFamily="34" charset="0"/>
                </a:rPr>
                <a:t>Heavier,</a:t>
              </a:r>
            </a:p>
            <a:p>
              <a:r>
                <a:rPr lang="en-US">
                  <a:solidFill>
                    <a:srgbClr val="FFFF00"/>
                  </a:solidFill>
                  <a:latin typeface="Arial" panose="020B0604020202020204" pitchFamily="34" charset="0"/>
                </a:rPr>
                <a:t>Wetter Soil</a:t>
              </a:r>
            </a:p>
          </p:txBody>
        </p:sp>
        <p:sp>
          <p:nvSpPr>
            <p:cNvPr id="20" name="Line 10"/>
            <p:cNvSpPr>
              <a:spLocks noChangeShapeType="1"/>
            </p:cNvSpPr>
            <p:nvPr/>
          </p:nvSpPr>
          <p:spPr bwMode="auto">
            <a:xfrm flipH="1" flipV="1">
              <a:off x="4648200" y="4343400"/>
              <a:ext cx="914400" cy="106680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11"/>
            <p:cNvSpPr>
              <a:spLocks noChangeShapeType="1"/>
            </p:cNvSpPr>
            <p:nvPr/>
          </p:nvSpPr>
          <p:spPr bwMode="auto">
            <a:xfrm flipV="1">
              <a:off x="5943600" y="4419600"/>
              <a:ext cx="304800" cy="91440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 Box 12"/>
            <p:cNvSpPr txBox="1">
              <a:spLocks noChangeArrowheads="1"/>
            </p:cNvSpPr>
            <p:nvPr/>
          </p:nvSpPr>
          <p:spPr bwMode="auto">
            <a:xfrm>
              <a:off x="2498725" y="3925888"/>
              <a:ext cx="1439863" cy="822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CC"/>
                  </a:solidFill>
                  <a:latin typeface="Arial" panose="020B0604020202020204" pitchFamily="34" charset="0"/>
                </a:rPr>
                <a:t>Lighter,</a:t>
              </a:r>
            </a:p>
            <a:p>
              <a:r>
                <a:rPr lang="en-US">
                  <a:solidFill>
                    <a:srgbClr val="FFFFCC"/>
                  </a:solidFill>
                  <a:latin typeface="Arial" panose="020B0604020202020204" pitchFamily="34" charset="0"/>
                </a:rPr>
                <a:t>Drier Soil</a:t>
              </a:r>
            </a:p>
          </p:txBody>
        </p:sp>
        <p:sp>
          <p:nvSpPr>
            <p:cNvPr id="23" name="Line 13"/>
            <p:cNvSpPr>
              <a:spLocks noChangeShapeType="1"/>
            </p:cNvSpPr>
            <p:nvPr/>
          </p:nvSpPr>
          <p:spPr bwMode="auto">
            <a:xfrm>
              <a:off x="2971800" y="4724400"/>
              <a:ext cx="228600" cy="457200"/>
            </a:xfrm>
            <a:prstGeom prst="line">
              <a:avLst/>
            </a:prstGeom>
            <a:noFill/>
            <a:ln w="38100">
              <a:solidFill>
                <a:srgbClr val="FFFF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5479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9445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Variable Rate Irrigation:  Variability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http://extension.uga.edu/global/images/UGA-Cooperative-Extension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11851"/>
            <a:ext cx="3108960" cy="74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81000" y="868681"/>
            <a:ext cx="8382000" cy="45719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latin typeface="Calibri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2007108" y="1007786"/>
            <a:ext cx="5129784" cy="4992624"/>
            <a:chOff x="1836738" y="1254125"/>
            <a:chExt cx="5627687" cy="5475288"/>
          </a:xfrm>
        </p:grpSpPr>
        <p:pic>
          <p:nvPicPr>
            <p:cNvPr id="2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6738" y="1254125"/>
              <a:ext cx="5627687" cy="5475288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Oval 4"/>
            <p:cNvSpPr>
              <a:spLocks noChangeArrowheads="1"/>
            </p:cNvSpPr>
            <p:nvPr/>
          </p:nvSpPr>
          <p:spPr bwMode="auto">
            <a:xfrm>
              <a:off x="2236788" y="1712913"/>
              <a:ext cx="4933950" cy="478155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Text Box 12"/>
            <p:cNvSpPr txBox="1">
              <a:spLocks noChangeArrowheads="1"/>
            </p:cNvSpPr>
            <p:nvPr/>
          </p:nvSpPr>
          <p:spPr bwMode="auto">
            <a:xfrm>
              <a:off x="4267200" y="2667000"/>
              <a:ext cx="1830388" cy="822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CC"/>
                  </a:solidFill>
                  <a:latin typeface="Arial" panose="020B0604020202020204" pitchFamily="34" charset="0"/>
                </a:rPr>
                <a:t>Overlapping</a:t>
              </a:r>
            </a:p>
            <a:p>
              <a:r>
                <a:rPr lang="en-US">
                  <a:solidFill>
                    <a:srgbClr val="FFFFCC"/>
                  </a:solidFill>
                  <a:latin typeface="Arial" panose="020B0604020202020204" pitchFamily="34" charset="0"/>
                </a:rPr>
                <a:t>Pivots</a:t>
              </a:r>
            </a:p>
          </p:txBody>
        </p:sp>
        <p:sp>
          <p:nvSpPr>
            <p:cNvPr id="28" name="Line 13"/>
            <p:cNvSpPr>
              <a:spLocks noChangeShapeType="1"/>
            </p:cNvSpPr>
            <p:nvPr/>
          </p:nvSpPr>
          <p:spPr bwMode="auto">
            <a:xfrm flipH="1" flipV="1">
              <a:off x="3048000" y="2667000"/>
              <a:ext cx="1219200" cy="304800"/>
            </a:xfrm>
            <a:prstGeom prst="line">
              <a:avLst/>
            </a:prstGeom>
            <a:noFill/>
            <a:ln w="38100">
              <a:solidFill>
                <a:srgbClr val="FFFF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14"/>
            <p:cNvSpPr>
              <a:spLocks noChangeShapeType="1"/>
            </p:cNvSpPr>
            <p:nvPr/>
          </p:nvSpPr>
          <p:spPr bwMode="auto">
            <a:xfrm>
              <a:off x="2590800" y="2895600"/>
              <a:ext cx="609600" cy="15240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15"/>
            <p:cNvSpPr>
              <a:spLocks noChangeShapeType="1"/>
            </p:cNvSpPr>
            <p:nvPr/>
          </p:nvSpPr>
          <p:spPr bwMode="auto">
            <a:xfrm flipV="1">
              <a:off x="3200400" y="2133600"/>
              <a:ext cx="152400" cy="91440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16"/>
            <p:cNvSpPr>
              <a:spLocks noChangeShapeType="1"/>
            </p:cNvSpPr>
            <p:nvPr/>
          </p:nvSpPr>
          <p:spPr bwMode="auto">
            <a:xfrm flipV="1">
              <a:off x="2362200" y="4114800"/>
              <a:ext cx="228600" cy="53340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17"/>
            <p:cNvSpPr>
              <a:spLocks noChangeShapeType="1"/>
            </p:cNvSpPr>
            <p:nvPr/>
          </p:nvSpPr>
          <p:spPr bwMode="auto">
            <a:xfrm>
              <a:off x="2209800" y="3886200"/>
              <a:ext cx="381000" cy="22860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18"/>
            <p:cNvSpPr>
              <a:spLocks noChangeShapeType="1"/>
            </p:cNvSpPr>
            <p:nvPr/>
          </p:nvSpPr>
          <p:spPr bwMode="auto">
            <a:xfrm flipH="1" flipV="1">
              <a:off x="5638800" y="1981200"/>
              <a:ext cx="1447800" cy="152400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Line 19"/>
            <p:cNvSpPr>
              <a:spLocks noChangeShapeType="1"/>
            </p:cNvSpPr>
            <p:nvPr/>
          </p:nvSpPr>
          <p:spPr bwMode="auto">
            <a:xfrm>
              <a:off x="3581400" y="6172200"/>
              <a:ext cx="1981200" cy="15240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Line 20"/>
            <p:cNvSpPr>
              <a:spLocks noChangeShapeType="1"/>
            </p:cNvSpPr>
            <p:nvPr/>
          </p:nvSpPr>
          <p:spPr bwMode="auto">
            <a:xfrm flipH="1">
              <a:off x="2362200" y="3352800"/>
              <a:ext cx="1905000" cy="838200"/>
            </a:xfrm>
            <a:prstGeom prst="line">
              <a:avLst/>
            </a:prstGeom>
            <a:noFill/>
            <a:ln w="38100">
              <a:solidFill>
                <a:srgbClr val="FFFF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Line 21"/>
            <p:cNvSpPr>
              <a:spLocks noChangeShapeType="1"/>
            </p:cNvSpPr>
            <p:nvPr/>
          </p:nvSpPr>
          <p:spPr bwMode="auto">
            <a:xfrm flipV="1">
              <a:off x="6019800" y="2667000"/>
              <a:ext cx="533400" cy="304800"/>
            </a:xfrm>
            <a:prstGeom prst="line">
              <a:avLst/>
            </a:prstGeom>
            <a:noFill/>
            <a:ln w="38100">
              <a:solidFill>
                <a:srgbClr val="FFFF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 Box 22"/>
            <p:cNvSpPr txBox="1">
              <a:spLocks noChangeArrowheads="1"/>
            </p:cNvSpPr>
            <p:nvPr/>
          </p:nvSpPr>
          <p:spPr bwMode="auto">
            <a:xfrm>
              <a:off x="3886200" y="5029200"/>
              <a:ext cx="1949450" cy="822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CC"/>
                  </a:solidFill>
                  <a:latin typeface="Arial" panose="020B0604020202020204" pitchFamily="34" charset="0"/>
                </a:rPr>
                <a:t>Non-cropped</a:t>
              </a:r>
            </a:p>
            <a:p>
              <a:r>
                <a:rPr lang="en-US">
                  <a:solidFill>
                    <a:srgbClr val="FFFFCC"/>
                  </a:solidFill>
                  <a:latin typeface="Arial" panose="020B0604020202020204" pitchFamily="34" charset="0"/>
                </a:rPr>
                <a:t>Area</a:t>
              </a:r>
            </a:p>
          </p:txBody>
        </p:sp>
        <p:sp>
          <p:nvSpPr>
            <p:cNvPr id="38" name="Line 23"/>
            <p:cNvSpPr>
              <a:spLocks noChangeShapeType="1"/>
            </p:cNvSpPr>
            <p:nvPr/>
          </p:nvSpPr>
          <p:spPr bwMode="auto">
            <a:xfrm>
              <a:off x="4495800" y="5867400"/>
              <a:ext cx="76200" cy="533400"/>
            </a:xfrm>
            <a:prstGeom prst="line">
              <a:avLst/>
            </a:prstGeom>
            <a:noFill/>
            <a:ln w="38100">
              <a:solidFill>
                <a:srgbClr val="FFFF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4042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How Does VRI Work?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Retrofits onto existing center pivot/lateral systems</a:t>
            </a:r>
          </a:p>
          <a:p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Integrates GPS positioning into a control system </a:t>
            </a:r>
          </a:p>
          <a:p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Control system cycles individual sprinklers or groups of sprinklers ON &amp; OFF (duty cycle, seconds ON per minutes).</a:t>
            </a:r>
          </a:p>
          <a:p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System travel speed</a:t>
            </a:r>
          </a:p>
          <a:p>
            <a:pPr marL="457200" lvl="1" indent="0">
              <a:buNone/>
            </a:pPr>
            <a:endParaRPr lang="en-US" sz="2600" dirty="0" smtClean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81000" y="868681"/>
            <a:ext cx="8382000" cy="45719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latin typeface="Calibri" pitchFamily="34" charset="0"/>
            </a:endParaRPr>
          </a:p>
        </p:txBody>
      </p:sp>
      <p:pic>
        <p:nvPicPr>
          <p:cNvPr id="9" name="Picture 2" descr="http://extension.uga.edu/global/images/UGA-Cooperative-Extension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11851"/>
            <a:ext cx="3108960" cy="74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61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How Does VRI Work?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81000" y="868681"/>
            <a:ext cx="8382000" cy="45719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latin typeface="Calibri" pitchFamily="34" charset="0"/>
            </a:endParaRPr>
          </a:p>
        </p:txBody>
      </p:sp>
      <p:pic>
        <p:nvPicPr>
          <p:cNvPr id="9" name="Picture 2" descr="http://extension.uga.edu/global/images/UGA-Cooperative-Extension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11851"/>
            <a:ext cx="3108960" cy="74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A VR system requires:</a:t>
            </a: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 control system for each developed zone</a:t>
            </a:r>
          </a:p>
          <a:p>
            <a:pPr lvl="2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Can consist of electronic or pneumatic valves</a:t>
            </a: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 control software for inputting the developed zones and supplying a control signal</a:t>
            </a: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Differential GPS (for accurate location of the system)</a:t>
            </a: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Either a variable frequency pump or pressure relief to account for changes in flow and pressure due to varying zones.</a:t>
            </a:r>
          </a:p>
        </p:txBody>
      </p:sp>
    </p:spTree>
    <p:extLst>
      <p:ext uri="{BB962C8B-B14F-4D97-AF65-F5344CB8AC3E}">
        <p14:creationId xmlns:p14="http://schemas.microsoft.com/office/powerpoint/2010/main" val="409943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How Does VRI Work?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81000" y="868681"/>
            <a:ext cx="8382000" cy="45719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latin typeface="Calibri" pitchFamily="34" charset="0"/>
            </a:endParaRPr>
          </a:p>
        </p:txBody>
      </p:sp>
      <p:pic>
        <p:nvPicPr>
          <p:cNvPr id="9" name="Picture 2" descr="http://extension.uga.edu/global/images/UGA-Cooperative-Extension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11851"/>
            <a:ext cx="3108960" cy="74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135563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controller uses the speed for the max rate required for the current zones and cycles the rest of the zones as a percentage of this rate.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514600"/>
            <a:ext cx="4884924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1487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extension.uga.edu/global/images/UGA-Cooperative-Extension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11851"/>
            <a:ext cx="3108960" cy="74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944562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VRI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381000" y="762000"/>
            <a:ext cx="8382000" cy="45719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latin typeface="Calibri" pitchFamily="34" charset="0"/>
            </a:endParaRPr>
          </a:p>
        </p:txBody>
      </p:sp>
      <p:pic>
        <p:nvPicPr>
          <p:cNvPr id="8" name="sprinkler_animation.avi">
            <a:hlinkClick r:id="" action="ppaction://media"/>
          </p:cNvPr>
          <p:cNvPicPr>
            <a:picLocks noGrp="1" noRot="1" noChangeAspect="1" noChangeArrowheads="1"/>
          </p:cNvPicPr>
          <p:nvPr>
            <p:ph sz="half" idx="1"/>
            <a:vide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6189" y="915456"/>
            <a:ext cx="4851621" cy="5180544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626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944562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VRI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381000" y="762000"/>
            <a:ext cx="8382000" cy="45719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latin typeface="Calibri" pitchFamily="34" charset="0"/>
            </a:endParaRPr>
          </a:p>
        </p:txBody>
      </p:sp>
      <p:pic>
        <p:nvPicPr>
          <p:cNvPr id="10" name="VRI_Movie[1]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06236" y="915327"/>
            <a:ext cx="5131527" cy="5131527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2" descr="http://extension.uga.edu/global/images/UGA-Cooperative-Extension.pn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11851"/>
            <a:ext cx="3108960" cy="74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863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6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System Calibration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95400"/>
            <a:ext cx="9067800" cy="4830763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Little to no input needed from the user.</a:t>
            </a:r>
          </a:p>
          <a:p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Can do a uniformity check.</a:t>
            </a:r>
          </a:p>
          <a:p>
            <a:pPr lvl="1"/>
            <a:r>
              <a:rPr lang="en-US" sz="2000" u="sng" dirty="0">
                <a:hlinkClick r:id="rId2"/>
              </a:rPr>
              <a:t>http://</a:t>
            </a:r>
            <a:r>
              <a:rPr lang="en-US" sz="2000" u="sng" dirty="0" smtClean="0">
                <a:hlinkClick r:id="rId2"/>
              </a:rPr>
              <a:t>www.caes.uga.edu/publications/pubDetail.cfm?pk_id=7685</a:t>
            </a:r>
            <a:endParaRPr lang="en-US" sz="2000" u="sng" dirty="0" smtClean="0"/>
          </a:p>
          <a:p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The software should handle the flow rate of the system as long as nozzles are properly sized.</a:t>
            </a:r>
          </a:p>
          <a:p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Can check speed vs. application rate </a:t>
            </a:r>
            <a:r>
              <a:rPr lang="en-US" sz="3000" smtClean="0">
                <a:latin typeface="Times New Roman" pitchFamily="18" charset="0"/>
                <a:cs typeface="Times New Roman" pitchFamily="18" charset="0"/>
              </a:rPr>
              <a:t>for calibration.</a:t>
            </a:r>
            <a:endParaRPr lang="en-US" sz="30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lvl="1" indent="0">
              <a:buNone/>
            </a:pPr>
            <a:endParaRPr lang="en-US" sz="2600" dirty="0" smtClean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81000" y="868681"/>
            <a:ext cx="8382000" cy="45719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latin typeface="Calibri" pitchFamily="34" charset="0"/>
            </a:endParaRPr>
          </a:p>
        </p:txBody>
      </p:sp>
      <p:pic>
        <p:nvPicPr>
          <p:cNvPr id="9" name="Picture 2" descr="http://extension.uga.edu/global/images/UGA-Cooperative-Extension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11851"/>
            <a:ext cx="3108960" cy="74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929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Potential Benefits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Save Water</a:t>
            </a:r>
          </a:p>
          <a:p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Prevent double application</a:t>
            </a:r>
          </a:p>
          <a:p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Improve irrigation management decisions</a:t>
            </a:r>
          </a:p>
          <a:p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Improve efficiency (under- or over- watering)</a:t>
            </a:r>
          </a:p>
          <a:p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Reduce weeds in non-cropped areas</a:t>
            </a:r>
          </a:p>
          <a:p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Reduce nutrient leaching</a:t>
            </a:r>
          </a:p>
          <a:p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Reduce disease in some crops</a:t>
            </a:r>
          </a:p>
          <a:p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Reduce/optimize pumping costs</a:t>
            </a:r>
          </a:p>
          <a:p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Increase yields</a:t>
            </a:r>
          </a:p>
          <a:p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Regulatory Benefits</a:t>
            </a:r>
          </a:p>
          <a:p>
            <a:pPr marL="457200" lvl="1" indent="0">
              <a:buNone/>
            </a:pPr>
            <a:endParaRPr lang="en-US" sz="2600" dirty="0" smtClean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81000" y="868681"/>
            <a:ext cx="8382000" cy="45719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latin typeface="Calibri" pitchFamily="34" charset="0"/>
            </a:endParaRPr>
          </a:p>
        </p:txBody>
      </p:sp>
      <p:pic>
        <p:nvPicPr>
          <p:cNvPr id="9" name="Picture 2" descr="http://extension.uga.edu/global/images/UGA-Cooperative-Extension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11851"/>
            <a:ext cx="3108960" cy="74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039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944562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What If We Had the Ability To: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2209800"/>
          </a:xfrm>
        </p:spPr>
        <p:txBody>
          <a:bodyPr>
            <a:normAutofit/>
          </a:bodyPr>
          <a:lstStyle/>
          <a:p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Develop Irrigation Management Zones</a:t>
            </a:r>
          </a:p>
          <a:p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Apply correct and relevant amounts of irrigation to these zones</a:t>
            </a:r>
          </a:p>
          <a:p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Apply no water to non-cropped areas</a:t>
            </a:r>
          </a:p>
          <a:p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http://extension.uga.edu/global/images/UGA-Cooperative-Extension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11851"/>
            <a:ext cx="3108960" cy="74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81000" y="868681"/>
            <a:ext cx="8382000" cy="45719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latin typeface="Calibri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3733800"/>
            <a:ext cx="8229600" cy="121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 Solution is Variable Rate Irrigation</a:t>
            </a:r>
          </a:p>
          <a:p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143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Reasons for Utilizing VRI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81000" y="868681"/>
            <a:ext cx="8382000" cy="45719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latin typeface="Calibri" pitchFamily="34" charset="0"/>
            </a:endParaRPr>
          </a:p>
        </p:txBody>
      </p:sp>
      <p:pic>
        <p:nvPicPr>
          <p:cNvPr id="9" name="Picture 2" descr="http://extension.uga.edu/global/images/UGA-Cooperative-Extension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11851"/>
            <a:ext cx="3108960" cy="74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11300"/>
            <a:ext cx="8686800" cy="38227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076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No Water Zones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81000" y="868681"/>
            <a:ext cx="8382000" cy="45719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latin typeface="Calibri" pitchFamily="34" charset="0"/>
            </a:endParaRPr>
          </a:p>
        </p:txBody>
      </p:sp>
      <p:pic>
        <p:nvPicPr>
          <p:cNvPr id="9" name="Picture 2" descr="http://extension.uga.edu/global/images/UGA-Cooperative-Extension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11851"/>
            <a:ext cx="3108960" cy="74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228600" y="1752600"/>
            <a:ext cx="8153400" cy="4030663"/>
            <a:chOff x="228600" y="2057400"/>
            <a:chExt cx="8153400" cy="4030663"/>
          </a:xfrm>
        </p:grpSpPr>
        <p:pic>
          <p:nvPicPr>
            <p:cNvPr id="10" name="Picture 5" descr="Sumner Pivot with drawn circles"/>
            <p:cNvPicPr>
              <a:picLocks noGrp="1" noChangeAspect="1" noChangeArrowheads="1"/>
            </p:cNvPicPr>
            <p:nvPr>
              <p:ph type="body" idx="1"/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276600" y="2209800"/>
              <a:ext cx="5105400" cy="3878263"/>
            </a:xfrm>
            <a:noFill/>
            <a:ln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000066">
                        <a:alpha val="50000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1" name="Text Box 7"/>
            <p:cNvSpPr txBox="1">
              <a:spLocks noChangeArrowheads="1"/>
            </p:cNvSpPr>
            <p:nvPr/>
          </p:nvSpPr>
          <p:spPr bwMode="auto">
            <a:xfrm>
              <a:off x="304800" y="2057400"/>
              <a:ext cx="2438400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Non-cropped areas not watered</a:t>
              </a:r>
            </a:p>
          </p:txBody>
        </p:sp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228600" y="3505200"/>
              <a:ext cx="2438400" cy="1200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Environmentally sensitive areas not watered</a:t>
              </a:r>
            </a:p>
          </p:txBody>
        </p:sp>
        <p:sp>
          <p:nvSpPr>
            <p:cNvPr id="13" name="Line 10"/>
            <p:cNvSpPr>
              <a:spLocks noChangeShapeType="1"/>
            </p:cNvSpPr>
            <p:nvPr/>
          </p:nvSpPr>
          <p:spPr bwMode="auto">
            <a:xfrm>
              <a:off x="2743200" y="2362200"/>
              <a:ext cx="1524000" cy="228600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11"/>
            <p:cNvSpPr>
              <a:spLocks noChangeShapeType="1"/>
            </p:cNvSpPr>
            <p:nvPr/>
          </p:nvSpPr>
          <p:spPr bwMode="auto">
            <a:xfrm flipV="1">
              <a:off x="2514600" y="5029200"/>
              <a:ext cx="3505200" cy="60960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2"/>
            <p:cNvSpPr>
              <a:spLocks noChangeShapeType="1"/>
            </p:cNvSpPr>
            <p:nvPr/>
          </p:nvSpPr>
          <p:spPr bwMode="auto">
            <a:xfrm>
              <a:off x="2819400" y="4038600"/>
              <a:ext cx="2819400" cy="7620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 Box 13"/>
            <p:cNvSpPr txBox="1">
              <a:spLocks noChangeArrowheads="1"/>
            </p:cNvSpPr>
            <p:nvPr/>
          </p:nvSpPr>
          <p:spPr bwMode="auto">
            <a:xfrm>
              <a:off x="228600" y="5181600"/>
              <a:ext cx="2438400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Overlapping pivots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890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Non-cropped Areas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81000" y="868681"/>
            <a:ext cx="8382000" cy="45719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latin typeface="Calibri" pitchFamily="34" charset="0"/>
            </a:endParaRPr>
          </a:p>
        </p:txBody>
      </p:sp>
      <p:pic>
        <p:nvPicPr>
          <p:cNvPr id="9" name="Picture 2" descr="http://extension.uga.edu/global/images/UGA-Cooperative-Extension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11851"/>
            <a:ext cx="3108960" cy="74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7725" y="1219200"/>
            <a:ext cx="7448550" cy="4572000"/>
          </a:xfrm>
          <a:prstGeom prst="rect">
            <a:avLst/>
          </a:prstGeom>
          <a:noFill/>
          <a:ln>
            <a:solidFill>
              <a:srgbClr val="FFFF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000066">
                      <a:alpha val="50000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73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Non-cropped Areas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81000" y="868681"/>
            <a:ext cx="8382000" cy="45719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latin typeface="Calibri" pitchFamily="34" charset="0"/>
            </a:endParaRPr>
          </a:p>
        </p:txBody>
      </p:sp>
      <p:pic>
        <p:nvPicPr>
          <p:cNvPr id="9" name="Picture 2" descr="http://extension.uga.edu/global/images/UGA-Cooperative-Extension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11851"/>
            <a:ext cx="3108960" cy="74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8" y="1676400"/>
            <a:ext cx="8767763" cy="4144962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76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Non-cropped Areas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81000" y="868681"/>
            <a:ext cx="8382000" cy="45719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latin typeface="Calibri" pitchFamily="34" charset="0"/>
            </a:endParaRPr>
          </a:p>
        </p:txBody>
      </p:sp>
      <p:pic>
        <p:nvPicPr>
          <p:cNvPr id="9" name="Picture 2" descr="http://extension.uga.edu/global/images/UGA-Cooperative-Extension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11851"/>
            <a:ext cx="3108960" cy="74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for kichl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28800"/>
            <a:ext cx="8763000" cy="3821113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933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Topographical/Soil Variability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81000" y="868681"/>
            <a:ext cx="8382000" cy="45719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latin typeface="Calibri" pitchFamily="34" charset="0"/>
            </a:endParaRPr>
          </a:p>
        </p:txBody>
      </p:sp>
      <p:pic>
        <p:nvPicPr>
          <p:cNvPr id="9" name="Picture 2" descr="http://extension.uga.edu/global/images/UGA-Cooperative-Extension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11851"/>
            <a:ext cx="3108960" cy="74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457200" y="1295400"/>
            <a:ext cx="8382000" cy="4800600"/>
            <a:chOff x="154" y="522"/>
            <a:chExt cx="5486" cy="3684"/>
          </a:xfrm>
        </p:grpSpPr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" y="522"/>
              <a:ext cx="4656" cy="2189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13500000" algn="ctr" rotWithShape="0">
                      <a:srgbClr val="000066">
                        <a:alpha val="50000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1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5" y="1931"/>
              <a:ext cx="4655" cy="2275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000066">
                        <a:alpha val="50000"/>
                      </a:srgbClr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2510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412" y="998062"/>
            <a:ext cx="4954588" cy="304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8100000" algn="ctr" rotWithShape="0">
                    <a:srgbClr val="000066">
                      <a:alpha val="50000"/>
                    </a:srgbClr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Non-cropped Areas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81000" y="868681"/>
            <a:ext cx="8382000" cy="45719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latin typeface="Calibri" pitchFamily="34" charset="0"/>
            </a:endParaRPr>
          </a:p>
        </p:txBody>
      </p:sp>
      <p:pic>
        <p:nvPicPr>
          <p:cNvPr id="9" name="Picture 2" descr="http://extension.uga.edu/global/images/UGA-Cooperative-Extension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11851"/>
            <a:ext cx="3108960" cy="74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" y="998062"/>
            <a:ext cx="4876800" cy="303627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rgbClr val="000066">
                      <a:alpha val="50000"/>
                    </a:srgbClr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12" t="27854" r="33390" b="2300"/>
          <a:stretch/>
        </p:blipFill>
        <p:spPr>
          <a:xfrm>
            <a:off x="7722326" y="0"/>
            <a:ext cx="1371600" cy="3124200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7">
            <a:lum bright="-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21" y="4077337"/>
            <a:ext cx="4343400" cy="273766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rgbClr val="000066">
                      <a:alpha val="50000"/>
                    </a:srgbClr>
                  </a:outerShdw>
                </a:effectLst>
              </a14:hiddenEffects>
            </a:ext>
          </a:extLst>
        </p:spPr>
      </p:pic>
      <p:pic>
        <p:nvPicPr>
          <p:cNvPr id="12" name="Picture 7" descr="PICT0060"/>
          <p:cNvPicPr>
            <a:picLocks noChangeAspect="1" noChangeArrowheads="1"/>
          </p:cNvPicPr>
          <p:nvPr/>
        </p:nvPicPr>
        <p:blipFill>
          <a:blip r:embed="rId8" cstate="print">
            <a:lum bright="22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442" y="4022113"/>
            <a:ext cx="4100078" cy="283588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000066">
                      <a:alpha val="50000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2697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Off-Site Applications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81000" y="868681"/>
            <a:ext cx="8382000" cy="45719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latin typeface="Calibri" pitchFamily="34" charset="0"/>
            </a:endParaRPr>
          </a:p>
        </p:txBody>
      </p:sp>
      <p:pic>
        <p:nvPicPr>
          <p:cNvPr id="9" name="Picture 2" descr="http://extension.uga.edu/global/images/UGA-Cooperative-Extension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11851"/>
            <a:ext cx="3108960" cy="74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71588"/>
            <a:ext cx="8686800" cy="4519612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333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15400" cy="9445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Potential Benefits in Manure Applications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Fine tune waste water application</a:t>
            </a:r>
          </a:p>
          <a:p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Reduce or eliminate effluent application to environmentally sensitive areas</a:t>
            </a:r>
          </a:p>
          <a:p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More precisely apply effluent adjacent to buffers or “setback” zones.</a:t>
            </a:r>
          </a:p>
          <a:p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Increase water use efficiency</a:t>
            </a:r>
          </a:p>
          <a:p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Optimize nutrient management</a:t>
            </a:r>
          </a:p>
          <a:p>
            <a:pPr marL="457200" lvl="1" indent="0">
              <a:buNone/>
            </a:pPr>
            <a:endParaRPr lang="en-US" sz="2600" dirty="0" smtClean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81000" y="868681"/>
            <a:ext cx="8382000" cy="45719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latin typeface="Calibri" pitchFamily="34" charset="0"/>
            </a:endParaRPr>
          </a:p>
        </p:txBody>
      </p:sp>
      <p:pic>
        <p:nvPicPr>
          <p:cNvPr id="9" name="Picture 2" descr="http://extension.uga.edu/global/images/UGA-Cooperative-Extension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11851"/>
            <a:ext cx="3108960" cy="74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728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15400" cy="944562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Is VRI Relevant to My Operation?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Your farm’s irrigation system could benefit from VRI if your field has:</a:t>
            </a:r>
          </a:p>
          <a:p>
            <a:pPr lvl="1"/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Environmentally sensitive areas under the system coverage area (end gun or nozzles)</a:t>
            </a:r>
          </a:p>
          <a:p>
            <a:pPr lvl="1"/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Different nutrient management zones</a:t>
            </a:r>
          </a:p>
          <a:p>
            <a:pPr lvl="1"/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Non-cropped areas under pivot coverage</a:t>
            </a:r>
          </a:p>
          <a:p>
            <a:pPr lvl="1"/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Varying soil types</a:t>
            </a:r>
          </a:p>
          <a:p>
            <a:pPr marL="457200" lvl="1" indent="0">
              <a:buNone/>
            </a:pPr>
            <a:endParaRPr lang="en-US" sz="2600" dirty="0" smtClean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81000" y="868681"/>
            <a:ext cx="8382000" cy="45719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latin typeface="Calibri" pitchFamily="34" charset="0"/>
            </a:endParaRPr>
          </a:p>
        </p:txBody>
      </p:sp>
      <p:pic>
        <p:nvPicPr>
          <p:cNvPr id="9" name="Picture 2" descr="http://extension.uga.edu/global/images/UGA-Cooperative-Extension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11851"/>
            <a:ext cx="3108960" cy="74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018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944562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Variable Rate Irrigation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 fontScale="92500" lnSpcReduction="20000"/>
          </a:bodyPr>
          <a:lstStyle/>
          <a:p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Variable Rate Irrigation also known as VRI or Precision Irrigation</a:t>
            </a:r>
          </a:p>
          <a:p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The controlled application of irrigation water over a particular area, based on observed or measured conditions.</a:t>
            </a:r>
          </a:p>
          <a:p>
            <a:pPr lvl="1"/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Varied rates</a:t>
            </a:r>
          </a:p>
          <a:p>
            <a:pPr lvl="1"/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On/Off</a:t>
            </a:r>
          </a:p>
          <a:p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Scheduling Rates based on perceived or measured water requirements of sub-field zones:</a:t>
            </a:r>
          </a:p>
          <a:p>
            <a:pPr lvl="1"/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Soil Moisture Sensors</a:t>
            </a:r>
          </a:p>
          <a:p>
            <a:pPr lvl="2"/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Resistive or Capacitance</a:t>
            </a:r>
          </a:p>
          <a:p>
            <a:pPr lvl="1"/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Leaf Canopy Sensors</a:t>
            </a:r>
          </a:p>
          <a:p>
            <a:pPr lvl="1"/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Remote Sensing</a:t>
            </a:r>
          </a:p>
        </p:txBody>
      </p:sp>
      <p:pic>
        <p:nvPicPr>
          <p:cNvPr id="8" name="Picture 2" descr="http://extension.uga.edu/global/images/UGA-Cooperative-Extension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11851"/>
            <a:ext cx="3108960" cy="74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81000" y="868681"/>
            <a:ext cx="8382000" cy="45719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28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VRI Components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81000" y="868681"/>
            <a:ext cx="8382000" cy="45719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latin typeface="Calibri" pitchFamily="34" charset="0"/>
            </a:endParaRPr>
          </a:p>
        </p:txBody>
      </p:sp>
      <p:pic>
        <p:nvPicPr>
          <p:cNvPr id="9" name="Picture 2" descr="http://extension.uga.edu/global/images/UGA-Cooperative-Extension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11851"/>
            <a:ext cx="3108960" cy="74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8"/>
          <p:cNvGrpSpPr>
            <a:grpSpLocks/>
          </p:cNvGrpSpPr>
          <p:nvPr/>
        </p:nvGrpSpPr>
        <p:grpSpPr bwMode="auto">
          <a:xfrm>
            <a:off x="304800" y="1905000"/>
            <a:ext cx="8305800" cy="4586288"/>
            <a:chOff x="0" y="804"/>
            <a:chExt cx="5760" cy="3273"/>
          </a:xfrm>
        </p:grpSpPr>
        <p:pic>
          <p:nvPicPr>
            <p:cNvPr id="10" name="Picture 5" descr="cams1_pic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9" y="910"/>
              <a:ext cx="2811" cy="1592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5" y="2284"/>
              <a:ext cx="2545" cy="1793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04"/>
              <a:ext cx="2882" cy="2766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8255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VRI Components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81000" y="868681"/>
            <a:ext cx="8382000" cy="45719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latin typeface="Calibri" pitchFamily="34" charset="0"/>
            </a:endParaRPr>
          </a:p>
        </p:txBody>
      </p:sp>
      <p:pic>
        <p:nvPicPr>
          <p:cNvPr id="9" name="Picture 2" descr="http://extension.uga.edu/global/images/UGA-Cooperative-Extension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11851"/>
            <a:ext cx="3108960" cy="74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5"/>
          <p:cNvSpPr txBox="1">
            <a:spLocks noChangeArrowheads="1"/>
          </p:cNvSpPr>
          <p:nvPr/>
        </p:nvSpPr>
        <p:spPr>
          <a:xfrm>
            <a:off x="343968" y="1219200"/>
            <a:ext cx="4343400" cy="762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Controllers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2" descr="IMG_367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05000"/>
            <a:ext cx="5105400" cy="340518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Canlink 70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549775"/>
            <a:ext cx="3505200" cy="20097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596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VRI Components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81000" y="868681"/>
            <a:ext cx="8382000" cy="45719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latin typeface="Calibri" pitchFamily="34" charset="0"/>
            </a:endParaRPr>
          </a:p>
        </p:txBody>
      </p:sp>
      <p:pic>
        <p:nvPicPr>
          <p:cNvPr id="9" name="Picture 2" descr="http://extension.uga.edu/global/images/UGA-Cooperative-Extension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11851"/>
            <a:ext cx="3108960" cy="74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5"/>
          <p:cNvSpPr txBox="1">
            <a:spLocks noChangeArrowheads="1"/>
          </p:cNvSpPr>
          <p:nvPr/>
        </p:nvSpPr>
        <p:spPr>
          <a:xfrm>
            <a:off x="343968" y="1219200"/>
            <a:ext cx="4343400" cy="762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GPS Receiver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6" descr="100_074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232" y="1455725"/>
            <a:ext cx="3349625" cy="50292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Line 7"/>
          <p:cNvSpPr>
            <a:spLocks noChangeShapeType="1"/>
          </p:cNvSpPr>
          <p:nvPr/>
        </p:nvSpPr>
        <p:spPr bwMode="auto">
          <a:xfrm>
            <a:off x="2515668" y="1981200"/>
            <a:ext cx="3199332" cy="236220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42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VRI Components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81000" y="868681"/>
            <a:ext cx="8382000" cy="45719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latin typeface="Calibri" pitchFamily="34" charset="0"/>
            </a:endParaRPr>
          </a:p>
        </p:txBody>
      </p:sp>
      <p:pic>
        <p:nvPicPr>
          <p:cNvPr id="9" name="Picture 2" descr="http://extension.uga.edu/global/images/UGA-Cooperative-Extension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11851"/>
            <a:ext cx="3108960" cy="74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5"/>
          <p:cNvSpPr txBox="1">
            <a:spLocks noChangeArrowheads="1"/>
          </p:cNvSpPr>
          <p:nvPr/>
        </p:nvSpPr>
        <p:spPr>
          <a:xfrm>
            <a:off x="343968" y="1219200"/>
            <a:ext cx="4343400" cy="762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Node/Zone Circuits and Solenoids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6" descr="100_476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524000"/>
            <a:ext cx="4808538" cy="36068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362200"/>
            <a:ext cx="2687118" cy="358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93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VRI Components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81000" y="868681"/>
            <a:ext cx="8382000" cy="45719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latin typeface="Calibri" pitchFamily="34" charset="0"/>
            </a:endParaRPr>
          </a:p>
        </p:txBody>
      </p:sp>
      <p:pic>
        <p:nvPicPr>
          <p:cNvPr id="9" name="Picture 2" descr="http://extension.uga.edu/global/images/UGA-Cooperative-Extension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11851"/>
            <a:ext cx="3108960" cy="74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5"/>
          <p:cNvSpPr txBox="1">
            <a:spLocks noChangeArrowheads="1"/>
          </p:cNvSpPr>
          <p:nvPr/>
        </p:nvSpPr>
        <p:spPr>
          <a:xfrm>
            <a:off x="343968" y="1219200"/>
            <a:ext cx="4343400" cy="9144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Flow Control Valves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(can be actuated via pneumatics or hydraulics)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545904"/>
            <a:ext cx="3341688" cy="45339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Line 7"/>
          <p:cNvSpPr>
            <a:spLocks noChangeShapeType="1"/>
          </p:cNvSpPr>
          <p:nvPr/>
        </p:nvSpPr>
        <p:spPr bwMode="auto">
          <a:xfrm>
            <a:off x="2661302" y="2133600"/>
            <a:ext cx="3587097" cy="1905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182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VRI Components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81000" y="868681"/>
            <a:ext cx="8382000" cy="45719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latin typeface="Calibri" pitchFamily="34" charset="0"/>
            </a:endParaRPr>
          </a:p>
        </p:txBody>
      </p:sp>
      <p:pic>
        <p:nvPicPr>
          <p:cNvPr id="9" name="Picture 2" descr="http://extension.uga.edu/global/images/UGA-Cooperative-Extension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11851"/>
            <a:ext cx="3108960" cy="74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5"/>
          <p:cNvSpPr txBox="1">
            <a:spLocks noChangeArrowheads="1"/>
          </p:cNvSpPr>
          <p:nvPr/>
        </p:nvSpPr>
        <p:spPr>
          <a:xfrm>
            <a:off x="343968" y="1219200"/>
            <a:ext cx="4343400" cy="762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Compressed air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upply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6" descr="100_479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908300"/>
            <a:ext cx="4351338" cy="32639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100_473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93900"/>
            <a:ext cx="3513138" cy="26352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250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VRI Components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81000" y="868681"/>
            <a:ext cx="8382000" cy="45719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latin typeface="Calibri" pitchFamily="34" charset="0"/>
            </a:endParaRPr>
          </a:p>
        </p:txBody>
      </p:sp>
      <p:pic>
        <p:nvPicPr>
          <p:cNvPr id="9" name="Picture 2" descr="http://extension.uga.edu/global/images/UGA-Cooperative-Extension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11851"/>
            <a:ext cx="3108960" cy="74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5"/>
          <p:cNvSpPr txBox="1">
            <a:spLocks noChangeArrowheads="1"/>
          </p:cNvSpPr>
          <p:nvPr/>
        </p:nvSpPr>
        <p:spPr>
          <a:xfrm>
            <a:off x="343968" y="1219200"/>
            <a:ext cx="4343400" cy="762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Compressed air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upply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6" descr="100_479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908300"/>
            <a:ext cx="4351338" cy="32639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100_473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93900"/>
            <a:ext cx="3513138" cy="26352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130300" y="2043341"/>
            <a:ext cx="19177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5397500" y="2895600"/>
            <a:ext cx="19177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>
          <a:xfrm>
            <a:off x="-82550" y="4624164"/>
            <a:ext cx="4343400" cy="124323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Most commercial systems use water from mainline in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fresh water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installations.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644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15400" cy="944562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VRI Zone Development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Equipment widths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Soil EC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Soil Type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Elevation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Field Size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Irrigation Tower Length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Crops produced in field (single or multiple crops)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Other typical precision agriculture zone development tools.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81000" y="868681"/>
            <a:ext cx="8382000" cy="45719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latin typeface="Calibri" pitchFamily="34" charset="0"/>
            </a:endParaRPr>
          </a:p>
        </p:txBody>
      </p:sp>
      <p:pic>
        <p:nvPicPr>
          <p:cNvPr id="9" name="Picture 2" descr="http://extension.uga.edu/global/images/UGA-Cooperative-Extension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11851"/>
            <a:ext cx="3108960" cy="74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327" y="1777384"/>
            <a:ext cx="5791200" cy="208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05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15400" cy="944562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VRI Zone Development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>
            <a:normAutofit/>
          </a:bodyPr>
          <a:lstStyle/>
          <a:p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How large do I want my management zones?</a:t>
            </a:r>
          </a:p>
          <a:p>
            <a:pPr lvl="1"/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What is feasible for my operation?</a:t>
            </a:r>
          </a:p>
          <a:p>
            <a:pPr lvl="1"/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What type of field resolution do I want?</a:t>
            </a:r>
          </a:p>
          <a:p>
            <a:pPr lvl="1"/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How long is my irrigation tower?</a:t>
            </a:r>
          </a:p>
          <a:p>
            <a:pPr lvl="1"/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How many nozzles do I have?</a:t>
            </a:r>
          </a:p>
          <a:p>
            <a:pPr lvl="1"/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How wide do the management zones need to be?</a:t>
            </a:r>
          </a:p>
          <a:p>
            <a:pPr lvl="1"/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The higher the resolution the more control equipment required.</a:t>
            </a:r>
          </a:p>
          <a:p>
            <a:pPr lvl="1"/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Two nozzles per zone would be the minimum.</a:t>
            </a:r>
          </a:p>
          <a:p>
            <a:pPr lvl="1"/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Keep in mind that smaller zones can be treated uniform and “merged”, but larger zones cannot be divided once the control system is implemented.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81000" y="868681"/>
            <a:ext cx="8382000" cy="45719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latin typeface="Calibri" pitchFamily="34" charset="0"/>
            </a:endParaRPr>
          </a:p>
        </p:txBody>
      </p:sp>
      <p:pic>
        <p:nvPicPr>
          <p:cNvPr id="9" name="Picture 2" descr="http://extension.uga.edu/global/images/UGA-Cooperative-Extension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11851"/>
            <a:ext cx="3108960" cy="74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242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15400" cy="944562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VRI Zone Development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81000" y="868681"/>
            <a:ext cx="8382000" cy="45719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latin typeface="Calibri" pitchFamily="34" charset="0"/>
            </a:endParaRPr>
          </a:p>
        </p:txBody>
      </p:sp>
      <p:pic>
        <p:nvPicPr>
          <p:cNvPr id="9" name="Picture 2" descr="http://extension.uga.edu/global/images/UGA-Cooperative-Extension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11851"/>
            <a:ext cx="3108960" cy="74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5257800" cy="5135563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How am I currently scheduling my irrigation?</a:t>
            </a: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Using VR will require a more intensive management and scheduling strategy.</a:t>
            </a: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Moisture sensors in every zone?  In similar zones?</a:t>
            </a: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Do I want to work towards an automated system or would I be better off calculating and entering each zones needed rate separately?</a:t>
            </a:r>
          </a:p>
          <a:p>
            <a:pPr marL="457200" lvl="1" indent="0">
              <a:buNone/>
            </a:pPr>
            <a:endParaRPr lang="en-US" sz="2600" dirty="0" smtClean="0"/>
          </a:p>
        </p:txBody>
      </p:sp>
      <p:pic>
        <p:nvPicPr>
          <p:cNvPr id="10" name="Picture 4" descr="vri pi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8800" y="990600"/>
            <a:ext cx="3390431" cy="351201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803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944562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Variable Rate Irrigation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>
            <a:normAutofit/>
          </a:bodyPr>
          <a:lstStyle/>
          <a:p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In this case the predominate use will be to control the irrigation system on/off over particular areas:</a:t>
            </a:r>
          </a:p>
          <a:p>
            <a:pPr lvl="1"/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Wet Areas</a:t>
            </a:r>
          </a:p>
          <a:p>
            <a:pPr lvl="1"/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Overlapping Areas</a:t>
            </a:r>
          </a:p>
          <a:p>
            <a:pPr lvl="1"/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Non-Crop areas (Roads, Structures, waterways, ditches etc.)</a:t>
            </a:r>
          </a:p>
          <a:p>
            <a:pPr lvl="1"/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Sensitive Areas</a:t>
            </a:r>
          </a:p>
          <a:p>
            <a:pPr lvl="1"/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Field Variability</a:t>
            </a:r>
          </a:p>
        </p:txBody>
      </p:sp>
      <p:pic>
        <p:nvPicPr>
          <p:cNvPr id="8" name="Picture 2" descr="http://extension.uga.edu/global/images/UGA-Cooperative-Extension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11851"/>
            <a:ext cx="3108960" cy="74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81000" y="868681"/>
            <a:ext cx="8382000" cy="45719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7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Application Map/Zone Development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81000" y="868681"/>
            <a:ext cx="8382000" cy="45719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latin typeface="Calibri" pitchFamily="34" charset="0"/>
            </a:endParaRPr>
          </a:p>
        </p:txBody>
      </p:sp>
      <p:pic>
        <p:nvPicPr>
          <p:cNvPr id="9" name="Picture 2" descr="http://extension.uga.edu/global/images/UGA-Cooperative-Extension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11851"/>
            <a:ext cx="3108960" cy="74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93118" y="1199351"/>
            <a:ext cx="4957763" cy="4572000"/>
          </a:xfrm>
          <a:prstGeom prst="rect">
            <a:avLst/>
          </a:prstGeom>
          <a:noFill/>
          <a:ln>
            <a:solidFill>
              <a:srgbClr val="FFFF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79732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Application Map/Zone Development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81000" y="868681"/>
            <a:ext cx="8382000" cy="45719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latin typeface="Calibri" pitchFamily="34" charset="0"/>
            </a:endParaRPr>
          </a:p>
        </p:txBody>
      </p:sp>
      <p:pic>
        <p:nvPicPr>
          <p:cNvPr id="9" name="Picture 2" descr="http://extension.uga.edu/global/images/UGA-Cooperative-Extension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11851"/>
            <a:ext cx="3108960" cy="74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1371600" y="1066800"/>
            <a:ext cx="6400800" cy="5014889"/>
            <a:chOff x="483" y="131"/>
            <a:chExt cx="5158" cy="4189"/>
          </a:xfrm>
        </p:grpSpPr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" y="131"/>
              <a:ext cx="4542" cy="4189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Freeform 7"/>
            <p:cNvSpPr>
              <a:spLocks/>
            </p:cNvSpPr>
            <p:nvPr/>
          </p:nvSpPr>
          <p:spPr bwMode="auto">
            <a:xfrm>
              <a:off x="1291" y="994"/>
              <a:ext cx="931" cy="1082"/>
            </a:xfrm>
            <a:custGeom>
              <a:avLst/>
              <a:gdLst>
                <a:gd name="T0" fmla="*/ 829 w 931"/>
                <a:gd name="T1" fmla="*/ 297 h 1082"/>
                <a:gd name="T2" fmla="*/ 551 w 931"/>
                <a:gd name="T3" fmla="*/ 0 h 1082"/>
                <a:gd name="T4" fmla="*/ 298 w 931"/>
                <a:gd name="T5" fmla="*/ 272 h 1082"/>
                <a:gd name="T6" fmla="*/ 127 w 931"/>
                <a:gd name="T7" fmla="*/ 487 h 1082"/>
                <a:gd name="T8" fmla="*/ 0 w 931"/>
                <a:gd name="T9" fmla="*/ 512 h 1082"/>
                <a:gd name="T10" fmla="*/ 13 w 931"/>
                <a:gd name="T11" fmla="*/ 753 h 1082"/>
                <a:gd name="T12" fmla="*/ 152 w 931"/>
                <a:gd name="T13" fmla="*/ 810 h 1082"/>
                <a:gd name="T14" fmla="*/ 355 w 931"/>
                <a:gd name="T15" fmla="*/ 1006 h 1082"/>
                <a:gd name="T16" fmla="*/ 545 w 931"/>
                <a:gd name="T17" fmla="*/ 1082 h 1082"/>
                <a:gd name="T18" fmla="*/ 931 w 931"/>
                <a:gd name="T19" fmla="*/ 956 h 1082"/>
                <a:gd name="T20" fmla="*/ 886 w 931"/>
                <a:gd name="T21" fmla="*/ 335 h 1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1" h="1082">
                  <a:moveTo>
                    <a:pt x="829" y="297"/>
                  </a:moveTo>
                  <a:lnTo>
                    <a:pt x="551" y="0"/>
                  </a:lnTo>
                  <a:lnTo>
                    <a:pt x="298" y="272"/>
                  </a:lnTo>
                  <a:lnTo>
                    <a:pt x="127" y="487"/>
                  </a:lnTo>
                  <a:lnTo>
                    <a:pt x="0" y="512"/>
                  </a:lnTo>
                  <a:lnTo>
                    <a:pt x="13" y="753"/>
                  </a:lnTo>
                  <a:lnTo>
                    <a:pt x="152" y="810"/>
                  </a:lnTo>
                  <a:lnTo>
                    <a:pt x="355" y="1006"/>
                  </a:lnTo>
                  <a:lnTo>
                    <a:pt x="545" y="1082"/>
                  </a:lnTo>
                  <a:lnTo>
                    <a:pt x="931" y="956"/>
                  </a:lnTo>
                  <a:lnTo>
                    <a:pt x="886" y="335"/>
                  </a:lnTo>
                </a:path>
              </a:pathLst>
            </a:custGeom>
            <a:noFill/>
            <a:ln w="635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1272" y="2304"/>
              <a:ext cx="1254" cy="892"/>
            </a:xfrm>
            <a:custGeom>
              <a:avLst/>
              <a:gdLst>
                <a:gd name="T0" fmla="*/ 1076 w 1254"/>
                <a:gd name="T1" fmla="*/ 19 h 892"/>
                <a:gd name="T2" fmla="*/ 621 w 1254"/>
                <a:gd name="T3" fmla="*/ 177 h 892"/>
                <a:gd name="T4" fmla="*/ 272 w 1254"/>
                <a:gd name="T5" fmla="*/ 399 h 892"/>
                <a:gd name="T6" fmla="*/ 102 w 1254"/>
                <a:gd name="T7" fmla="*/ 582 h 892"/>
                <a:gd name="T8" fmla="*/ 0 w 1254"/>
                <a:gd name="T9" fmla="*/ 791 h 892"/>
                <a:gd name="T10" fmla="*/ 0 w 1254"/>
                <a:gd name="T11" fmla="*/ 892 h 892"/>
                <a:gd name="T12" fmla="*/ 102 w 1254"/>
                <a:gd name="T13" fmla="*/ 892 h 892"/>
                <a:gd name="T14" fmla="*/ 329 w 1254"/>
                <a:gd name="T15" fmla="*/ 810 h 892"/>
                <a:gd name="T16" fmla="*/ 709 w 1254"/>
                <a:gd name="T17" fmla="*/ 557 h 892"/>
                <a:gd name="T18" fmla="*/ 1083 w 1254"/>
                <a:gd name="T19" fmla="*/ 304 h 892"/>
                <a:gd name="T20" fmla="*/ 1254 w 1254"/>
                <a:gd name="T21" fmla="*/ 89 h 892"/>
                <a:gd name="T22" fmla="*/ 1178 w 1254"/>
                <a:gd name="T23" fmla="*/ 0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54" h="892">
                  <a:moveTo>
                    <a:pt x="1076" y="19"/>
                  </a:moveTo>
                  <a:lnTo>
                    <a:pt x="621" y="177"/>
                  </a:lnTo>
                  <a:lnTo>
                    <a:pt x="272" y="399"/>
                  </a:lnTo>
                  <a:lnTo>
                    <a:pt x="102" y="582"/>
                  </a:lnTo>
                  <a:lnTo>
                    <a:pt x="0" y="791"/>
                  </a:lnTo>
                  <a:lnTo>
                    <a:pt x="0" y="892"/>
                  </a:lnTo>
                  <a:lnTo>
                    <a:pt x="102" y="892"/>
                  </a:lnTo>
                  <a:lnTo>
                    <a:pt x="329" y="810"/>
                  </a:lnTo>
                  <a:lnTo>
                    <a:pt x="709" y="557"/>
                  </a:lnTo>
                  <a:lnTo>
                    <a:pt x="1083" y="304"/>
                  </a:lnTo>
                  <a:lnTo>
                    <a:pt x="1254" y="89"/>
                  </a:lnTo>
                  <a:lnTo>
                    <a:pt x="1178" y="0"/>
                  </a:lnTo>
                </a:path>
              </a:pathLst>
            </a:custGeom>
            <a:noFill/>
            <a:ln w="635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auto">
            <a:xfrm>
              <a:off x="3348" y="1171"/>
              <a:ext cx="716" cy="747"/>
            </a:xfrm>
            <a:custGeom>
              <a:avLst/>
              <a:gdLst>
                <a:gd name="T0" fmla="*/ 684 w 716"/>
                <a:gd name="T1" fmla="*/ 690 h 747"/>
                <a:gd name="T2" fmla="*/ 716 w 716"/>
                <a:gd name="T3" fmla="*/ 367 h 747"/>
                <a:gd name="T4" fmla="*/ 494 w 716"/>
                <a:gd name="T5" fmla="*/ 63 h 747"/>
                <a:gd name="T6" fmla="*/ 178 w 716"/>
                <a:gd name="T7" fmla="*/ 0 h 747"/>
                <a:gd name="T8" fmla="*/ 64 w 716"/>
                <a:gd name="T9" fmla="*/ 51 h 747"/>
                <a:gd name="T10" fmla="*/ 0 w 716"/>
                <a:gd name="T11" fmla="*/ 241 h 747"/>
                <a:gd name="T12" fmla="*/ 51 w 716"/>
                <a:gd name="T13" fmla="*/ 443 h 747"/>
                <a:gd name="T14" fmla="*/ 216 w 716"/>
                <a:gd name="T15" fmla="*/ 665 h 747"/>
                <a:gd name="T16" fmla="*/ 412 w 716"/>
                <a:gd name="T17" fmla="*/ 747 h 747"/>
                <a:gd name="T18" fmla="*/ 595 w 716"/>
                <a:gd name="T19" fmla="*/ 741 h 747"/>
                <a:gd name="T20" fmla="*/ 684 w 716"/>
                <a:gd name="T21" fmla="*/ 690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16" h="747">
                  <a:moveTo>
                    <a:pt x="684" y="690"/>
                  </a:moveTo>
                  <a:lnTo>
                    <a:pt x="716" y="367"/>
                  </a:lnTo>
                  <a:lnTo>
                    <a:pt x="494" y="63"/>
                  </a:lnTo>
                  <a:lnTo>
                    <a:pt x="178" y="0"/>
                  </a:lnTo>
                  <a:lnTo>
                    <a:pt x="64" y="51"/>
                  </a:lnTo>
                  <a:lnTo>
                    <a:pt x="0" y="241"/>
                  </a:lnTo>
                  <a:lnTo>
                    <a:pt x="51" y="443"/>
                  </a:lnTo>
                  <a:lnTo>
                    <a:pt x="216" y="665"/>
                  </a:lnTo>
                  <a:lnTo>
                    <a:pt x="412" y="747"/>
                  </a:lnTo>
                  <a:lnTo>
                    <a:pt x="595" y="741"/>
                  </a:lnTo>
                  <a:lnTo>
                    <a:pt x="684" y="690"/>
                  </a:lnTo>
                  <a:close/>
                </a:path>
              </a:pathLst>
            </a:custGeom>
            <a:noFill/>
            <a:ln w="635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3443" y="3019"/>
              <a:ext cx="1241" cy="1083"/>
            </a:xfrm>
            <a:custGeom>
              <a:avLst/>
              <a:gdLst>
                <a:gd name="T0" fmla="*/ 1089 w 1241"/>
                <a:gd name="T1" fmla="*/ 70 h 1083"/>
                <a:gd name="T2" fmla="*/ 722 w 1241"/>
                <a:gd name="T3" fmla="*/ 0 h 1083"/>
                <a:gd name="T4" fmla="*/ 551 w 1241"/>
                <a:gd name="T5" fmla="*/ 76 h 1083"/>
                <a:gd name="T6" fmla="*/ 437 w 1241"/>
                <a:gd name="T7" fmla="*/ 177 h 1083"/>
                <a:gd name="T8" fmla="*/ 317 w 1241"/>
                <a:gd name="T9" fmla="*/ 329 h 1083"/>
                <a:gd name="T10" fmla="*/ 292 w 1241"/>
                <a:gd name="T11" fmla="*/ 462 h 1083"/>
                <a:gd name="T12" fmla="*/ 279 w 1241"/>
                <a:gd name="T13" fmla="*/ 633 h 1083"/>
                <a:gd name="T14" fmla="*/ 45 w 1241"/>
                <a:gd name="T15" fmla="*/ 918 h 1083"/>
                <a:gd name="T16" fmla="*/ 0 w 1241"/>
                <a:gd name="T17" fmla="*/ 1019 h 1083"/>
                <a:gd name="T18" fmla="*/ 0 w 1241"/>
                <a:gd name="T19" fmla="*/ 1083 h 1083"/>
                <a:gd name="T20" fmla="*/ 456 w 1241"/>
                <a:gd name="T21" fmla="*/ 950 h 1083"/>
                <a:gd name="T22" fmla="*/ 1140 w 1241"/>
                <a:gd name="T23" fmla="*/ 1013 h 1083"/>
                <a:gd name="T24" fmla="*/ 1235 w 1241"/>
                <a:gd name="T25" fmla="*/ 361 h 1083"/>
                <a:gd name="T26" fmla="*/ 1241 w 1241"/>
                <a:gd name="T27" fmla="*/ 70 h 10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41" h="1083">
                  <a:moveTo>
                    <a:pt x="1089" y="70"/>
                  </a:moveTo>
                  <a:lnTo>
                    <a:pt x="722" y="0"/>
                  </a:lnTo>
                  <a:lnTo>
                    <a:pt x="551" y="76"/>
                  </a:lnTo>
                  <a:lnTo>
                    <a:pt x="437" y="177"/>
                  </a:lnTo>
                  <a:lnTo>
                    <a:pt x="317" y="329"/>
                  </a:lnTo>
                  <a:lnTo>
                    <a:pt x="292" y="462"/>
                  </a:lnTo>
                  <a:lnTo>
                    <a:pt x="279" y="633"/>
                  </a:lnTo>
                  <a:lnTo>
                    <a:pt x="45" y="918"/>
                  </a:lnTo>
                  <a:lnTo>
                    <a:pt x="0" y="1019"/>
                  </a:lnTo>
                  <a:lnTo>
                    <a:pt x="0" y="1083"/>
                  </a:lnTo>
                  <a:lnTo>
                    <a:pt x="456" y="950"/>
                  </a:lnTo>
                  <a:lnTo>
                    <a:pt x="1140" y="1013"/>
                  </a:lnTo>
                  <a:lnTo>
                    <a:pt x="1235" y="361"/>
                  </a:lnTo>
                  <a:lnTo>
                    <a:pt x="1241" y="70"/>
                  </a:lnTo>
                </a:path>
              </a:pathLst>
            </a:custGeom>
            <a:noFill/>
            <a:ln w="635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1443" y="373"/>
              <a:ext cx="2608" cy="311"/>
            </a:xfrm>
            <a:custGeom>
              <a:avLst/>
              <a:gdLst>
                <a:gd name="T0" fmla="*/ 0 w 2608"/>
                <a:gd name="T1" fmla="*/ 45 h 311"/>
                <a:gd name="T2" fmla="*/ 431 w 2608"/>
                <a:gd name="T3" fmla="*/ 197 h 311"/>
                <a:gd name="T4" fmla="*/ 798 w 2608"/>
                <a:gd name="T5" fmla="*/ 279 h 311"/>
                <a:gd name="T6" fmla="*/ 1177 w 2608"/>
                <a:gd name="T7" fmla="*/ 311 h 311"/>
                <a:gd name="T8" fmla="*/ 1462 w 2608"/>
                <a:gd name="T9" fmla="*/ 285 h 311"/>
                <a:gd name="T10" fmla="*/ 1709 w 2608"/>
                <a:gd name="T11" fmla="*/ 279 h 311"/>
                <a:gd name="T12" fmla="*/ 1937 w 2608"/>
                <a:gd name="T13" fmla="*/ 228 h 311"/>
                <a:gd name="T14" fmla="*/ 2222 w 2608"/>
                <a:gd name="T15" fmla="*/ 171 h 311"/>
                <a:gd name="T16" fmla="*/ 2437 w 2608"/>
                <a:gd name="T17" fmla="*/ 114 h 311"/>
                <a:gd name="T18" fmla="*/ 2608 w 2608"/>
                <a:gd name="T19" fmla="*/ 0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08" h="311">
                  <a:moveTo>
                    <a:pt x="0" y="45"/>
                  </a:moveTo>
                  <a:lnTo>
                    <a:pt x="431" y="197"/>
                  </a:lnTo>
                  <a:lnTo>
                    <a:pt x="798" y="279"/>
                  </a:lnTo>
                  <a:lnTo>
                    <a:pt x="1177" y="311"/>
                  </a:lnTo>
                  <a:lnTo>
                    <a:pt x="1462" y="285"/>
                  </a:lnTo>
                  <a:lnTo>
                    <a:pt x="1709" y="279"/>
                  </a:lnTo>
                  <a:lnTo>
                    <a:pt x="1937" y="228"/>
                  </a:lnTo>
                  <a:lnTo>
                    <a:pt x="2222" y="171"/>
                  </a:lnTo>
                  <a:lnTo>
                    <a:pt x="2437" y="114"/>
                  </a:lnTo>
                  <a:lnTo>
                    <a:pt x="2608" y="0"/>
                  </a:lnTo>
                </a:path>
              </a:pathLst>
            </a:custGeom>
            <a:noFill/>
            <a:ln w="635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 Box 12"/>
            <p:cNvSpPr txBox="1">
              <a:spLocks noChangeArrowheads="1"/>
            </p:cNvSpPr>
            <p:nvPr/>
          </p:nvSpPr>
          <p:spPr bwMode="auto">
            <a:xfrm>
              <a:off x="4430" y="1343"/>
              <a:ext cx="1211" cy="3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rgbClr val="F6FD69"/>
                  </a:solidFill>
                  <a:latin typeface="Garamond" panose="02020404030301010803" pitchFamily="18" charset="0"/>
                </a:rPr>
                <a:t>Low, wet spot</a:t>
              </a:r>
            </a:p>
          </p:txBody>
        </p:sp>
        <p:sp>
          <p:nvSpPr>
            <p:cNvPr id="17" name="Text Box 13"/>
            <p:cNvSpPr txBox="1">
              <a:spLocks noChangeArrowheads="1"/>
            </p:cNvSpPr>
            <p:nvPr/>
          </p:nvSpPr>
          <p:spPr bwMode="auto">
            <a:xfrm>
              <a:off x="1114" y="3231"/>
              <a:ext cx="1500" cy="3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rgbClr val="F6FD69"/>
                  </a:solidFill>
                  <a:latin typeface="Garamond" panose="02020404030301010803" pitchFamily="18" charset="0"/>
                </a:rPr>
                <a:t>Wet drainage spot</a:t>
              </a:r>
            </a:p>
          </p:txBody>
        </p:sp>
        <p:sp>
          <p:nvSpPr>
            <p:cNvPr id="18" name="Text Box 14"/>
            <p:cNvSpPr txBox="1">
              <a:spLocks noChangeArrowheads="1"/>
            </p:cNvSpPr>
            <p:nvPr/>
          </p:nvSpPr>
          <p:spPr bwMode="auto">
            <a:xfrm>
              <a:off x="520" y="1118"/>
              <a:ext cx="1323" cy="3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rgbClr val="F6FD69"/>
                  </a:solidFill>
                  <a:latin typeface="Garamond" panose="02020404030301010803" pitchFamily="18" charset="0"/>
                </a:rPr>
                <a:t>Dry, sandy spot</a:t>
              </a:r>
            </a:p>
          </p:txBody>
        </p:sp>
        <p:sp>
          <p:nvSpPr>
            <p:cNvPr id="19" name="Text Box 15"/>
            <p:cNvSpPr txBox="1">
              <a:spLocks noChangeArrowheads="1"/>
            </p:cNvSpPr>
            <p:nvPr/>
          </p:nvSpPr>
          <p:spPr bwMode="auto">
            <a:xfrm>
              <a:off x="3623" y="337"/>
              <a:ext cx="1518" cy="3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rgbClr val="F6FD69"/>
                  </a:solidFill>
                  <a:latin typeface="Garamond" panose="02020404030301010803" pitchFamily="18" charset="0"/>
                </a:rPr>
                <a:t>Overlapping pivot</a:t>
              </a:r>
            </a:p>
          </p:txBody>
        </p:sp>
        <p:sp>
          <p:nvSpPr>
            <p:cNvPr id="20" name="Text Box 16"/>
            <p:cNvSpPr txBox="1">
              <a:spLocks noChangeArrowheads="1"/>
            </p:cNvSpPr>
            <p:nvPr/>
          </p:nvSpPr>
          <p:spPr bwMode="auto">
            <a:xfrm>
              <a:off x="4323" y="3210"/>
              <a:ext cx="1118" cy="3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rgbClr val="F6FD69"/>
                  </a:solidFill>
                  <a:latin typeface="Garamond" panose="02020404030301010803" pitchFamily="18" charset="0"/>
                </a:rPr>
                <a:t>Wetland area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389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Applications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81000" y="868681"/>
            <a:ext cx="8382000" cy="45719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latin typeface="Calibri" pitchFamily="34" charset="0"/>
            </a:endParaRPr>
          </a:p>
        </p:txBody>
      </p:sp>
      <p:pic>
        <p:nvPicPr>
          <p:cNvPr id="9" name="Picture 2" descr="http://extension.uga.edu/global/images/UGA-Cooperative-Extension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11851"/>
            <a:ext cx="3108960" cy="74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Pivot 2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52600"/>
            <a:ext cx="3941763" cy="40671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10" r="33221" b="3453"/>
          <a:stretch>
            <a:fillRect/>
          </a:stretch>
        </p:blipFill>
        <p:spPr bwMode="auto">
          <a:xfrm>
            <a:off x="4343400" y="1676400"/>
            <a:ext cx="4565650" cy="43053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744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Applications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81000" y="868681"/>
            <a:ext cx="8382000" cy="45719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latin typeface="Calibri" pitchFamily="34" charset="0"/>
            </a:endParaRPr>
          </a:p>
        </p:txBody>
      </p:sp>
      <p:pic>
        <p:nvPicPr>
          <p:cNvPr id="9" name="Picture 2" descr="http://extension.uga.edu/global/images/UGA-Cooperative-Extension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11851"/>
            <a:ext cx="3108960" cy="74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2" t="16118" r="23256" b="6908"/>
          <a:stretch>
            <a:fillRect/>
          </a:stretch>
        </p:blipFill>
        <p:spPr bwMode="auto">
          <a:xfrm>
            <a:off x="4419600" y="1595437"/>
            <a:ext cx="4560888" cy="4271963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1598612"/>
            <a:ext cx="4186237" cy="426878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971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Applications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81000" y="868681"/>
            <a:ext cx="8382000" cy="45719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latin typeface="Calibri" pitchFamily="34" charset="0"/>
            </a:endParaRPr>
          </a:p>
        </p:txBody>
      </p:sp>
      <p:pic>
        <p:nvPicPr>
          <p:cNvPr id="9" name="Picture 2" descr="http://extension.uga.edu/global/images/UGA-Cooperative-Extension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11851"/>
            <a:ext cx="3108960" cy="74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0"/>
            <a:ext cx="4008438" cy="40386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10" r="33221" b="3453"/>
          <a:stretch>
            <a:fillRect/>
          </a:stretch>
        </p:blipFill>
        <p:spPr bwMode="auto">
          <a:xfrm>
            <a:off x="4419600" y="1447800"/>
            <a:ext cx="4495800" cy="42418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3459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Applications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81000" y="868681"/>
            <a:ext cx="8382000" cy="45719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latin typeface="Calibri" pitchFamily="34" charset="0"/>
            </a:endParaRPr>
          </a:p>
        </p:txBody>
      </p:sp>
      <p:pic>
        <p:nvPicPr>
          <p:cNvPr id="9" name="Picture 2" descr="http://extension.uga.edu/global/images/UGA-Cooperative-Extension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11851"/>
            <a:ext cx="3108960" cy="74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3" y="1752600"/>
            <a:ext cx="4008437" cy="40386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752600"/>
            <a:ext cx="4419600" cy="4195763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733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Applications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81000" y="868681"/>
            <a:ext cx="8382000" cy="45719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latin typeface="Calibri" pitchFamily="34" charset="0"/>
            </a:endParaRPr>
          </a:p>
        </p:txBody>
      </p:sp>
      <p:pic>
        <p:nvPicPr>
          <p:cNvPr id="9" name="Picture 2" descr="http://extension.uga.edu/global/images/UGA-Cooperative-Extension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11851"/>
            <a:ext cx="3108960" cy="74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obleTest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54175"/>
            <a:ext cx="4191000" cy="39116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obleTest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913" y="1295400"/>
            <a:ext cx="4560887" cy="43973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6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Applications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81000" y="868681"/>
            <a:ext cx="8382000" cy="45719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latin typeface="Calibri" pitchFamily="34" charset="0"/>
            </a:endParaRPr>
          </a:p>
        </p:txBody>
      </p:sp>
      <p:pic>
        <p:nvPicPr>
          <p:cNvPr id="9" name="Picture 2" descr="http://extension.uga.edu/global/images/UGA-Cooperative-Extension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11851"/>
            <a:ext cx="3108960" cy="74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test_vri_ma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600200"/>
            <a:ext cx="4495800" cy="430688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brooksco test_vri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27212"/>
            <a:ext cx="4038600" cy="3884613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261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UGA Dairy Pivot-Tifton Campus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81000" y="868681"/>
            <a:ext cx="8382000" cy="45719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latin typeface="Calibri" pitchFamily="34" charset="0"/>
            </a:endParaRPr>
          </a:p>
        </p:txBody>
      </p:sp>
      <p:pic>
        <p:nvPicPr>
          <p:cNvPr id="9" name="Picture 2" descr="http://extension.uga.edu/global/images/UGA-Cooperative-Extension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11851"/>
            <a:ext cx="3108960" cy="74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UGA-dai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4286250" cy="43434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536700"/>
            <a:ext cx="4495800" cy="432752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770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UGA Dairy Pivot-Tifton Campus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81000" y="868681"/>
            <a:ext cx="8382000" cy="45719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latin typeface="Calibri" pitchFamily="34" charset="0"/>
            </a:endParaRPr>
          </a:p>
        </p:txBody>
      </p:sp>
      <p:pic>
        <p:nvPicPr>
          <p:cNvPr id="9" name="Picture 2" descr="http://extension.uga.edu/global/images/UGA-Cooperative-Extension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11851"/>
            <a:ext cx="3108960" cy="74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33"/>
          <p:cNvGrpSpPr>
            <a:grpSpLocks/>
          </p:cNvGrpSpPr>
          <p:nvPr/>
        </p:nvGrpSpPr>
        <p:grpSpPr bwMode="auto">
          <a:xfrm>
            <a:off x="0" y="974472"/>
            <a:ext cx="9144000" cy="4724400"/>
            <a:chOff x="487" y="921"/>
            <a:chExt cx="4785" cy="2478"/>
          </a:xfrm>
        </p:grpSpPr>
        <p:pic>
          <p:nvPicPr>
            <p:cNvPr id="12" name="Picture 3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" y="921"/>
              <a:ext cx="4785" cy="2478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Text Box 35"/>
            <p:cNvSpPr txBox="1">
              <a:spLocks noChangeArrowheads="1"/>
            </p:cNvSpPr>
            <p:nvPr/>
          </p:nvSpPr>
          <p:spPr bwMode="auto">
            <a:xfrm>
              <a:off x="2593" y="2017"/>
              <a:ext cx="2352" cy="5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FFFFCC"/>
                  </a:solidFill>
                </a:rPr>
                <a:t>3</a:t>
              </a:r>
              <a:r>
                <a:rPr lang="en-US" baseline="30000">
                  <a:solidFill>
                    <a:srgbClr val="FFFFCC"/>
                  </a:solidFill>
                </a:rPr>
                <a:t>rd</a:t>
              </a:r>
              <a:r>
                <a:rPr lang="en-US">
                  <a:solidFill>
                    <a:srgbClr val="FFFFCC"/>
                  </a:solidFill>
                </a:rPr>
                <a:t> tower sprinklers cycling</a:t>
              </a:r>
            </a:p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FFFFCC"/>
                  </a:solidFill>
                </a:rPr>
                <a:t>4</a:t>
              </a:r>
              <a:r>
                <a:rPr lang="en-US" baseline="30000">
                  <a:solidFill>
                    <a:srgbClr val="FFFFCC"/>
                  </a:solidFill>
                </a:rPr>
                <a:t>th</a:t>
              </a:r>
              <a:r>
                <a:rPr lang="en-US">
                  <a:solidFill>
                    <a:srgbClr val="FFFFCC"/>
                  </a:solidFill>
                </a:rPr>
                <a:t> tower sprinklers OFF</a:t>
              </a:r>
            </a:p>
          </p:txBody>
        </p:sp>
      </p:grpSp>
      <p:pic>
        <p:nvPicPr>
          <p:cNvPr id="14" name="Picture 3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2628900"/>
            <a:ext cx="2246312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629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49" y="938349"/>
            <a:ext cx="3530174" cy="321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944562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Variable Rate Irrigation:  Wet Areas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http://extension.uga.edu/global/images/UGA-Cooperative-Extension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11851"/>
            <a:ext cx="3108960" cy="74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81000" y="868681"/>
            <a:ext cx="8382000" cy="45719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latin typeface="Calibri" pitchFamily="34" charset="0"/>
            </a:endParaRPr>
          </a:p>
        </p:txBody>
      </p:sp>
      <p:pic>
        <p:nvPicPr>
          <p:cNvPr id="9" name="Picture 2" descr="E:\All Documents\Graduate Studies\Grad. Files and Research\EDISTO\Cotton '09\Flooding\Flooding 0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90600"/>
            <a:ext cx="4291584" cy="321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23" y="3375717"/>
            <a:ext cx="3564673" cy="342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229" y="3769467"/>
            <a:ext cx="3217127" cy="3039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493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15400" cy="944562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NRCS Cost Share Example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>
            <a:normAutofit lnSpcReduction="10000"/>
          </a:bodyPr>
          <a:lstStyle/>
          <a:p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Retrofit of and Existing Sprinkler System for water conservation:</a:t>
            </a:r>
          </a:p>
          <a:p>
            <a:pPr lvl="1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$4.34 per linear foot</a:t>
            </a:r>
          </a:p>
          <a:p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Variable Rate Irrigation Retrofit</a:t>
            </a:r>
          </a:p>
          <a:p>
            <a:pPr lvl="1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$15.44 per linear foot</a:t>
            </a:r>
          </a:p>
          <a:p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These are estimates and not representative of actual NRCS cost shares.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Contact your local NRCS office for exact cost share in your region and options for your particular situation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81000" y="868681"/>
            <a:ext cx="8382000" cy="45719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latin typeface="Calibri" pitchFamily="34" charset="0"/>
            </a:endParaRPr>
          </a:p>
        </p:txBody>
      </p:sp>
      <p:pic>
        <p:nvPicPr>
          <p:cNvPr id="9" name="Picture 2" descr="http://extension.uga.edu/global/images/UGA-Cooperative-Extension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11851"/>
            <a:ext cx="3108960" cy="74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905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5" descr="dairy pivot with cow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" y="-39445"/>
            <a:ext cx="9235440" cy="6897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87524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Questions/Comments?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81000" y="1143000"/>
            <a:ext cx="8382000" cy="71251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latin typeface="Calibri" pitchFamily="34" charset="0"/>
            </a:endParaRPr>
          </a:p>
        </p:txBody>
      </p:sp>
      <p:pic>
        <p:nvPicPr>
          <p:cNvPr id="9" name="Picture 2" descr="http://extension.uga.edu/global/images/UGA-Cooperative-Extension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11851"/>
            <a:ext cx="3108960" cy="74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6034234"/>
            <a:ext cx="1859590" cy="82376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FFFFCC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492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944562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Variable Rate Irrigation:  Overlap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http://extension.uga.edu/global/images/UGA-Cooperative-Extension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11851"/>
            <a:ext cx="3108960" cy="74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81000" y="868681"/>
            <a:ext cx="8382000" cy="45719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latin typeface="Calibri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1052513"/>
            <a:ext cx="8124825" cy="475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Arc 11"/>
          <p:cNvSpPr/>
          <p:nvPr/>
        </p:nvSpPr>
        <p:spPr>
          <a:xfrm>
            <a:off x="4533900" y="2587868"/>
            <a:ext cx="342900" cy="1679331"/>
          </a:xfrm>
          <a:prstGeom prst="arc">
            <a:avLst>
              <a:gd name="adj1" fmla="val 16200000"/>
              <a:gd name="adj2" fmla="val 16175007"/>
            </a:avLst>
          </a:prstGeom>
          <a:solidFill>
            <a:srgbClr val="FF0000">
              <a:alpha val="25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406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-76200"/>
            <a:ext cx="8991600" cy="9445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Variable Rate Irrigation:  Non-Crop Areas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http://extension.uga.edu/global/images/UGA-Cooperative-Extension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11851"/>
            <a:ext cx="3108960" cy="74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81000" y="868681"/>
            <a:ext cx="8382000" cy="45719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latin typeface="Calibri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634752" y="2819400"/>
            <a:ext cx="6433048" cy="3339787"/>
            <a:chOff x="509588" y="1052513"/>
            <a:chExt cx="8124825" cy="4752975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588" y="1052513"/>
              <a:ext cx="8124825" cy="4752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Oval 12"/>
            <p:cNvSpPr/>
            <p:nvPr/>
          </p:nvSpPr>
          <p:spPr>
            <a:xfrm>
              <a:off x="762000" y="2971800"/>
              <a:ext cx="381000" cy="9906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62000" y="4114800"/>
              <a:ext cx="2286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Non-Crop Area:  House or building</a:t>
              </a:r>
              <a:endParaRPr lang="en-US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25467" y="908709"/>
            <a:ext cx="4165364" cy="2895600"/>
            <a:chOff x="125467" y="908709"/>
            <a:chExt cx="4165364" cy="2895600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467" y="908709"/>
              <a:ext cx="4165364" cy="2895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6" name="Group 15"/>
            <p:cNvGrpSpPr/>
            <p:nvPr/>
          </p:nvGrpSpPr>
          <p:grpSpPr>
            <a:xfrm>
              <a:off x="1790194" y="1036742"/>
              <a:ext cx="889775" cy="2123013"/>
              <a:chOff x="1831699" y="990600"/>
              <a:chExt cx="889775" cy="2123013"/>
            </a:xfrm>
          </p:grpSpPr>
          <p:sp>
            <p:nvSpPr>
              <p:cNvPr id="17" name="Oval 16"/>
              <p:cNvSpPr/>
              <p:nvPr/>
            </p:nvSpPr>
            <p:spPr>
              <a:xfrm rot="20883587">
                <a:off x="2419807" y="990600"/>
                <a:ext cx="301667" cy="167640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/>
              <p:cNvSpPr/>
              <p:nvPr/>
            </p:nvSpPr>
            <p:spPr>
              <a:xfrm rot="20883587">
                <a:off x="1831699" y="2613291"/>
                <a:ext cx="877065" cy="500322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5639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9445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Variable Rate Irrigation:  Variability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http://extension.uga.edu/global/images/UGA-Cooperative-Extension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11851"/>
            <a:ext cx="3108960" cy="74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81000" y="868681"/>
            <a:ext cx="8382000" cy="45719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latin typeface="Calibri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676" y="914400"/>
            <a:ext cx="3055155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 descr="Picture1.png"/>
          <p:cNvPicPr/>
          <p:nvPr/>
        </p:nvPicPr>
        <p:blipFill>
          <a:blip r:embed="rId5" cstate="print"/>
          <a:srcRect t="9287" r="1125" b="4258"/>
          <a:stretch>
            <a:fillRect/>
          </a:stretch>
        </p:blipFill>
        <p:spPr>
          <a:xfrm>
            <a:off x="151817" y="914400"/>
            <a:ext cx="3277183" cy="2362200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775" y="914400"/>
            <a:ext cx="2486025" cy="547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5" y="3310866"/>
            <a:ext cx="3516410" cy="3089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543" y="3962400"/>
            <a:ext cx="360699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629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9445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Variable Rate Irrigation:  Variability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http://extension.uga.edu/global/images/UGA-Cooperative-Extension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11851"/>
            <a:ext cx="3108960" cy="74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81000" y="868681"/>
            <a:ext cx="8382000" cy="45719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latin typeface="Calibri" pitchFamily="34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066" y="1028850"/>
            <a:ext cx="5129868" cy="49909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448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2471</TotalTime>
  <Words>897</Words>
  <Application>Microsoft Office PowerPoint</Application>
  <PresentationFormat>On-screen Show (4:3)</PresentationFormat>
  <Paragraphs>166</Paragraphs>
  <Slides>51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Office Theme</vt:lpstr>
      <vt:lpstr>Wesley M. Porter Extension Irrigation Specialist </vt:lpstr>
      <vt:lpstr>What If We Had the Ability To:</vt:lpstr>
      <vt:lpstr>Variable Rate Irrigation</vt:lpstr>
      <vt:lpstr>Variable Rate Irrigation</vt:lpstr>
      <vt:lpstr>Variable Rate Irrigation:  Wet Areas</vt:lpstr>
      <vt:lpstr>Variable Rate Irrigation:  Overlap</vt:lpstr>
      <vt:lpstr>Variable Rate Irrigation:  Non-Crop Areas</vt:lpstr>
      <vt:lpstr>Variable Rate Irrigation:  Variability</vt:lpstr>
      <vt:lpstr>Variable Rate Irrigation:  Variability</vt:lpstr>
      <vt:lpstr>Variable Rate Irrigation:  Variability</vt:lpstr>
      <vt:lpstr>Variable Rate Irrigation:  Variability</vt:lpstr>
      <vt:lpstr>Variable Rate Irrigation:  Variability</vt:lpstr>
      <vt:lpstr>How Does VRI Work?</vt:lpstr>
      <vt:lpstr>How Does VRI Work?</vt:lpstr>
      <vt:lpstr>How Does VRI Work?</vt:lpstr>
      <vt:lpstr>VRI</vt:lpstr>
      <vt:lpstr>VRI</vt:lpstr>
      <vt:lpstr>System Calibration</vt:lpstr>
      <vt:lpstr>Potential Benefits</vt:lpstr>
      <vt:lpstr>Reasons for Utilizing VRI</vt:lpstr>
      <vt:lpstr>No Water Zones</vt:lpstr>
      <vt:lpstr>Non-cropped Areas</vt:lpstr>
      <vt:lpstr>Non-cropped Areas</vt:lpstr>
      <vt:lpstr>Non-cropped Areas</vt:lpstr>
      <vt:lpstr>Topographical/Soil Variability</vt:lpstr>
      <vt:lpstr>Non-cropped Areas</vt:lpstr>
      <vt:lpstr>Off-Site Applications</vt:lpstr>
      <vt:lpstr>Potential Benefits in Manure Applications</vt:lpstr>
      <vt:lpstr>Is VRI Relevant to My Operation?</vt:lpstr>
      <vt:lpstr>VRI Components</vt:lpstr>
      <vt:lpstr>VRI Components</vt:lpstr>
      <vt:lpstr>VRI Components</vt:lpstr>
      <vt:lpstr>VRI Components</vt:lpstr>
      <vt:lpstr>VRI Components</vt:lpstr>
      <vt:lpstr>VRI Components</vt:lpstr>
      <vt:lpstr>VRI Components</vt:lpstr>
      <vt:lpstr>VRI Zone Development</vt:lpstr>
      <vt:lpstr>VRI Zone Development</vt:lpstr>
      <vt:lpstr>VRI Zone Development</vt:lpstr>
      <vt:lpstr>Application Map/Zone Development</vt:lpstr>
      <vt:lpstr>Application Map/Zone Development</vt:lpstr>
      <vt:lpstr>Applications</vt:lpstr>
      <vt:lpstr>Applications</vt:lpstr>
      <vt:lpstr>Applications</vt:lpstr>
      <vt:lpstr>Applications</vt:lpstr>
      <vt:lpstr>Applications</vt:lpstr>
      <vt:lpstr>Applications</vt:lpstr>
      <vt:lpstr>UGA Dairy Pivot-Tifton Campus</vt:lpstr>
      <vt:lpstr>UGA Dairy Pivot-Tifton Campus</vt:lpstr>
      <vt:lpstr>NRCS Cost Share Example</vt:lpstr>
      <vt:lpstr>Questions/Comments?</vt:lpstr>
    </vt:vector>
  </TitlesOfParts>
  <Company>OSU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Oklahoma State University</dc:title>
  <dc:creator>BAE</dc:creator>
  <cp:lastModifiedBy>Brian Arnall</cp:lastModifiedBy>
  <cp:revision>248</cp:revision>
  <cp:lastPrinted>2013-07-16T19:42:58Z</cp:lastPrinted>
  <dcterms:created xsi:type="dcterms:W3CDTF">2010-12-17T18:54:11Z</dcterms:created>
  <dcterms:modified xsi:type="dcterms:W3CDTF">2014-04-30T18:55:33Z</dcterms:modified>
</cp:coreProperties>
</file>