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60" r:id="rId3"/>
    <p:sldId id="261" r:id="rId4"/>
    <p:sldId id="262" r:id="rId5"/>
    <p:sldId id="263" r:id="rId6"/>
    <p:sldId id="264" r:id="rId7"/>
    <p:sldId id="265" r:id="rId8"/>
    <p:sldId id="266" r:id="rId9"/>
    <p:sldId id="268" r:id="rId10"/>
    <p:sldId id="269" r:id="rId11"/>
    <p:sldId id="270" r:id="rId12"/>
    <p:sldId id="267" r:id="rId13"/>
    <p:sldId id="271" r:id="rId14"/>
    <p:sldId id="272" r:id="rId15"/>
    <p:sldId id="273" r:id="rId16"/>
    <p:sldId id="274" r:id="rId17"/>
    <p:sldId id="275" r:id="rId18"/>
    <p:sldId id="300"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napToObjects="1">
      <p:cViewPr>
        <p:scale>
          <a:sx n="106" d="100"/>
          <a:sy n="106" d="100"/>
        </p:scale>
        <p:origin x="-30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A3345D1-EC64-434B-89F7-54F1EE0FDF42}" type="datetimeFigureOut">
              <a:rPr lang="en-US"/>
              <a:pPr>
                <a:defRPr/>
              </a:pPr>
              <a:t>4/30/2014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4DD34F-6BE0-7847-BC3D-3284D951374E}" type="slidenum">
              <a:rPr lang="en-US"/>
              <a:pPr>
                <a:defRPr/>
              </a:pPr>
              <a:t>‹#›</a:t>
            </a:fld>
            <a:endParaRPr lang="en-US"/>
          </a:p>
        </p:txBody>
      </p:sp>
    </p:spTree>
    <p:extLst>
      <p:ext uri="{BB962C8B-B14F-4D97-AF65-F5344CB8AC3E}">
        <p14:creationId xmlns:p14="http://schemas.microsoft.com/office/powerpoint/2010/main" val="724736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DD905B-C533-4E43-8F6C-7BFAB2FE86C2}" type="datetimeFigureOut">
              <a:rPr lang="en-US"/>
              <a:pPr>
                <a:defRPr/>
              </a:pPr>
              <a:t>4/30/2014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84AE6A-7678-F246-89AB-AFB2E20085A2}" type="slidenum">
              <a:rPr lang="en-US"/>
              <a:pPr>
                <a:defRPr/>
              </a:pPr>
              <a:t>‹#›</a:t>
            </a:fld>
            <a:endParaRPr lang="en-US"/>
          </a:p>
        </p:txBody>
      </p:sp>
    </p:spTree>
    <p:extLst>
      <p:ext uri="{BB962C8B-B14F-4D97-AF65-F5344CB8AC3E}">
        <p14:creationId xmlns:p14="http://schemas.microsoft.com/office/powerpoint/2010/main" val="2380381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1FD941-C96B-1B43-967A-76D66752561B}" type="datetimeFigureOut">
              <a:rPr lang="en-US"/>
              <a:pPr>
                <a:defRPr/>
              </a:pPr>
              <a:t>4/30/2014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E30367-A80C-634A-94E7-8FA827BF63FC}" type="slidenum">
              <a:rPr lang="en-US"/>
              <a:pPr>
                <a:defRPr/>
              </a:pPr>
              <a:t>‹#›</a:t>
            </a:fld>
            <a:endParaRPr lang="en-US"/>
          </a:p>
        </p:txBody>
      </p:sp>
    </p:spTree>
    <p:extLst>
      <p:ext uri="{BB962C8B-B14F-4D97-AF65-F5344CB8AC3E}">
        <p14:creationId xmlns:p14="http://schemas.microsoft.com/office/powerpoint/2010/main" val="199695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0" name="TextBox 19"/>
          <p:cNvSpPr txBox="1">
            <a:spLocks noChangeArrowheads="1"/>
          </p:cNvSpPr>
          <p:nvPr userDrawn="1"/>
        </p:nvSpPr>
        <p:spPr bwMode="auto">
          <a:xfrm>
            <a:off x="457200" y="1001713"/>
            <a:ext cx="1646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defRPr/>
            </a:pPr>
            <a:endParaRPr lang="en-US" altLang="en-US" smtClean="0">
              <a:solidFill>
                <a:srgbClr val="000000"/>
              </a:solidFill>
              <a:latin typeface="Calibri" pitchFamily="34" charset="0"/>
              <a:cs typeface="Arial" charset="0"/>
            </a:endParaRPr>
          </a:p>
        </p:txBody>
      </p:sp>
      <p:sp>
        <p:nvSpPr>
          <p:cNvPr id="2" name="Title 1"/>
          <p:cNvSpPr>
            <a:spLocks noGrp="1"/>
          </p:cNvSpPr>
          <p:nvPr>
            <p:ph type="title"/>
          </p:nvPr>
        </p:nvSpPr>
        <p:spPr>
          <a:xfrm>
            <a:off x="457200" y="198438"/>
            <a:ext cx="8229600" cy="411162"/>
          </a:xfrm>
        </p:spPr>
        <p:txBody>
          <a:bodyPr/>
          <a:lstStyle>
            <a:lvl1pPr algn="l">
              <a:defRPr sz="18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71600"/>
            <a:ext cx="2590800" cy="129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048000" y="1371600"/>
            <a:ext cx="56388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4"/>
          <p:cNvSpPr>
            <a:spLocks noGrp="1"/>
          </p:cNvSpPr>
          <p:nvPr>
            <p:ph type="body" sz="quarter" idx="13"/>
          </p:nvPr>
        </p:nvSpPr>
        <p:spPr>
          <a:xfrm>
            <a:off x="457200" y="1000648"/>
            <a:ext cx="1645920" cy="3698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14"/>
          <p:cNvSpPr>
            <a:spLocks noGrp="1"/>
          </p:cNvSpPr>
          <p:nvPr>
            <p:ph type="body" sz="quarter" idx="14"/>
          </p:nvPr>
        </p:nvSpPr>
        <p:spPr>
          <a:xfrm>
            <a:off x="2107976" y="1001712"/>
            <a:ext cx="1645920" cy="3698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14"/>
          <p:cNvSpPr>
            <a:spLocks noGrp="1"/>
          </p:cNvSpPr>
          <p:nvPr>
            <p:ph type="body" sz="quarter" idx="15"/>
          </p:nvPr>
        </p:nvSpPr>
        <p:spPr>
          <a:xfrm>
            <a:off x="5410200" y="1001712"/>
            <a:ext cx="1645920" cy="3698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14"/>
          <p:cNvSpPr>
            <a:spLocks noGrp="1"/>
          </p:cNvSpPr>
          <p:nvPr>
            <p:ph type="body" sz="quarter" idx="16"/>
          </p:nvPr>
        </p:nvSpPr>
        <p:spPr>
          <a:xfrm>
            <a:off x="3764280" y="1001712"/>
            <a:ext cx="1645920" cy="3698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 Placeholder 14"/>
          <p:cNvSpPr>
            <a:spLocks noGrp="1"/>
          </p:cNvSpPr>
          <p:nvPr>
            <p:ph type="body" sz="quarter" idx="17"/>
          </p:nvPr>
        </p:nvSpPr>
        <p:spPr>
          <a:xfrm>
            <a:off x="7040880" y="1001712"/>
            <a:ext cx="1645920" cy="3698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Text Placeholder 20"/>
          <p:cNvSpPr>
            <a:spLocks noGrp="1"/>
          </p:cNvSpPr>
          <p:nvPr>
            <p:ph type="body" sz="quarter" idx="18"/>
          </p:nvPr>
        </p:nvSpPr>
        <p:spPr>
          <a:xfrm>
            <a:off x="457200" y="5181600"/>
            <a:ext cx="2590800" cy="1143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22"/>
          <p:cNvSpPr>
            <a:spLocks noGrp="1"/>
          </p:cNvSpPr>
          <p:nvPr>
            <p:ph type="body" sz="quarter" idx="19"/>
          </p:nvPr>
        </p:nvSpPr>
        <p:spPr>
          <a:xfrm>
            <a:off x="457200" y="609600"/>
            <a:ext cx="4114800" cy="3921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Text Placeholder 24"/>
          <p:cNvSpPr>
            <a:spLocks noGrp="1"/>
          </p:cNvSpPr>
          <p:nvPr>
            <p:ph type="body" sz="quarter" idx="20"/>
          </p:nvPr>
        </p:nvSpPr>
        <p:spPr>
          <a:xfrm>
            <a:off x="4572000" y="609600"/>
            <a:ext cx="4114800" cy="392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8"/>
          <p:cNvSpPr>
            <a:spLocks noGrp="1"/>
          </p:cNvSpPr>
          <p:nvPr>
            <p:ph type="body" sz="quarter" idx="21"/>
          </p:nvPr>
        </p:nvSpPr>
        <p:spPr>
          <a:xfrm>
            <a:off x="457200" y="2667000"/>
            <a:ext cx="2590800" cy="129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 Placeholder 11"/>
          <p:cNvSpPr>
            <a:spLocks noGrp="1"/>
          </p:cNvSpPr>
          <p:nvPr>
            <p:ph type="body" sz="quarter" idx="22"/>
          </p:nvPr>
        </p:nvSpPr>
        <p:spPr>
          <a:xfrm>
            <a:off x="457200" y="3962400"/>
            <a:ext cx="2590800" cy="121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2" name="Date Placeholder 4"/>
          <p:cNvSpPr>
            <a:spLocks noGrp="1"/>
          </p:cNvSpPr>
          <p:nvPr>
            <p:ph type="dt" sz="half" idx="23"/>
          </p:nvPr>
        </p:nvSpPr>
        <p:spPr>
          <a:xfrm>
            <a:off x="457200" y="6356350"/>
            <a:ext cx="2133600" cy="365125"/>
          </a:xfrm>
          <a:prstGeom prst="rect">
            <a:avLst/>
          </a:prstGeom>
        </p:spPr>
        <p:txBody>
          <a:bodyPr/>
          <a:lstStyle>
            <a:lvl1pPr eaLnBrk="0" hangingPunct="0">
              <a:defRPr>
                <a:solidFill>
                  <a:prstClr val="black">
                    <a:tint val="75000"/>
                  </a:prstClr>
                </a:solidFill>
                <a:cs typeface="+mn-cs"/>
              </a:defRPr>
            </a:lvl1pPr>
          </a:lstStyle>
          <a:p>
            <a:pPr>
              <a:defRPr/>
            </a:pPr>
            <a:fld id="{B65B0CAA-9739-4A66-BEDF-DDA512999B0B}" type="datetimeFigureOut">
              <a:rPr lang="en-US"/>
              <a:pPr>
                <a:defRPr/>
              </a:pPr>
              <a:t>4/30/2014</a:t>
            </a:fld>
            <a:endParaRPr lang="en-US"/>
          </a:p>
        </p:txBody>
      </p:sp>
      <p:sp>
        <p:nvSpPr>
          <p:cNvPr id="24" name="Footer Placeholder 5"/>
          <p:cNvSpPr>
            <a:spLocks noGrp="1"/>
          </p:cNvSpPr>
          <p:nvPr>
            <p:ph type="ftr" sz="quarter" idx="24"/>
          </p:nvPr>
        </p:nvSpPr>
        <p:spPr>
          <a:xfrm>
            <a:off x="3124200" y="6356350"/>
            <a:ext cx="2895600" cy="365125"/>
          </a:xfrm>
          <a:prstGeom prst="rect">
            <a:avLst/>
          </a:prstGeom>
        </p:spPr>
        <p:txBody>
          <a:bodyPr/>
          <a:lstStyle>
            <a:lvl1pPr eaLnBrk="0" hangingPunct="0">
              <a:defRPr>
                <a:solidFill>
                  <a:prstClr val="black">
                    <a:tint val="75000"/>
                  </a:prstClr>
                </a:solidFill>
                <a:cs typeface="+mn-cs"/>
              </a:defRPr>
            </a:lvl1pPr>
          </a:lstStyle>
          <a:p>
            <a:pPr>
              <a:defRPr/>
            </a:pPr>
            <a:endParaRPr lang="en-US"/>
          </a:p>
        </p:txBody>
      </p:sp>
      <p:sp>
        <p:nvSpPr>
          <p:cNvPr id="26" name="Slide Number Placeholder 6"/>
          <p:cNvSpPr>
            <a:spLocks noGrp="1"/>
          </p:cNvSpPr>
          <p:nvPr>
            <p:ph type="sldNum" sz="quarter" idx="25"/>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solidFill>
                  <a:srgbClr val="898989"/>
                </a:solidFill>
              </a:defRPr>
            </a:lvl1pPr>
          </a:lstStyle>
          <a:p>
            <a:fld id="{0DAB2DB4-0F3D-4323-B05D-166FB4AC6398}" type="slidenum">
              <a:rPr lang="en-US"/>
              <a:pPr/>
              <a:t>‹#›</a:t>
            </a:fld>
            <a:endParaRPr lang="en-US"/>
          </a:p>
        </p:txBody>
      </p:sp>
    </p:spTree>
    <p:extLst>
      <p:ext uri="{BB962C8B-B14F-4D97-AF65-F5344CB8AC3E}">
        <p14:creationId xmlns:p14="http://schemas.microsoft.com/office/powerpoint/2010/main" val="1996157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90124C-BEE5-A24D-8594-4430EE9A12EB}" type="datetimeFigureOut">
              <a:rPr lang="en-US"/>
              <a:pPr>
                <a:defRPr/>
              </a:pPr>
              <a:t>4/30/2014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A3487E-A564-AC49-A16D-7D47FB130B42}" type="slidenum">
              <a:rPr lang="en-US"/>
              <a:pPr>
                <a:defRPr/>
              </a:pPr>
              <a:t>‹#›</a:t>
            </a:fld>
            <a:endParaRPr lang="en-US"/>
          </a:p>
        </p:txBody>
      </p:sp>
    </p:spTree>
    <p:extLst>
      <p:ext uri="{BB962C8B-B14F-4D97-AF65-F5344CB8AC3E}">
        <p14:creationId xmlns:p14="http://schemas.microsoft.com/office/powerpoint/2010/main" val="3515367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F54E48-D195-0B40-9979-CF1A5057C6A9}" type="datetimeFigureOut">
              <a:rPr lang="en-US"/>
              <a:pPr>
                <a:defRPr/>
              </a:pPr>
              <a:t>4/30/2014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2494D2-3845-A64D-93CB-EFF63CA6481E}" type="slidenum">
              <a:rPr lang="en-US"/>
              <a:pPr>
                <a:defRPr/>
              </a:pPr>
              <a:t>‹#›</a:t>
            </a:fld>
            <a:endParaRPr lang="en-US"/>
          </a:p>
        </p:txBody>
      </p:sp>
    </p:spTree>
    <p:extLst>
      <p:ext uri="{BB962C8B-B14F-4D97-AF65-F5344CB8AC3E}">
        <p14:creationId xmlns:p14="http://schemas.microsoft.com/office/powerpoint/2010/main" val="1100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0DA3215-7AF6-2B4D-8D7E-8A6FFBBC8B41}" type="datetimeFigureOut">
              <a:rPr lang="en-US"/>
              <a:pPr>
                <a:defRPr/>
              </a:pPr>
              <a:t>4/30/2014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DBFE532-AE28-FD4E-A07B-602BEA1A8E5B}" type="slidenum">
              <a:rPr lang="en-US"/>
              <a:pPr>
                <a:defRPr/>
              </a:pPr>
              <a:t>‹#›</a:t>
            </a:fld>
            <a:endParaRPr lang="en-US"/>
          </a:p>
        </p:txBody>
      </p:sp>
    </p:spTree>
    <p:extLst>
      <p:ext uri="{BB962C8B-B14F-4D97-AF65-F5344CB8AC3E}">
        <p14:creationId xmlns:p14="http://schemas.microsoft.com/office/powerpoint/2010/main" val="315013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ECEA051-A5E5-0D41-AB72-75C7C673232A}" type="datetimeFigureOut">
              <a:rPr lang="en-US"/>
              <a:pPr>
                <a:defRPr/>
              </a:pPr>
              <a:t>4/30/2014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16BF55C-8E9E-014A-9AB6-1B740E05A1A9}" type="slidenum">
              <a:rPr lang="en-US"/>
              <a:pPr>
                <a:defRPr/>
              </a:pPr>
              <a:t>‹#›</a:t>
            </a:fld>
            <a:endParaRPr lang="en-US"/>
          </a:p>
        </p:txBody>
      </p:sp>
    </p:spTree>
    <p:extLst>
      <p:ext uri="{BB962C8B-B14F-4D97-AF65-F5344CB8AC3E}">
        <p14:creationId xmlns:p14="http://schemas.microsoft.com/office/powerpoint/2010/main" val="2486588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AF1F05A-530F-4E40-9D11-32EFC91EA6AE}" type="datetimeFigureOut">
              <a:rPr lang="en-US"/>
              <a:pPr>
                <a:defRPr/>
              </a:pPr>
              <a:t>4/30/2014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2C8A613-2492-8644-A6E6-1AAE474BE2A1}" type="slidenum">
              <a:rPr lang="en-US"/>
              <a:pPr>
                <a:defRPr/>
              </a:pPr>
              <a:t>‹#›</a:t>
            </a:fld>
            <a:endParaRPr lang="en-US"/>
          </a:p>
        </p:txBody>
      </p:sp>
    </p:spTree>
    <p:extLst>
      <p:ext uri="{BB962C8B-B14F-4D97-AF65-F5344CB8AC3E}">
        <p14:creationId xmlns:p14="http://schemas.microsoft.com/office/powerpoint/2010/main" val="1966315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3913528-B591-A444-919A-A169882E86DA}" type="datetimeFigureOut">
              <a:rPr lang="en-US"/>
              <a:pPr>
                <a:defRPr/>
              </a:pPr>
              <a:t>4/30/2014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1269E20-4CF7-AF4F-90BC-5EFF9C2B50DD}" type="slidenum">
              <a:rPr lang="en-US"/>
              <a:pPr>
                <a:defRPr/>
              </a:pPr>
              <a:t>‹#›</a:t>
            </a:fld>
            <a:endParaRPr lang="en-US"/>
          </a:p>
        </p:txBody>
      </p:sp>
    </p:spTree>
    <p:extLst>
      <p:ext uri="{BB962C8B-B14F-4D97-AF65-F5344CB8AC3E}">
        <p14:creationId xmlns:p14="http://schemas.microsoft.com/office/powerpoint/2010/main" val="7156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3A35C1-B3EE-1540-9E6A-04AD44098443}" type="datetimeFigureOut">
              <a:rPr lang="en-US"/>
              <a:pPr>
                <a:defRPr/>
              </a:pPr>
              <a:t>4/30/2014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5BA596-5B30-884A-946B-5355EBA6DC83}" type="slidenum">
              <a:rPr lang="en-US"/>
              <a:pPr>
                <a:defRPr/>
              </a:pPr>
              <a:t>‹#›</a:t>
            </a:fld>
            <a:endParaRPr lang="en-US"/>
          </a:p>
        </p:txBody>
      </p:sp>
    </p:spTree>
    <p:extLst>
      <p:ext uri="{BB962C8B-B14F-4D97-AF65-F5344CB8AC3E}">
        <p14:creationId xmlns:p14="http://schemas.microsoft.com/office/powerpoint/2010/main" val="3790010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EB1F89-69E2-B345-8543-ED0597D5336E}" type="datetimeFigureOut">
              <a:rPr lang="en-US"/>
              <a:pPr>
                <a:defRPr/>
              </a:pPr>
              <a:t>4/30/2014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3A1C5A-3046-9B44-BDA9-2C8025263A0E}" type="slidenum">
              <a:rPr lang="en-US"/>
              <a:pPr>
                <a:defRPr/>
              </a:pPr>
              <a:t>‹#›</a:t>
            </a:fld>
            <a:endParaRPr lang="en-US"/>
          </a:p>
        </p:txBody>
      </p:sp>
    </p:spTree>
    <p:extLst>
      <p:ext uri="{BB962C8B-B14F-4D97-AF65-F5344CB8AC3E}">
        <p14:creationId xmlns:p14="http://schemas.microsoft.com/office/powerpoint/2010/main" val="1323731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F8F991F4-EA74-0B4D-863F-9C0514D14840}" type="datetimeFigureOut">
              <a:rPr lang="en-US"/>
              <a:pPr>
                <a:defRPr/>
              </a:pPr>
              <a:t>4/30/2014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1D169C63-B69C-D042-A7F1-733FDFAEF5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file:///F:\All%20Documents\Graduate%20Studies\Professional%20Documents\UGA\VRI_Movie%5b1%5d.avi" TargetMode="External"/><Relationship Id="rId1" Type="http://schemas.openxmlformats.org/officeDocument/2006/relationships/video" Target="file:///F:\All%20Documents\Graduate%20Studies\Professional%20Documents\UGA\sprinkler_animation.avi" TargetMode="Externa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martirrigationapps.org/" TargetMode="External"/><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8.wmf"/></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2057400"/>
          </a:xfrm>
        </p:spPr>
        <p:txBody>
          <a:bodyPr>
            <a:normAutofit/>
          </a:bodyPr>
          <a:lstStyle/>
          <a:p>
            <a:r>
              <a:rPr lang="en-US" sz="3600" dirty="0" smtClean="0">
                <a:solidFill>
                  <a:schemeClr val="tx1">
                    <a:lumMod val="75000"/>
                    <a:lumOff val="25000"/>
                  </a:schemeClr>
                </a:solidFill>
                <a:latin typeface="Times New Roman" pitchFamily="18" charset="0"/>
                <a:cs typeface="Times New Roman" pitchFamily="18" charset="0"/>
              </a:rPr>
              <a:t>Wesley M. Porter</a:t>
            </a:r>
            <a:br>
              <a:rPr lang="en-US" sz="3600" dirty="0" smtClean="0">
                <a:solidFill>
                  <a:schemeClr val="tx1">
                    <a:lumMod val="75000"/>
                    <a:lumOff val="25000"/>
                  </a:schemeClr>
                </a:solidFill>
                <a:latin typeface="Times New Roman" pitchFamily="18" charset="0"/>
                <a:cs typeface="Times New Roman" pitchFamily="18" charset="0"/>
              </a:rPr>
            </a:br>
            <a:r>
              <a:rPr lang="en-US" sz="3600" dirty="0" smtClean="0">
                <a:latin typeface="Times New Roman" pitchFamily="18" charset="0"/>
                <a:cs typeface="Times New Roman" pitchFamily="18" charset="0"/>
              </a:rPr>
              <a:t>Extension Irrigation Specialist</a:t>
            </a: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endParaRPr lang="en-US" sz="3600" dirty="0">
              <a:solidFill>
                <a:schemeClr val="tx1">
                  <a:lumMod val="75000"/>
                  <a:lumOff val="25000"/>
                </a:schemeClr>
              </a:solidFill>
              <a:latin typeface="Times New Roman" pitchFamily="18" charset="0"/>
              <a:cs typeface="Times New Roman" pitchFamily="18" charset="0"/>
            </a:endParaRPr>
          </a:p>
        </p:txBody>
      </p:sp>
      <p:sp>
        <p:nvSpPr>
          <p:cNvPr id="3" name="Subtitle 2"/>
          <p:cNvSpPr>
            <a:spLocks noGrp="1"/>
          </p:cNvSpPr>
          <p:nvPr>
            <p:ph type="subTitle" idx="1"/>
          </p:nvPr>
        </p:nvSpPr>
        <p:spPr>
          <a:xfrm>
            <a:off x="76200" y="381000"/>
            <a:ext cx="8991600" cy="1676400"/>
          </a:xfrm>
        </p:spPr>
        <p:txBody>
          <a:bodyPr>
            <a:normAutofit/>
          </a:bodyPr>
          <a:lstStyle/>
          <a:p>
            <a:r>
              <a:rPr lang="en-US" sz="4800" dirty="0" smtClean="0">
                <a:solidFill>
                  <a:schemeClr val="tx1">
                    <a:lumMod val="95000"/>
                    <a:lumOff val="5000"/>
                  </a:schemeClr>
                </a:solidFill>
                <a:latin typeface="Times New Roman" pitchFamily="18" charset="0"/>
                <a:cs typeface="Times New Roman" pitchFamily="18" charset="0"/>
              </a:rPr>
              <a:t>Irrigation Management</a:t>
            </a:r>
            <a:endParaRPr lang="en-US" sz="4800" dirty="0">
              <a:solidFill>
                <a:schemeClr val="tx1">
                  <a:lumMod val="95000"/>
                  <a:lumOff val="5000"/>
                </a:schemeClr>
              </a:solidFill>
              <a:latin typeface="Times New Roman" pitchFamily="18" charset="0"/>
              <a:cs typeface="Times New Roman" pitchFamily="18" charset="0"/>
            </a:endParaRPr>
          </a:p>
        </p:txBody>
      </p:sp>
      <p:sp>
        <p:nvSpPr>
          <p:cNvPr id="19" name="Rectangle 7"/>
          <p:cNvSpPr>
            <a:spLocks noChangeArrowheads="1"/>
          </p:cNvSpPr>
          <p:nvPr/>
        </p:nvSpPr>
        <p:spPr bwMode="auto">
          <a:xfrm>
            <a:off x="381000" y="4419600"/>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
        <p:nvSpPr>
          <p:cNvPr id="20" name="Rectangle 7"/>
          <p:cNvSpPr>
            <a:spLocks noChangeArrowheads="1"/>
          </p:cNvSpPr>
          <p:nvPr/>
        </p:nvSpPr>
        <p:spPr bwMode="auto">
          <a:xfrm>
            <a:off x="381000" y="2057400"/>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Tree>
    <p:extLst>
      <p:ext uri="{BB962C8B-B14F-4D97-AF65-F5344CB8AC3E}">
        <p14:creationId xmlns:p14="http://schemas.microsoft.com/office/powerpoint/2010/main" val="9322945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273"/>
            <a:ext cx="8229600" cy="944562"/>
          </a:xfrm>
        </p:spPr>
        <p:txBody>
          <a:bodyPr/>
          <a:lstStyle/>
          <a:p>
            <a:r>
              <a:rPr lang="en-US" dirty="0" smtClean="0">
                <a:latin typeface="Times New Roman" pitchFamily="18" charset="0"/>
                <a:cs typeface="Times New Roman" pitchFamily="18" charset="0"/>
              </a:rPr>
              <a:t>Variable Rate Irrigation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990600"/>
            <a:ext cx="8229600" cy="5135563"/>
          </a:xfrm>
        </p:spPr>
        <p:txBody>
          <a:bodyPr>
            <a:normAutofit fontScale="92500" lnSpcReduction="20000"/>
          </a:bodyPr>
          <a:lstStyle/>
          <a:p>
            <a:r>
              <a:rPr lang="en-US" sz="3000" dirty="0" smtClean="0">
                <a:latin typeface="Times New Roman" pitchFamily="18" charset="0"/>
                <a:cs typeface="Times New Roman" pitchFamily="18" charset="0"/>
              </a:rPr>
              <a:t>Variable Rate Irrigation also known as VRI or Precision Irrigation</a:t>
            </a:r>
          </a:p>
          <a:p>
            <a:r>
              <a:rPr lang="en-US" sz="3000" dirty="0" smtClean="0">
                <a:latin typeface="Times New Roman" pitchFamily="18" charset="0"/>
                <a:cs typeface="Times New Roman" pitchFamily="18" charset="0"/>
              </a:rPr>
              <a:t>The controlled application of irrigation water over a particular area, based on observed or measured conditions.</a:t>
            </a:r>
          </a:p>
          <a:p>
            <a:pPr lvl="1"/>
            <a:r>
              <a:rPr lang="en-US" sz="2600" dirty="0" smtClean="0">
                <a:latin typeface="Times New Roman" pitchFamily="18" charset="0"/>
                <a:cs typeface="Times New Roman" pitchFamily="18" charset="0"/>
              </a:rPr>
              <a:t>Varied rates</a:t>
            </a:r>
          </a:p>
          <a:p>
            <a:pPr lvl="1"/>
            <a:r>
              <a:rPr lang="en-US" sz="2600" dirty="0" smtClean="0">
                <a:latin typeface="Times New Roman" pitchFamily="18" charset="0"/>
                <a:cs typeface="Times New Roman" pitchFamily="18" charset="0"/>
              </a:rPr>
              <a:t>On/Off</a:t>
            </a:r>
          </a:p>
          <a:p>
            <a:r>
              <a:rPr lang="en-US" sz="3000" dirty="0" smtClean="0">
                <a:latin typeface="Times New Roman" pitchFamily="18" charset="0"/>
                <a:cs typeface="Times New Roman" pitchFamily="18" charset="0"/>
              </a:rPr>
              <a:t>Scheduling Rates based on perceived or measured water requirements of sub-field zones:</a:t>
            </a:r>
          </a:p>
          <a:p>
            <a:pPr lvl="1"/>
            <a:r>
              <a:rPr lang="en-US" sz="2600" dirty="0" smtClean="0">
                <a:latin typeface="Times New Roman" pitchFamily="18" charset="0"/>
                <a:cs typeface="Times New Roman" pitchFamily="18" charset="0"/>
              </a:rPr>
              <a:t>Soil Moisture Sensors</a:t>
            </a:r>
          </a:p>
          <a:p>
            <a:pPr lvl="2"/>
            <a:r>
              <a:rPr lang="en-US" sz="2200" dirty="0" smtClean="0">
                <a:latin typeface="Times New Roman" pitchFamily="18" charset="0"/>
                <a:cs typeface="Times New Roman" pitchFamily="18" charset="0"/>
              </a:rPr>
              <a:t>Resistive or Capacitance</a:t>
            </a:r>
          </a:p>
          <a:p>
            <a:pPr lvl="1"/>
            <a:r>
              <a:rPr lang="en-US" sz="2600" dirty="0" smtClean="0">
                <a:latin typeface="Times New Roman" pitchFamily="18" charset="0"/>
                <a:cs typeface="Times New Roman" pitchFamily="18" charset="0"/>
              </a:rPr>
              <a:t>Leaf Canopy Sensors</a:t>
            </a:r>
          </a:p>
          <a:p>
            <a:pPr lvl="1"/>
            <a:r>
              <a:rPr lang="en-US" sz="2600" dirty="0" smtClean="0">
                <a:latin typeface="Times New Roman" pitchFamily="18" charset="0"/>
                <a:cs typeface="Times New Roman" pitchFamily="18" charset="0"/>
              </a:rPr>
              <a:t>Remote Sensing</a:t>
            </a:r>
          </a:p>
        </p:txBody>
      </p:sp>
      <p:sp>
        <p:nvSpPr>
          <p:cNvPr id="7" name="Rectangle 6"/>
          <p:cNvSpPr>
            <a:spLocks noChangeArrowheads="1"/>
          </p:cNvSpPr>
          <p:nvPr/>
        </p:nvSpPr>
        <p:spPr bwMode="auto">
          <a:xfrm>
            <a:off x="381000" y="909870"/>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Tree>
    <p:extLst>
      <p:ext uri="{BB962C8B-B14F-4D97-AF65-F5344CB8AC3E}">
        <p14:creationId xmlns:p14="http://schemas.microsoft.com/office/powerpoint/2010/main" val="30410931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512"/>
            <a:ext cx="8229600" cy="944562"/>
          </a:xfrm>
        </p:spPr>
        <p:txBody>
          <a:bodyPr/>
          <a:lstStyle/>
          <a:p>
            <a:r>
              <a:rPr lang="en-US" dirty="0" smtClean="0">
                <a:latin typeface="Times New Roman" pitchFamily="18" charset="0"/>
                <a:cs typeface="Times New Roman" pitchFamily="18" charset="0"/>
              </a:rPr>
              <a:t>Variable Rate Irrigation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229600" cy="4830763"/>
          </a:xfrm>
        </p:spPr>
        <p:txBody>
          <a:bodyPr>
            <a:normAutofit/>
          </a:bodyPr>
          <a:lstStyle/>
          <a:p>
            <a:r>
              <a:rPr lang="en-US" sz="3000" dirty="0" smtClean="0">
                <a:latin typeface="Times New Roman" pitchFamily="18" charset="0"/>
                <a:cs typeface="Times New Roman" pitchFamily="18" charset="0"/>
              </a:rPr>
              <a:t>In this case the predominate use will be to control the irrigation system on/off over particular areas:</a:t>
            </a:r>
          </a:p>
          <a:p>
            <a:pPr lvl="1"/>
            <a:r>
              <a:rPr lang="en-US" sz="2600" dirty="0" smtClean="0">
                <a:latin typeface="Times New Roman" pitchFamily="18" charset="0"/>
                <a:cs typeface="Times New Roman" pitchFamily="18" charset="0"/>
              </a:rPr>
              <a:t>Wet Areas</a:t>
            </a:r>
          </a:p>
          <a:p>
            <a:pPr lvl="1"/>
            <a:r>
              <a:rPr lang="en-US" sz="2600" dirty="0" smtClean="0">
                <a:latin typeface="Times New Roman" pitchFamily="18" charset="0"/>
                <a:cs typeface="Times New Roman" pitchFamily="18" charset="0"/>
              </a:rPr>
              <a:t>Overlapping Areas</a:t>
            </a:r>
          </a:p>
          <a:p>
            <a:pPr lvl="1"/>
            <a:r>
              <a:rPr lang="en-US" sz="2600" dirty="0" smtClean="0">
                <a:latin typeface="Times New Roman" pitchFamily="18" charset="0"/>
                <a:cs typeface="Times New Roman" pitchFamily="18" charset="0"/>
              </a:rPr>
              <a:t>Non-Crop areas (Roads, Structures, waterways, ditches etc.)</a:t>
            </a:r>
          </a:p>
          <a:p>
            <a:pPr lvl="1"/>
            <a:r>
              <a:rPr lang="en-US" sz="2600" dirty="0" smtClean="0">
                <a:latin typeface="Times New Roman" pitchFamily="18" charset="0"/>
                <a:cs typeface="Times New Roman" pitchFamily="18" charset="0"/>
              </a:rPr>
              <a:t>Sensitive Areas</a:t>
            </a:r>
          </a:p>
          <a:p>
            <a:pPr lvl="1"/>
            <a:r>
              <a:rPr lang="en-US" sz="2600" b="1" dirty="0" smtClean="0">
                <a:latin typeface="Times New Roman" pitchFamily="18" charset="0"/>
                <a:cs typeface="Times New Roman" pitchFamily="18" charset="0"/>
              </a:rPr>
              <a:t>Field Variability</a:t>
            </a:r>
          </a:p>
        </p:txBody>
      </p:sp>
      <p:sp>
        <p:nvSpPr>
          <p:cNvPr id="7" name="Rectangle 6"/>
          <p:cNvSpPr>
            <a:spLocks noChangeArrowheads="1"/>
          </p:cNvSpPr>
          <p:nvPr/>
        </p:nvSpPr>
        <p:spPr bwMode="auto">
          <a:xfrm>
            <a:off x="381000" y="1008727"/>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Tree>
    <p:extLst>
      <p:ext uri="{BB962C8B-B14F-4D97-AF65-F5344CB8AC3E}">
        <p14:creationId xmlns:p14="http://schemas.microsoft.com/office/powerpoint/2010/main" val="1835462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462"/>
            <a:ext cx="8229600" cy="944562"/>
          </a:xfrm>
        </p:spPr>
        <p:txBody>
          <a:bodyPr/>
          <a:lstStyle/>
          <a:p>
            <a:r>
              <a:rPr lang="en-US" dirty="0" smtClean="0">
                <a:latin typeface="Times New Roman" pitchFamily="18" charset="0"/>
                <a:cs typeface="Times New Roman" pitchFamily="18" charset="0"/>
              </a:rPr>
              <a:t>VRI</a:t>
            </a:r>
            <a:endParaRPr lang="en-US" dirty="0">
              <a:latin typeface="Times New Roman" pitchFamily="18" charset="0"/>
              <a:cs typeface="Times New Roman" pitchFamily="18" charset="0"/>
            </a:endParaRPr>
          </a:p>
        </p:txBody>
      </p:sp>
      <p:sp>
        <p:nvSpPr>
          <p:cNvPr id="5" name="Rectangle 7"/>
          <p:cNvSpPr>
            <a:spLocks noChangeArrowheads="1"/>
          </p:cNvSpPr>
          <p:nvPr/>
        </p:nvSpPr>
        <p:spPr bwMode="auto">
          <a:xfrm>
            <a:off x="381000" y="1165662"/>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pic>
        <p:nvPicPr>
          <p:cNvPr id="9" name="Picture 2"/>
          <p:cNvPicPr>
            <a:picLocks noChangeAspect="1" noChangeArrowheads="1"/>
          </p:cNvPicPr>
          <p:nvPr/>
        </p:nvPicPr>
        <p:blipFill>
          <a:blip r:embed="rId4" cstate="print">
            <a:clrChange>
              <a:clrFrom>
                <a:srgbClr val="EEF3FA"/>
              </a:clrFrom>
              <a:clrTo>
                <a:srgbClr val="EEF3FA">
                  <a:alpha val="0"/>
                </a:srgbClr>
              </a:clrTo>
            </a:clrChange>
            <a:extLst>
              <a:ext uri="{28A0092B-C50C-407E-A947-70E740481C1C}">
                <a14:useLocalDpi xmlns:a14="http://schemas.microsoft.com/office/drawing/2010/main" val="0"/>
              </a:ext>
            </a:extLst>
          </a:blip>
          <a:srcRect/>
          <a:stretch>
            <a:fillRect/>
          </a:stretch>
        </p:blipFill>
        <p:spPr bwMode="auto">
          <a:xfrm>
            <a:off x="1" y="6019800"/>
            <a:ext cx="2081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stillwater.org/content/2009/images/osu-extension-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4646" y="5824728"/>
            <a:ext cx="1009354" cy="1033272"/>
          </a:xfrm>
          <a:prstGeom prst="rect">
            <a:avLst/>
          </a:prstGeom>
          <a:noFill/>
          <a:extLst>
            <a:ext uri="{909E8E84-426E-40DD-AFC4-6F175D3DCCD1}">
              <a14:hiddenFill xmlns:a14="http://schemas.microsoft.com/office/drawing/2010/main">
                <a:solidFill>
                  <a:srgbClr val="FFFFFF"/>
                </a:solidFill>
              </a14:hiddenFill>
            </a:ext>
          </a:extLst>
        </p:spPr>
      </p:pic>
      <p:pic>
        <p:nvPicPr>
          <p:cNvPr id="8" name="sprinkler_animation.avi">
            <a:hlinkClick r:id="" action="ppaction://media"/>
          </p:cNvPr>
          <p:cNvPicPr>
            <a:picLocks noGrp="1" noRot="1" noChangeAspect="1" noChangeArrowheads="1"/>
          </p:cNvPicPr>
          <p:nvPr>
            <p:ph sz="half" idx="1"/>
            <a:videoFile r:link="rId1"/>
          </p:nvPr>
        </p:nvPicPr>
        <p:blipFill>
          <a:blip r:embed="rId6">
            <a:extLst>
              <a:ext uri="{28A0092B-C50C-407E-A947-70E740481C1C}">
                <a14:useLocalDpi xmlns:a14="http://schemas.microsoft.com/office/drawing/2010/main" val="0"/>
              </a:ext>
            </a:extLst>
          </a:blip>
          <a:srcRect/>
          <a:stretch>
            <a:fillRect/>
          </a:stretch>
        </p:blipFill>
        <p:spPr>
          <a:xfrm>
            <a:off x="0" y="2057400"/>
            <a:ext cx="4495800" cy="48006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VRI_Movie[1].avi">
            <a:hlinkClick r:id="" action="ppaction://media"/>
          </p:cNvPr>
          <p:cNvPicPr>
            <a:picLocks noRot="1" noChangeAspect="1" noChangeArrowheads="1"/>
          </p:cNvPicPr>
          <p:nvPr>
            <a:videoFile r:link="rId2"/>
          </p:nvPr>
        </p:nvPicPr>
        <p:blipFill>
          <a:blip r:embed="rId7">
            <a:extLst>
              <a:ext uri="{28A0092B-C50C-407E-A947-70E740481C1C}">
                <a14:useLocalDpi xmlns:a14="http://schemas.microsoft.com/office/drawing/2010/main" val="0"/>
              </a:ext>
            </a:extLst>
          </a:blip>
          <a:srcRect/>
          <a:stretch>
            <a:fillRect/>
          </a:stretch>
        </p:blipFill>
        <p:spPr>
          <a:xfrm>
            <a:off x="4343400" y="2057400"/>
            <a:ext cx="4800600" cy="480060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3197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8"/>
                </p:tgtEl>
              </p:cMediaNode>
            </p:video>
            <p:video>
              <p:cMediaNode>
                <p:cTn id="12" repeatCount="indefinite"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1649" y="938349"/>
            <a:ext cx="3530174" cy="321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47370"/>
            <a:ext cx="8229600" cy="944562"/>
          </a:xfrm>
        </p:spPr>
        <p:txBody>
          <a:bodyPr/>
          <a:lstStyle/>
          <a:p>
            <a:r>
              <a:rPr lang="en-US" dirty="0" smtClean="0">
                <a:latin typeface="Times New Roman" pitchFamily="18" charset="0"/>
                <a:cs typeface="Times New Roman" pitchFamily="18" charset="0"/>
              </a:rPr>
              <a:t>Variable Rate Irrigation:  Wet Areas</a:t>
            </a:r>
            <a:endParaRPr lang="en-US" dirty="0">
              <a:latin typeface="Times New Roman" pitchFamily="18" charset="0"/>
              <a:cs typeface="Times New Roman" pitchFamily="18" charset="0"/>
            </a:endParaRPr>
          </a:p>
        </p:txBody>
      </p:sp>
      <p:sp>
        <p:nvSpPr>
          <p:cNvPr id="7" name="Rectangle 6"/>
          <p:cNvSpPr>
            <a:spLocks noChangeArrowheads="1"/>
          </p:cNvSpPr>
          <p:nvPr/>
        </p:nvSpPr>
        <p:spPr bwMode="auto">
          <a:xfrm>
            <a:off x="381000" y="868681"/>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pic>
        <p:nvPicPr>
          <p:cNvPr id="9" name="Picture 2" descr="E:\All Documents\Graduate Studies\Grad. Files and Research\EDISTO\Cotton '09\Flooding\Flooding 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90600"/>
            <a:ext cx="4291584" cy="3218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723" y="3375717"/>
            <a:ext cx="3564673" cy="342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2229" y="3769467"/>
            <a:ext cx="3217127" cy="3039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00000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084"/>
            <a:ext cx="8229600" cy="944562"/>
          </a:xfrm>
        </p:spPr>
        <p:txBody>
          <a:bodyPr>
            <a:normAutofit/>
          </a:bodyPr>
          <a:lstStyle/>
          <a:p>
            <a:r>
              <a:rPr lang="en-US" dirty="0" smtClean="0">
                <a:latin typeface="Times New Roman" pitchFamily="18" charset="0"/>
                <a:cs typeface="Times New Roman" pitchFamily="18" charset="0"/>
              </a:rPr>
              <a:t>Variable Rate Irrigation:  Overlap</a:t>
            </a:r>
            <a:endParaRPr lang="en-US" dirty="0">
              <a:latin typeface="Times New Roman" pitchFamily="18" charset="0"/>
              <a:cs typeface="Times New Roman" pitchFamily="18" charset="0"/>
            </a:endParaRPr>
          </a:p>
        </p:txBody>
      </p:sp>
      <p:sp>
        <p:nvSpPr>
          <p:cNvPr id="7" name="Rectangle 6"/>
          <p:cNvSpPr>
            <a:spLocks noChangeArrowheads="1"/>
          </p:cNvSpPr>
          <p:nvPr/>
        </p:nvSpPr>
        <p:spPr bwMode="auto">
          <a:xfrm>
            <a:off x="381000" y="868681"/>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1052513"/>
            <a:ext cx="8124825"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rc 11"/>
          <p:cNvSpPr/>
          <p:nvPr/>
        </p:nvSpPr>
        <p:spPr>
          <a:xfrm>
            <a:off x="4533900" y="2587868"/>
            <a:ext cx="342900" cy="1679331"/>
          </a:xfrm>
          <a:prstGeom prst="arc">
            <a:avLst>
              <a:gd name="adj1" fmla="val 16200000"/>
              <a:gd name="adj2" fmla="val 16175007"/>
            </a:avLst>
          </a:prstGeom>
          <a:solidFill>
            <a:srgbClr val="FF0000">
              <a:alpha val="25000"/>
            </a:srgb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1401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2084"/>
            <a:ext cx="8991600" cy="944562"/>
          </a:xfrm>
        </p:spPr>
        <p:txBody>
          <a:bodyPr>
            <a:normAutofit fontScale="90000"/>
          </a:bodyPr>
          <a:lstStyle/>
          <a:p>
            <a:r>
              <a:rPr lang="en-US" dirty="0" smtClean="0">
                <a:latin typeface="Times New Roman" pitchFamily="18" charset="0"/>
                <a:cs typeface="Times New Roman" pitchFamily="18" charset="0"/>
              </a:rPr>
              <a:t>Variable Rate Irrigation:  Non-Crop Areas</a:t>
            </a:r>
            <a:endParaRPr lang="en-US" dirty="0">
              <a:latin typeface="Times New Roman" pitchFamily="18" charset="0"/>
              <a:cs typeface="Times New Roman" pitchFamily="18" charset="0"/>
            </a:endParaRPr>
          </a:p>
        </p:txBody>
      </p:sp>
      <p:sp>
        <p:nvSpPr>
          <p:cNvPr id="7" name="Rectangle 6"/>
          <p:cNvSpPr>
            <a:spLocks noChangeArrowheads="1"/>
          </p:cNvSpPr>
          <p:nvPr/>
        </p:nvSpPr>
        <p:spPr bwMode="auto">
          <a:xfrm>
            <a:off x="381000" y="868681"/>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grpSp>
        <p:nvGrpSpPr>
          <p:cNvPr id="9" name="Group 8"/>
          <p:cNvGrpSpPr/>
          <p:nvPr/>
        </p:nvGrpSpPr>
        <p:grpSpPr>
          <a:xfrm>
            <a:off x="2634752" y="2819400"/>
            <a:ext cx="6433048" cy="3339787"/>
            <a:chOff x="509588" y="1052513"/>
            <a:chExt cx="8124825" cy="4752975"/>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1052513"/>
              <a:ext cx="8124825"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762000" y="2971800"/>
              <a:ext cx="3810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0" y="4114800"/>
              <a:ext cx="2286000" cy="646331"/>
            </a:xfrm>
            <a:prstGeom prst="rect">
              <a:avLst/>
            </a:prstGeom>
            <a:noFill/>
          </p:spPr>
          <p:txBody>
            <a:bodyPr wrap="square" rtlCol="0">
              <a:spAutoFit/>
            </a:bodyPr>
            <a:lstStyle/>
            <a:p>
              <a:r>
                <a:rPr lang="en-US" dirty="0" smtClean="0"/>
                <a:t>Non-Crop Area:  House or building</a:t>
              </a:r>
              <a:endParaRPr lang="en-US" dirty="0"/>
            </a:p>
          </p:txBody>
        </p:sp>
      </p:grpSp>
      <p:grpSp>
        <p:nvGrpSpPr>
          <p:cNvPr id="3" name="Group 2"/>
          <p:cNvGrpSpPr/>
          <p:nvPr/>
        </p:nvGrpSpPr>
        <p:grpSpPr>
          <a:xfrm>
            <a:off x="125467" y="908709"/>
            <a:ext cx="4165364" cy="2895600"/>
            <a:chOff x="125467" y="908709"/>
            <a:chExt cx="4165364" cy="289560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67" y="908709"/>
              <a:ext cx="4165364"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790194" y="1036742"/>
              <a:ext cx="889775" cy="2123013"/>
              <a:chOff x="1831699" y="990600"/>
              <a:chExt cx="889775" cy="2123013"/>
            </a:xfrm>
          </p:grpSpPr>
          <p:sp>
            <p:nvSpPr>
              <p:cNvPr id="17" name="Oval 16"/>
              <p:cNvSpPr/>
              <p:nvPr/>
            </p:nvSpPr>
            <p:spPr>
              <a:xfrm rot="20883587">
                <a:off x="2419807" y="990600"/>
                <a:ext cx="301667" cy="167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20883587">
                <a:off x="1831699" y="2613291"/>
                <a:ext cx="877065" cy="5003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0331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608"/>
            <a:ext cx="8229600" cy="944562"/>
          </a:xfrm>
        </p:spPr>
        <p:txBody>
          <a:bodyPr>
            <a:normAutofit fontScale="90000"/>
          </a:bodyPr>
          <a:lstStyle/>
          <a:p>
            <a:r>
              <a:rPr lang="en-US" dirty="0" smtClean="0">
                <a:latin typeface="Times New Roman" pitchFamily="18" charset="0"/>
                <a:cs typeface="Times New Roman" pitchFamily="18" charset="0"/>
              </a:rPr>
              <a:t>Variable Rate Irrigation:  Variability</a:t>
            </a:r>
            <a:endParaRPr lang="en-US" dirty="0">
              <a:latin typeface="Times New Roman" pitchFamily="18" charset="0"/>
              <a:cs typeface="Times New Roman" pitchFamily="18" charset="0"/>
            </a:endParaRPr>
          </a:p>
        </p:txBody>
      </p:sp>
      <p:sp>
        <p:nvSpPr>
          <p:cNvPr id="7" name="Rectangle 6"/>
          <p:cNvSpPr>
            <a:spLocks noChangeArrowheads="1"/>
          </p:cNvSpPr>
          <p:nvPr/>
        </p:nvSpPr>
        <p:spPr bwMode="auto">
          <a:xfrm>
            <a:off x="381000" y="868681"/>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3676" y="914400"/>
            <a:ext cx="305515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Picture1.png"/>
          <p:cNvPicPr/>
          <p:nvPr/>
        </p:nvPicPr>
        <p:blipFill>
          <a:blip r:embed="rId3" cstate="print"/>
          <a:srcRect t="9287" r="1125" b="4258"/>
          <a:stretch>
            <a:fillRect/>
          </a:stretch>
        </p:blipFill>
        <p:spPr>
          <a:xfrm>
            <a:off x="151817" y="914400"/>
            <a:ext cx="3277183" cy="2362200"/>
          </a:xfrm>
          <a:prstGeom prst="rect">
            <a:avLst/>
          </a:prstGeom>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775" y="914400"/>
            <a:ext cx="2486025" cy="547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5" y="3310866"/>
            <a:ext cx="3516410" cy="3089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7543" y="3962400"/>
            <a:ext cx="3606995"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74735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5904"/>
            <a:ext cx="8915400" cy="944562"/>
          </a:xfrm>
        </p:spPr>
        <p:txBody>
          <a:bodyPr>
            <a:normAutofit/>
          </a:bodyPr>
          <a:lstStyle/>
          <a:p>
            <a:r>
              <a:rPr lang="en-US" dirty="0" smtClean="0">
                <a:latin typeface="Times New Roman" pitchFamily="18" charset="0"/>
                <a:cs typeface="Times New Roman" pitchFamily="18" charset="0"/>
              </a:rPr>
              <a:t>Is VRI Relevant to My Operation?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229600" cy="4830763"/>
          </a:xfrm>
        </p:spPr>
        <p:txBody>
          <a:bodyPr>
            <a:normAutofit/>
          </a:bodyPr>
          <a:lstStyle/>
          <a:p>
            <a:r>
              <a:rPr lang="en-US" dirty="0" smtClean="0">
                <a:latin typeface="Times New Roman" pitchFamily="18" charset="0"/>
                <a:cs typeface="Times New Roman" pitchFamily="18" charset="0"/>
              </a:rPr>
              <a:t>Your farm’s irrigation system could benefit from VRI if your field has:</a:t>
            </a:r>
          </a:p>
          <a:p>
            <a:pPr lvl="1"/>
            <a:r>
              <a:rPr lang="en-US" sz="2600" dirty="0" smtClean="0">
                <a:latin typeface="Times New Roman" pitchFamily="18" charset="0"/>
                <a:cs typeface="Times New Roman" pitchFamily="18" charset="0"/>
              </a:rPr>
              <a:t>Environmentally sensitive areas under the system coverage area (end gun or nozzles)</a:t>
            </a:r>
          </a:p>
          <a:p>
            <a:pPr lvl="1"/>
            <a:r>
              <a:rPr lang="en-US" sz="2600" dirty="0" smtClean="0">
                <a:latin typeface="Times New Roman" pitchFamily="18" charset="0"/>
                <a:cs typeface="Times New Roman" pitchFamily="18" charset="0"/>
              </a:rPr>
              <a:t>Different nutrient management zones</a:t>
            </a:r>
          </a:p>
          <a:p>
            <a:pPr lvl="1"/>
            <a:r>
              <a:rPr lang="en-US" sz="2600" dirty="0" smtClean="0">
                <a:latin typeface="Times New Roman" pitchFamily="18" charset="0"/>
                <a:cs typeface="Times New Roman" pitchFamily="18" charset="0"/>
              </a:rPr>
              <a:t>Non-cropped areas under pivot coverage</a:t>
            </a:r>
          </a:p>
          <a:p>
            <a:pPr lvl="1"/>
            <a:r>
              <a:rPr lang="en-US" sz="2600" dirty="0" smtClean="0">
                <a:latin typeface="Times New Roman" pitchFamily="18" charset="0"/>
                <a:cs typeface="Times New Roman" pitchFamily="18" charset="0"/>
              </a:rPr>
              <a:t>Varying soil types</a:t>
            </a:r>
          </a:p>
          <a:p>
            <a:pPr marL="457200" lvl="1" indent="0">
              <a:buNone/>
            </a:pPr>
            <a:endParaRPr lang="en-US" sz="2600" dirty="0" smtClean="0"/>
          </a:p>
        </p:txBody>
      </p:sp>
      <p:sp>
        <p:nvSpPr>
          <p:cNvPr id="8" name="Rectangle 7"/>
          <p:cNvSpPr>
            <a:spLocks noChangeArrowheads="1"/>
          </p:cNvSpPr>
          <p:nvPr/>
        </p:nvSpPr>
        <p:spPr bwMode="auto">
          <a:xfrm>
            <a:off x="381000" y="868681"/>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Tree>
    <p:extLst>
      <p:ext uri="{BB962C8B-B14F-4D97-AF65-F5344CB8AC3E}">
        <p14:creationId xmlns:p14="http://schemas.microsoft.com/office/powerpoint/2010/main" val="2619092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5303"/>
          </a:xfrm>
        </p:spPr>
        <p:txBody>
          <a:bodyPr/>
          <a:lstStyle/>
          <a:p>
            <a:r>
              <a:rPr lang="en-US" dirty="0" smtClean="0">
                <a:latin typeface="Times" panose="02020603050405020304" pitchFamily="18" charset="0"/>
                <a:cs typeface="Times" panose="02020603050405020304" pitchFamily="18" charset="0"/>
              </a:rPr>
              <a:t>Irrigation Cost</a:t>
            </a:r>
            <a:endParaRPr lang="en-US" dirty="0">
              <a:latin typeface="Times" panose="02020603050405020304" pitchFamily="18" charset="0"/>
              <a:cs typeface="Times" panose="02020603050405020304" pitchFamily="18" charset="0"/>
            </a:endParaRPr>
          </a:p>
        </p:txBody>
      </p:sp>
      <p:sp>
        <p:nvSpPr>
          <p:cNvPr id="3" name="Content Placeholder 2"/>
          <p:cNvSpPr>
            <a:spLocks noGrp="1"/>
          </p:cNvSpPr>
          <p:nvPr>
            <p:ph idx="1"/>
          </p:nvPr>
        </p:nvSpPr>
        <p:spPr>
          <a:xfrm>
            <a:off x="457200" y="1342299"/>
            <a:ext cx="8229600" cy="4525963"/>
          </a:xfrm>
        </p:spPr>
        <p:txBody>
          <a:bodyPr/>
          <a:lstStyle/>
          <a:p>
            <a:r>
              <a:rPr lang="en-US" dirty="0" smtClean="0">
                <a:latin typeface="Times" panose="02020603050405020304" pitchFamily="18" charset="0"/>
                <a:cs typeface="Times" panose="02020603050405020304" pitchFamily="18" charset="0"/>
              </a:rPr>
              <a:t>Irrigation cost ~ $12/acre-inch applied:</a:t>
            </a:r>
          </a:p>
          <a:p>
            <a:pPr lvl="1"/>
            <a:r>
              <a:rPr lang="en-US" dirty="0" smtClean="0">
                <a:latin typeface="Times" panose="02020603050405020304" pitchFamily="18" charset="0"/>
                <a:cs typeface="Times" panose="02020603050405020304" pitchFamily="18" charset="0"/>
              </a:rPr>
              <a:t>So for 1,000 acres of irrigated land @ 10 inches of irrigation:</a:t>
            </a:r>
          </a:p>
          <a:p>
            <a:pPr lvl="2"/>
            <a:r>
              <a:rPr lang="en-US" dirty="0" smtClean="0">
                <a:latin typeface="Times" panose="02020603050405020304" pitchFamily="18" charset="0"/>
                <a:cs typeface="Times" panose="02020603050405020304" pitchFamily="18" charset="0"/>
              </a:rPr>
              <a:t>$120,000</a:t>
            </a:r>
          </a:p>
          <a:p>
            <a:pPr lvl="2"/>
            <a:r>
              <a:rPr lang="en-US" dirty="0" smtClean="0">
                <a:latin typeface="Times" panose="02020603050405020304" pitchFamily="18" charset="0"/>
                <a:cs typeface="Times" panose="02020603050405020304" pitchFamily="18" charset="0"/>
              </a:rPr>
              <a:t>Using a VRI system for on/off only assuming that ~10% of the “irrigated” land doesn’t require water that translates to a $12,000 saving. </a:t>
            </a:r>
          </a:p>
          <a:p>
            <a:r>
              <a:rPr lang="en-US" dirty="0" smtClean="0">
                <a:latin typeface="Times" panose="02020603050405020304" pitchFamily="18" charset="0"/>
                <a:cs typeface="Times" panose="02020603050405020304" pitchFamily="18" charset="0"/>
              </a:rPr>
              <a:t>Contact your local NRCS office about EQUIP funds for new and retrofitted systems.</a:t>
            </a:r>
          </a:p>
          <a:p>
            <a:pPr lvl="2"/>
            <a:endParaRPr lang="en-US" dirty="0" smtClean="0">
              <a:latin typeface="Times" panose="02020603050405020304" pitchFamily="18" charset="0"/>
              <a:cs typeface="Times" panose="02020603050405020304" pitchFamily="18" charset="0"/>
            </a:endParaRPr>
          </a:p>
          <a:p>
            <a:endParaRPr lang="en-US" dirty="0">
              <a:latin typeface="Times" panose="02020603050405020304" pitchFamily="18" charset="0"/>
              <a:cs typeface="Times" panose="02020603050405020304" pitchFamily="18" charset="0"/>
            </a:endParaRPr>
          </a:p>
        </p:txBody>
      </p:sp>
      <p:sp>
        <p:nvSpPr>
          <p:cNvPr id="4" name="Rectangle 3"/>
          <p:cNvSpPr>
            <a:spLocks noChangeArrowheads="1"/>
          </p:cNvSpPr>
          <p:nvPr/>
        </p:nvSpPr>
        <p:spPr bwMode="auto">
          <a:xfrm>
            <a:off x="381000" y="899941"/>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Tree>
    <p:extLst>
      <p:ext uri="{BB962C8B-B14F-4D97-AF65-F5344CB8AC3E}">
        <p14:creationId xmlns:p14="http://schemas.microsoft.com/office/powerpoint/2010/main" val="22202941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894"/>
            <a:ext cx="8229600" cy="944562"/>
          </a:xfrm>
        </p:spPr>
        <p:txBody>
          <a:bodyPr>
            <a:normAutofit/>
          </a:bodyPr>
          <a:lstStyle/>
          <a:p>
            <a:r>
              <a:rPr lang="en-US" dirty="0" smtClean="0">
                <a:latin typeface="Times New Roman" pitchFamily="18" charset="0"/>
                <a:cs typeface="Times New Roman" pitchFamily="18" charset="0"/>
              </a:rPr>
              <a:t>Irrigation Scheduling:  Methods</a:t>
            </a:r>
            <a:endParaRPr lang="en-US" dirty="0">
              <a:latin typeface="Times New Roman" pitchFamily="18" charset="0"/>
              <a:cs typeface="Times New Roman" pitchFamily="18" charset="0"/>
            </a:endParaRPr>
          </a:p>
        </p:txBody>
      </p:sp>
      <p:sp>
        <p:nvSpPr>
          <p:cNvPr id="5" name="Rectangle 7"/>
          <p:cNvSpPr>
            <a:spLocks noChangeArrowheads="1"/>
          </p:cNvSpPr>
          <p:nvPr/>
        </p:nvSpPr>
        <p:spPr bwMode="auto">
          <a:xfrm>
            <a:off x="381000" y="762000"/>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pic>
        <p:nvPicPr>
          <p:cNvPr id="9" name="Picture 8" descr="Smart Irrigation Apps | Development of Smartphone apps for citrus, cotton, strawberry, and urba - Windows Internet Explorer"/>
          <p:cNvPicPr>
            <a:picLocks noChangeAspect="1"/>
          </p:cNvPicPr>
          <p:nvPr/>
        </p:nvPicPr>
        <p:blipFill rotWithShape="1">
          <a:blip r:embed="rId2">
            <a:clrChange>
              <a:clrFrom>
                <a:srgbClr val="E5E5E5"/>
              </a:clrFrom>
              <a:clrTo>
                <a:srgbClr val="E5E5E5">
                  <a:alpha val="0"/>
                </a:srgbClr>
              </a:clrTo>
            </a:clrChange>
            <a:extLst>
              <a:ext uri="{28A0092B-C50C-407E-A947-70E740481C1C}">
                <a14:useLocalDpi xmlns:a14="http://schemas.microsoft.com/office/drawing/2010/main" val="0"/>
              </a:ext>
            </a:extLst>
          </a:blip>
          <a:srcRect l="24179" t="6944" r="26180" b="2249"/>
          <a:stretch/>
        </p:blipFill>
        <p:spPr>
          <a:xfrm>
            <a:off x="-123568" y="700216"/>
            <a:ext cx="4810898" cy="5527589"/>
          </a:xfrm>
          <a:prstGeom prst="rect">
            <a:avLst/>
          </a:prstGeom>
        </p:spPr>
      </p:pic>
      <p:sp>
        <p:nvSpPr>
          <p:cNvPr id="3" name="TextBox 2"/>
          <p:cNvSpPr txBox="1"/>
          <p:nvPr/>
        </p:nvSpPr>
        <p:spPr>
          <a:xfrm>
            <a:off x="4506097" y="1397823"/>
            <a:ext cx="4473145" cy="3970318"/>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Currently available as of 4/21/2014:</a:t>
            </a:r>
          </a:p>
          <a:p>
            <a:endParaRPr lang="en-US" sz="2800" dirty="0" smtClean="0">
              <a:latin typeface="Times New Roman" panose="02020603050405020304" pitchFamily="18" charset="0"/>
              <a:cs typeface="Times New Roman" panose="02020603050405020304" pitchFamily="18" charset="0"/>
              <a:hlinkClick r:id="rId3"/>
            </a:endParaRPr>
          </a:p>
          <a:p>
            <a:r>
              <a:rPr lang="en-US" sz="2800" dirty="0" smtClean="0">
                <a:latin typeface="Times New Roman" panose="02020603050405020304" pitchFamily="18" charset="0"/>
                <a:cs typeface="Times New Roman" panose="02020603050405020304" pitchFamily="18" charset="0"/>
                <a:hlinkClick r:id="rId3"/>
              </a:rPr>
              <a:t>http://smartirrigationapps.org/</a:t>
            </a:r>
            <a:endParaRPr lang="en-US" sz="2800" dirty="0" smtClean="0">
              <a:latin typeface="Times New Roman" panose="02020603050405020304" pitchFamily="18" charset="0"/>
              <a:cs typeface="Times New Roman" panose="02020603050405020304" pitchFamily="18" charset="0"/>
            </a:endParaRPr>
          </a:p>
          <a:p>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Available both at the Google Play Store and Apple App Store for Android and </a:t>
            </a:r>
            <a:r>
              <a:rPr lang="en-US" sz="2800" dirty="0" err="1" smtClean="0">
                <a:latin typeface="Times New Roman" panose="02020603050405020304" pitchFamily="18" charset="0"/>
                <a:cs typeface="Times New Roman" panose="02020603050405020304" pitchFamily="18" charset="0"/>
              </a:rPr>
              <a:t>iOS</a:t>
            </a:r>
            <a:r>
              <a:rPr lang="en-US" sz="2800" dirty="0" smtClean="0">
                <a:latin typeface="Times New Roman" panose="02020603050405020304" pitchFamily="18" charset="0"/>
                <a:cs typeface="Times New Roman" panose="02020603050405020304" pitchFamily="18" charset="0"/>
              </a:rPr>
              <a:t> operating systems.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91670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322"/>
            <a:ext cx="8229600" cy="944562"/>
          </a:xfrm>
        </p:spPr>
        <p:txBody>
          <a:bodyPr/>
          <a:lstStyle/>
          <a:p>
            <a:r>
              <a:rPr lang="en-US" dirty="0" smtClean="0">
                <a:latin typeface="Times New Roman" pitchFamily="18" charset="0"/>
                <a:cs typeface="Times New Roman" pitchFamily="18" charset="0"/>
              </a:rPr>
              <a:t>Irrigation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229600" cy="4830763"/>
          </a:xfrm>
        </p:spPr>
        <p:txBody>
          <a:bodyPr>
            <a:normAutofit/>
          </a:bodyPr>
          <a:lstStyle/>
          <a:p>
            <a:r>
              <a:rPr lang="en-US" sz="3000" dirty="0" smtClean="0">
                <a:latin typeface="Times New Roman" pitchFamily="18" charset="0"/>
                <a:cs typeface="Times New Roman" pitchFamily="18" charset="0"/>
              </a:rPr>
              <a:t>Agriculture accounts for over 80% of freshwater consumption nationwide (</a:t>
            </a:r>
            <a:r>
              <a:rPr lang="en-US" sz="3000" dirty="0" err="1" smtClean="0">
                <a:latin typeface="Times New Roman" pitchFamily="18" charset="0"/>
                <a:cs typeface="Times New Roman" pitchFamily="18" charset="0"/>
              </a:rPr>
              <a:t>Schaible</a:t>
            </a:r>
            <a:r>
              <a:rPr lang="en-US" sz="3000" dirty="0" smtClean="0">
                <a:latin typeface="Times New Roman" pitchFamily="18" charset="0"/>
                <a:cs typeface="Times New Roman" pitchFamily="18" charset="0"/>
              </a:rPr>
              <a:t> and </a:t>
            </a:r>
            <a:r>
              <a:rPr lang="en-US" sz="3000" dirty="0" err="1" smtClean="0">
                <a:latin typeface="Times New Roman" pitchFamily="18" charset="0"/>
                <a:cs typeface="Times New Roman" pitchFamily="18" charset="0"/>
              </a:rPr>
              <a:t>Aillery</a:t>
            </a:r>
            <a:r>
              <a:rPr lang="en-US" sz="3000" dirty="0" smtClean="0">
                <a:latin typeface="Times New Roman" pitchFamily="18" charset="0"/>
                <a:cs typeface="Times New Roman" pitchFamily="18" charset="0"/>
              </a:rPr>
              <a:t>, 2006).</a:t>
            </a:r>
          </a:p>
          <a:p>
            <a:r>
              <a:rPr lang="en-US" sz="3000" dirty="0" smtClean="0">
                <a:latin typeface="Times New Roman" pitchFamily="18" charset="0"/>
                <a:cs typeface="Times New Roman" pitchFamily="18" charset="0"/>
              </a:rPr>
              <a:t>Within the past decade the largest growth of farmland and total irrigation water applied occurred in the eastern states (</a:t>
            </a:r>
            <a:r>
              <a:rPr lang="en-US" sz="3000" dirty="0" err="1" smtClean="0">
                <a:latin typeface="Times New Roman" pitchFamily="18" charset="0"/>
                <a:cs typeface="Times New Roman" pitchFamily="18" charset="0"/>
              </a:rPr>
              <a:t>Gollehon</a:t>
            </a:r>
            <a:r>
              <a:rPr lang="en-US" sz="3000" dirty="0" smtClean="0">
                <a:latin typeface="Times New Roman" pitchFamily="18" charset="0"/>
                <a:cs typeface="Times New Roman" pitchFamily="18" charset="0"/>
              </a:rPr>
              <a:t> and </a:t>
            </a:r>
            <a:r>
              <a:rPr lang="en-US" sz="3000" dirty="0" err="1" smtClean="0">
                <a:latin typeface="Times New Roman" pitchFamily="18" charset="0"/>
                <a:cs typeface="Times New Roman" pitchFamily="18" charset="0"/>
              </a:rPr>
              <a:t>Quinby</a:t>
            </a:r>
            <a:r>
              <a:rPr lang="en-US" sz="3000" dirty="0" smtClean="0">
                <a:latin typeface="Times New Roman" pitchFamily="18" charset="0"/>
                <a:cs typeface="Times New Roman" pitchFamily="18" charset="0"/>
              </a:rPr>
              <a:t>, 2006).</a:t>
            </a:r>
          </a:p>
        </p:txBody>
      </p:sp>
      <p:sp>
        <p:nvSpPr>
          <p:cNvPr id="7" name="Rectangle 6"/>
          <p:cNvSpPr>
            <a:spLocks noChangeArrowheads="1"/>
          </p:cNvSpPr>
          <p:nvPr/>
        </p:nvSpPr>
        <p:spPr bwMode="auto">
          <a:xfrm>
            <a:off x="381000" y="918109"/>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Tree>
    <p:extLst>
      <p:ext uri="{BB962C8B-B14F-4D97-AF65-F5344CB8AC3E}">
        <p14:creationId xmlns:p14="http://schemas.microsoft.com/office/powerpoint/2010/main" val="20655087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084"/>
            <a:ext cx="8229600" cy="944562"/>
          </a:xfrm>
        </p:spPr>
        <p:txBody>
          <a:bodyPr/>
          <a:lstStyle/>
          <a:p>
            <a:r>
              <a:rPr lang="en-US" dirty="0" smtClean="0">
                <a:latin typeface="Times New Roman" pitchFamily="18" charset="0"/>
                <a:cs typeface="Times New Roman" pitchFamily="18" charset="0"/>
              </a:rPr>
              <a:t>Irrigation Scheduling</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009865"/>
            <a:ext cx="8229600" cy="4983163"/>
          </a:xfrm>
        </p:spPr>
        <p:txBody>
          <a:bodyPr>
            <a:normAutofit/>
          </a:bodyPr>
          <a:lstStyle/>
          <a:p>
            <a:r>
              <a:rPr lang="en-US" sz="3000" dirty="0" smtClean="0">
                <a:latin typeface="Times New Roman" pitchFamily="18" charset="0"/>
                <a:cs typeface="Times New Roman" pitchFamily="18" charset="0"/>
              </a:rPr>
              <a:t>Operating Principle of the Scheduling Apps:</a:t>
            </a:r>
          </a:p>
          <a:p>
            <a:pPr lvl="1"/>
            <a:r>
              <a:rPr lang="en-US" sz="2200" dirty="0" smtClean="0">
                <a:latin typeface="Times New Roman" pitchFamily="18" charset="0"/>
                <a:cs typeface="Times New Roman" pitchFamily="18" charset="0"/>
              </a:rPr>
              <a:t>Crop Coefficient approach for estimated ET:</a:t>
            </a:r>
          </a:p>
          <a:p>
            <a:pPr lvl="1"/>
            <a:endParaRPr lang="en-US" sz="2200" dirty="0">
              <a:latin typeface="Times New Roman" pitchFamily="18" charset="0"/>
              <a:cs typeface="Times New Roman" pitchFamily="18" charset="0"/>
            </a:endParaRPr>
          </a:p>
          <a:p>
            <a:pPr lvl="1"/>
            <a:endParaRPr lang="en-US" sz="2200" dirty="0" smtClean="0">
              <a:latin typeface="Times New Roman" pitchFamily="18" charset="0"/>
              <a:cs typeface="Times New Roman" pitchFamily="18" charset="0"/>
            </a:endParaRPr>
          </a:p>
          <a:p>
            <a:pPr lvl="1"/>
            <a:endParaRPr lang="en-US" sz="2200" dirty="0">
              <a:latin typeface="Times New Roman" pitchFamily="18" charset="0"/>
              <a:cs typeface="Times New Roman" pitchFamily="18" charset="0"/>
            </a:endParaRPr>
          </a:p>
          <a:p>
            <a:pPr lvl="1"/>
            <a:r>
              <a:rPr lang="en-US" sz="2200" dirty="0" smtClean="0">
                <a:latin typeface="Times New Roman" pitchFamily="18" charset="0"/>
                <a:cs typeface="Times New Roman" pitchFamily="18" charset="0"/>
              </a:rPr>
              <a:t>Where:</a:t>
            </a:r>
          </a:p>
          <a:p>
            <a:pPr lvl="2"/>
            <a:r>
              <a:rPr lang="en-US" sz="1800" dirty="0" smtClean="0">
                <a:latin typeface="Times New Roman" pitchFamily="18" charset="0"/>
                <a:cs typeface="Times New Roman" pitchFamily="18" charset="0"/>
              </a:rPr>
              <a:t>ET</a:t>
            </a:r>
            <a:r>
              <a:rPr lang="en-US" sz="1800" baseline="-25000" dirty="0" smtClean="0">
                <a:latin typeface="Times New Roman" pitchFamily="18" charset="0"/>
                <a:cs typeface="Times New Roman" pitchFamily="18" charset="0"/>
              </a:rPr>
              <a:t>C </a:t>
            </a:r>
            <a:r>
              <a:rPr lang="en-US" sz="1800" dirty="0" smtClean="0">
                <a:latin typeface="Times New Roman" pitchFamily="18" charset="0"/>
                <a:cs typeface="Times New Roman" pitchFamily="18" charset="0"/>
              </a:rPr>
              <a:t>= estimated crop ET</a:t>
            </a:r>
          </a:p>
          <a:p>
            <a:pPr lvl="2"/>
            <a:r>
              <a:rPr lang="en-US" sz="1800" dirty="0" smtClean="0">
                <a:latin typeface="Times New Roman" pitchFamily="18" charset="0"/>
                <a:cs typeface="Times New Roman" pitchFamily="18" charset="0"/>
              </a:rPr>
              <a:t>K</a:t>
            </a:r>
            <a:r>
              <a:rPr lang="en-US" sz="1800" baseline="-25000" dirty="0" smtClean="0">
                <a:latin typeface="Times New Roman" pitchFamily="18" charset="0"/>
                <a:cs typeface="Times New Roman" pitchFamily="18" charset="0"/>
              </a:rPr>
              <a:t>C</a:t>
            </a:r>
            <a:r>
              <a:rPr lang="en-US" sz="1800" dirty="0" smtClean="0">
                <a:latin typeface="Times New Roman" pitchFamily="18" charset="0"/>
                <a:cs typeface="Times New Roman" pitchFamily="18" charset="0"/>
              </a:rPr>
              <a:t> = crop coefficient</a:t>
            </a:r>
          </a:p>
          <a:p>
            <a:pPr lvl="2"/>
            <a:r>
              <a:rPr lang="en-US" sz="1800" dirty="0" smtClean="0">
                <a:latin typeface="Times New Roman" pitchFamily="18" charset="0"/>
                <a:cs typeface="Times New Roman" pitchFamily="18" charset="0"/>
              </a:rPr>
              <a:t>ET</a:t>
            </a:r>
            <a:r>
              <a:rPr lang="en-US" sz="1800" baseline="-25000" dirty="0" smtClean="0">
                <a:latin typeface="Times New Roman" pitchFamily="18" charset="0"/>
                <a:cs typeface="Times New Roman" pitchFamily="18" charset="0"/>
              </a:rPr>
              <a:t>O </a:t>
            </a:r>
            <a:r>
              <a:rPr lang="en-US" sz="1800" dirty="0" smtClean="0">
                <a:latin typeface="Times New Roman" pitchFamily="18" charset="0"/>
                <a:cs typeface="Times New Roman" pitchFamily="18" charset="0"/>
              </a:rPr>
              <a:t>= Penman-</a:t>
            </a:r>
            <a:r>
              <a:rPr lang="en-US" sz="1800" dirty="0" err="1" smtClean="0">
                <a:latin typeface="Times New Roman" pitchFamily="18" charset="0"/>
                <a:cs typeface="Times New Roman" pitchFamily="18" charset="0"/>
              </a:rPr>
              <a:t>Monteith</a:t>
            </a:r>
            <a:r>
              <a:rPr lang="en-US" sz="1800" dirty="0" smtClean="0">
                <a:latin typeface="Times New Roman" pitchFamily="18" charset="0"/>
                <a:cs typeface="Times New Roman" pitchFamily="18" charset="0"/>
              </a:rPr>
              <a:t> reference ET (FAO-56)</a:t>
            </a:r>
            <a:r>
              <a:rPr lang="en-US" sz="1800" baseline="-25000" dirty="0" smtClean="0">
                <a:latin typeface="Times New Roman" pitchFamily="18" charset="0"/>
                <a:cs typeface="Times New Roman" pitchFamily="18" charset="0"/>
              </a:rPr>
              <a:t> </a:t>
            </a:r>
          </a:p>
          <a:p>
            <a:pPr lvl="1"/>
            <a:endParaRPr lang="en-US" sz="2200" dirty="0" smtClean="0">
              <a:latin typeface="Times New Roman" pitchFamily="18" charset="0"/>
              <a:cs typeface="Times New Roman" pitchFamily="18" charset="0"/>
            </a:endParaRPr>
          </a:p>
        </p:txBody>
      </p:sp>
      <p:sp>
        <p:nvSpPr>
          <p:cNvPr id="5" name="Rectangle 7"/>
          <p:cNvSpPr>
            <a:spLocks noChangeArrowheads="1"/>
          </p:cNvSpPr>
          <p:nvPr/>
        </p:nvSpPr>
        <p:spPr bwMode="auto">
          <a:xfrm>
            <a:off x="381000" y="910284"/>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graphicFrame>
        <p:nvGraphicFramePr>
          <p:cNvPr id="7" name="Object 6"/>
          <p:cNvGraphicFramePr>
            <a:graphicFrameLocks noChangeAspect="1"/>
          </p:cNvGraphicFramePr>
          <p:nvPr>
            <p:extLst/>
          </p:nvPr>
        </p:nvGraphicFramePr>
        <p:xfrm>
          <a:off x="1981200" y="2286000"/>
          <a:ext cx="2974975" cy="519112"/>
        </p:xfrm>
        <a:graphic>
          <a:graphicData uri="http://schemas.openxmlformats.org/presentationml/2006/ole">
            <mc:AlternateContent xmlns:mc="http://schemas.openxmlformats.org/markup-compatibility/2006">
              <mc:Choice xmlns:v="urn:schemas-microsoft-com:vml" Requires="v">
                <p:oleObj spid="_x0000_s1039" name="Equation" r:id="rId3" imgW="1015920" imgH="177480" progId="Equation.3">
                  <p:embed/>
                </p:oleObj>
              </mc:Choice>
              <mc:Fallback>
                <p:oleObj name="Equation" r:id="rId3" imgW="1015920" imgH="177480" progId="Equation.3">
                  <p:embed/>
                  <p:pic>
                    <p:nvPicPr>
                      <p:cNvPr id="0" name=""/>
                      <p:cNvPicPr>
                        <a:picLocks noChangeAspect="1" noChangeArrowheads="1"/>
                      </p:cNvPicPr>
                      <p:nvPr/>
                    </p:nvPicPr>
                    <p:blipFill>
                      <a:blip r:embed="rId4"/>
                      <a:srcRect/>
                      <a:stretch>
                        <a:fillRect/>
                      </a:stretch>
                    </p:blipFill>
                    <p:spPr bwMode="auto">
                      <a:xfrm>
                        <a:off x="1981200" y="2286000"/>
                        <a:ext cx="2974975" cy="51911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1284855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4038600"/>
            <a:ext cx="3253246" cy="208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9132"/>
            <a:ext cx="8229600" cy="944562"/>
          </a:xfrm>
        </p:spPr>
        <p:txBody>
          <a:bodyPr/>
          <a:lstStyle/>
          <a:p>
            <a:r>
              <a:rPr lang="en-US" dirty="0" smtClean="0">
                <a:latin typeface="Times New Roman" pitchFamily="18" charset="0"/>
                <a:cs typeface="Times New Roman" pitchFamily="18" charset="0"/>
              </a:rPr>
              <a:t>Determining of the K</a:t>
            </a:r>
            <a:r>
              <a:rPr lang="en-US" baseline="-25000" dirty="0" smtClean="0">
                <a:latin typeface="Times New Roman" pitchFamily="18" charset="0"/>
                <a:cs typeface="Times New Roman" pitchFamily="18" charset="0"/>
              </a:rPr>
              <a:t>C</a:t>
            </a:r>
            <a:r>
              <a:rPr lang="en-US" dirty="0" smtClean="0">
                <a:latin typeface="Times New Roman" pitchFamily="18" charset="0"/>
                <a:cs typeface="Times New Roman" pitchFamily="18" charset="0"/>
              </a:rPr>
              <a:t> Curve</a:t>
            </a:r>
            <a:endParaRPr lang="en-US" dirty="0">
              <a:latin typeface="Times New Roman" pitchFamily="18" charset="0"/>
              <a:cs typeface="Times New Roman" pitchFamily="18" charset="0"/>
            </a:endParaRPr>
          </a:p>
        </p:txBody>
      </p:sp>
      <p:sp>
        <p:nvSpPr>
          <p:cNvPr id="5" name="Rectangle 7"/>
          <p:cNvSpPr>
            <a:spLocks noChangeArrowheads="1"/>
          </p:cNvSpPr>
          <p:nvPr/>
        </p:nvSpPr>
        <p:spPr bwMode="auto">
          <a:xfrm>
            <a:off x="381000" y="844380"/>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grpSp>
        <p:nvGrpSpPr>
          <p:cNvPr id="9" name="Group 8"/>
          <p:cNvGrpSpPr/>
          <p:nvPr/>
        </p:nvGrpSpPr>
        <p:grpSpPr>
          <a:xfrm>
            <a:off x="4250088" y="967412"/>
            <a:ext cx="4724400" cy="3075653"/>
            <a:chOff x="4250088" y="1161281"/>
            <a:chExt cx="4724400" cy="3075653"/>
          </a:xfrm>
        </p:grpSpPr>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4250088" y="1161281"/>
              <a:ext cx="4724400" cy="2771775"/>
            </a:xfrm>
            <a:prstGeom prst="rect">
              <a:avLst/>
            </a:prstGeom>
            <a:noFill/>
            <a:ln>
              <a:noFill/>
            </a:ln>
          </p:spPr>
        </p:pic>
        <p:sp>
          <p:nvSpPr>
            <p:cNvPr id="12" name="Rectangle 11"/>
            <p:cNvSpPr/>
            <p:nvPr/>
          </p:nvSpPr>
          <p:spPr>
            <a:xfrm>
              <a:off x="4326288" y="3775269"/>
              <a:ext cx="4572000" cy="461665"/>
            </a:xfrm>
            <a:prstGeom prst="rect">
              <a:avLst/>
            </a:prstGeom>
          </p:spPr>
          <p:txBody>
            <a:bodyPr>
              <a:spAutoFit/>
            </a:bodyPr>
            <a:lstStyle/>
            <a:p>
              <a:r>
                <a:rPr lang="en-US" sz="1200" dirty="0">
                  <a:latin typeface="Calibri" panose="020F0502020204030204" pitchFamily="34" charset="0"/>
                </a:rPr>
                <a:t>Measured crop water use </a:t>
              </a:r>
              <a:r>
                <a:rPr lang="en-US" sz="1200" dirty="0" smtClean="0">
                  <a:latin typeface="Calibri" panose="020F0502020204030204" pitchFamily="34" charset="0"/>
                </a:rPr>
                <a:t>from </a:t>
              </a:r>
              <a:r>
                <a:rPr lang="en-US" sz="1200" dirty="0">
                  <a:latin typeface="Calibri" panose="020F0502020204030204" pitchFamily="34" charset="0"/>
                </a:rPr>
                <a:t>a cotton field in Louisiana over the growing </a:t>
              </a:r>
              <a:r>
                <a:rPr lang="en-US" sz="1200" dirty="0" smtClean="0">
                  <a:latin typeface="Calibri" panose="020F0502020204030204" pitchFamily="34" charset="0"/>
                </a:rPr>
                <a:t>season.</a:t>
              </a:r>
              <a:endParaRPr lang="en-US" sz="1200" dirty="0">
                <a:latin typeface="Calibri" panose="020F0502020204030204" pitchFamily="34" charset="0"/>
              </a:endParaRPr>
            </a:p>
          </p:txBody>
        </p:sp>
      </p:grpSp>
      <p:grpSp>
        <p:nvGrpSpPr>
          <p:cNvPr id="13" name="Group 12"/>
          <p:cNvGrpSpPr/>
          <p:nvPr/>
        </p:nvGrpSpPr>
        <p:grpSpPr>
          <a:xfrm>
            <a:off x="395288" y="891212"/>
            <a:ext cx="3827780" cy="3299788"/>
            <a:chOff x="407826" y="1008881"/>
            <a:chExt cx="3827780" cy="3299788"/>
          </a:xfrm>
        </p:grpSpPr>
        <p:sp>
          <p:nvSpPr>
            <p:cNvPr id="15" name="Rectangle 14"/>
            <p:cNvSpPr/>
            <p:nvPr/>
          </p:nvSpPr>
          <p:spPr>
            <a:xfrm>
              <a:off x="455653" y="3847004"/>
              <a:ext cx="3732126" cy="461665"/>
            </a:xfrm>
            <a:prstGeom prst="rect">
              <a:avLst/>
            </a:prstGeom>
          </p:spPr>
          <p:txBody>
            <a:bodyPr wrap="square">
              <a:spAutoFit/>
            </a:bodyPr>
            <a:lstStyle/>
            <a:p>
              <a:r>
                <a:rPr lang="en-US" sz="1200" dirty="0">
                  <a:latin typeface="Calibri" panose="020F0502020204030204" pitchFamily="34" charset="0"/>
                </a:rPr>
                <a:t>Water use and crop coefficient function for cotton in Stoneville, Mississippi.</a:t>
              </a:r>
            </a:p>
          </p:txBody>
        </p:sp>
        <p:pic>
          <p:nvPicPr>
            <p:cNvPr id="14" name="Picture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826" y="1008881"/>
              <a:ext cx="3827780" cy="2924175"/>
            </a:xfrm>
            <a:prstGeom prst="rect">
              <a:avLst/>
            </a:prstGeom>
            <a:noFill/>
            <a:ln>
              <a:noFill/>
            </a:ln>
          </p:spPr>
        </p:pic>
      </p:grpSp>
      <p:pic>
        <p:nvPicPr>
          <p:cNvPr id="16" name="Picture 15" descr="cotton2"/>
          <p:cNvPicPr/>
          <p:nvPr/>
        </p:nvPicPr>
        <p:blipFill>
          <a:blip r:embed="rId5">
            <a:extLst>
              <a:ext uri="{28A0092B-C50C-407E-A947-70E740481C1C}">
                <a14:useLocalDpi xmlns:a14="http://schemas.microsoft.com/office/drawing/2010/main" val="0"/>
              </a:ext>
            </a:extLst>
          </a:blip>
          <a:srcRect/>
          <a:stretch>
            <a:fillRect/>
          </a:stretch>
        </p:blipFill>
        <p:spPr bwMode="auto">
          <a:xfrm>
            <a:off x="562040" y="4151784"/>
            <a:ext cx="3223953" cy="1944216"/>
          </a:xfrm>
          <a:prstGeom prst="rect">
            <a:avLst/>
          </a:prstGeom>
          <a:noFill/>
          <a:ln w="9525" cmpd="sng">
            <a:solidFill>
              <a:srgbClr val="000000"/>
            </a:solidFill>
            <a:miter lim="800000"/>
            <a:headEnd/>
            <a:tailEnd/>
          </a:ln>
          <a:effectLst/>
        </p:spPr>
      </p:pic>
      <p:sp>
        <p:nvSpPr>
          <p:cNvPr id="18" name="Rectangle 17"/>
          <p:cNvSpPr/>
          <p:nvPr/>
        </p:nvSpPr>
        <p:spPr>
          <a:xfrm>
            <a:off x="7092280" y="4922554"/>
            <a:ext cx="2051720" cy="461665"/>
          </a:xfrm>
          <a:prstGeom prst="rect">
            <a:avLst/>
          </a:prstGeom>
        </p:spPr>
        <p:txBody>
          <a:bodyPr wrap="square">
            <a:spAutoFit/>
          </a:bodyPr>
          <a:lstStyle/>
          <a:p>
            <a:r>
              <a:rPr lang="en-US" sz="1200" dirty="0" smtClean="0">
                <a:latin typeface="Calibri" panose="020F0502020204030204" pitchFamily="34" charset="0"/>
              </a:rPr>
              <a:t>University of Georgia Extension publication.</a:t>
            </a:r>
            <a:endParaRPr lang="en-US" sz="1200" dirty="0">
              <a:latin typeface="Calibri" panose="020F0502020204030204" pitchFamily="34" charset="0"/>
            </a:endParaRPr>
          </a:p>
        </p:txBody>
      </p:sp>
    </p:spTree>
    <p:extLst>
      <p:ext uri="{BB962C8B-B14F-4D97-AF65-F5344CB8AC3E}">
        <p14:creationId xmlns:p14="http://schemas.microsoft.com/office/powerpoint/2010/main" val="1742507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224"/>
            <a:ext cx="8229600" cy="747658"/>
          </a:xfrm>
        </p:spPr>
        <p:txBody>
          <a:bodyPr>
            <a:normAutofit fontScale="90000"/>
          </a:bodyPr>
          <a:lstStyle/>
          <a:p>
            <a:r>
              <a:rPr lang="en-US" dirty="0" smtClean="0">
                <a:latin typeface="Times New Roman" pitchFamily="18" charset="0"/>
                <a:cs typeface="Times New Roman" pitchFamily="18" charset="0"/>
              </a:rPr>
              <a:t>Determining of the K</a:t>
            </a:r>
            <a:r>
              <a:rPr lang="en-US" baseline="-25000" dirty="0" smtClean="0">
                <a:latin typeface="Times New Roman" pitchFamily="18" charset="0"/>
                <a:cs typeface="Times New Roman" pitchFamily="18" charset="0"/>
              </a:rPr>
              <a:t>C</a:t>
            </a:r>
            <a:r>
              <a:rPr lang="en-US" dirty="0" smtClean="0">
                <a:latin typeface="Times New Roman" pitchFamily="18" charset="0"/>
                <a:cs typeface="Times New Roman" pitchFamily="18" charset="0"/>
              </a:rPr>
              <a:t> Curve</a:t>
            </a:r>
            <a:endParaRPr lang="en-US" dirty="0">
              <a:latin typeface="Times New Roman" pitchFamily="18" charset="0"/>
              <a:cs typeface="Times New Roman" pitchFamily="18" charset="0"/>
            </a:endParaRPr>
          </a:p>
        </p:txBody>
      </p:sp>
      <p:sp>
        <p:nvSpPr>
          <p:cNvPr id="5" name="Rectangle 7"/>
          <p:cNvSpPr>
            <a:spLocks noChangeArrowheads="1"/>
          </p:cNvSpPr>
          <p:nvPr/>
        </p:nvSpPr>
        <p:spPr bwMode="auto">
          <a:xfrm>
            <a:off x="381000" y="825126"/>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cxnSp>
        <p:nvCxnSpPr>
          <p:cNvPr id="19" name="Straight Arrow Connector 18"/>
          <p:cNvCxnSpPr/>
          <p:nvPr/>
        </p:nvCxnSpPr>
        <p:spPr bwMode="auto">
          <a:xfrm>
            <a:off x="1763688" y="4453376"/>
            <a:ext cx="1091743" cy="0"/>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a:off x="1763688" y="2018253"/>
            <a:ext cx="1944216" cy="0"/>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2" descr="C:\Users\gvellidis.TIFTON_CAMPUS\Documents\DATA\1Text\Proceedings\Beltwide Conference\2014 Beltwide Conference\Kc graph v2.e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301" y="890900"/>
            <a:ext cx="6949227" cy="5433699"/>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p:cNvCxnSpPr/>
          <p:nvPr/>
        </p:nvCxnSpPr>
        <p:spPr bwMode="auto">
          <a:xfrm flipV="1">
            <a:off x="4230805" y="1419845"/>
            <a:ext cx="0" cy="4248472"/>
          </a:xfrm>
          <a:prstGeom prst="line">
            <a:avLst/>
          </a:prstGeom>
          <a:solidFill>
            <a:schemeClr val="accent1"/>
          </a:solidFill>
          <a:ln w="63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V="1">
            <a:off x="2926448" y="1411893"/>
            <a:ext cx="0" cy="4248472"/>
          </a:xfrm>
          <a:prstGeom prst="line">
            <a:avLst/>
          </a:prstGeom>
          <a:solidFill>
            <a:schemeClr val="accent1"/>
          </a:solidFill>
          <a:ln w="63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flipV="1">
            <a:off x="5656430" y="1419844"/>
            <a:ext cx="0" cy="4248472"/>
          </a:xfrm>
          <a:prstGeom prst="line">
            <a:avLst/>
          </a:prstGeom>
          <a:solidFill>
            <a:schemeClr val="accent1"/>
          </a:solidFill>
          <a:ln w="63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a:off x="2926448" y="5135954"/>
            <a:ext cx="0" cy="493423"/>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a:off x="3876119" y="5135954"/>
            <a:ext cx="0" cy="493423"/>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p:cNvCxnSpPr/>
          <p:nvPr/>
        </p:nvCxnSpPr>
        <p:spPr bwMode="auto">
          <a:xfrm>
            <a:off x="6599757" y="5135954"/>
            <a:ext cx="0" cy="493423"/>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Box 27"/>
          <p:cNvSpPr txBox="1"/>
          <p:nvPr/>
        </p:nvSpPr>
        <p:spPr>
          <a:xfrm>
            <a:off x="2555776" y="4631898"/>
            <a:ext cx="692049" cy="523220"/>
          </a:xfrm>
          <a:prstGeom prst="rect">
            <a:avLst/>
          </a:prstGeom>
          <a:noFill/>
        </p:spPr>
        <p:txBody>
          <a:bodyPr wrap="none" rtlCol="0">
            <a:spAutoFit/>
          </a:bodyPr>
          <a:lstStyle/>
          <a:p>
            <a:pPr algn="ctr"/>
            <a:r>
              <a:rPr lang="en-US" sz="1400" dirty="0" smtClean="0">
                <a:solidFill>
                  <a:srgbClr val="FF0000"/>
                </a:solidFill>
                <a:latin typeface="Calibri" panose="020F0502020204030204" pitchFamily="34" charset="0"/>
              </a:rPr>
              <a:t>1st</a:t>
            </a:r>
          </a:p>
          <a:p>
            <a:pPr algn="ctr"/>
            <a:r>
              <a:rPr lang="en-US" sz="1400" dirty="0" smtClean="0">
                <a:solidFill>
                  <a:srgbClr val="FF0000"/>
                </a:solidFill>
                <a:latin typeface="Calibri" panose="020F0502020204030204" pitchFamily="34" charset="0"/>
              </a:rPr>
              <a:t>Square</a:t>
            </a:r>
            <a:endParaRPr lang="en-US" sz="1400" dirty="0">
              <a:solidFill>
                <a:srgbClr val="FF0000"/>
              </a:solidFill>
              <a:latin typeface="Calibri" panose="020F0502020204030204" pitchFamily="34" charset="0"/>
            </a:endParaRPr>
          </a:p>
        </p:txBody>
      </p:sp>
      <p:sp>
        <p:nvSpPr>
          <p:cNvPr id="29" name="TextBox 28"/>
          <p:cNvSpPr txBox="1"/>
          <p:nvPr/>
        </p:nvSpPr>
        <p:spPr>
          <a:xfrm>
            <a:off x="3525489" y="4631898"/>
            <a:ext cx="680892" cy="523220"/>
          </a:xfrm>
          <a:prstGeom prst="rect">
            <a:avLst/>
          </a:prstGeom>
          <a:noFill/>
        </p:spPr>
        <p:txBody>
          <a:bodyPr wrap="none" rtlCol="0">
            <a:spAutoFit/>
          </a:bodyPr>
          <a:lstStyle/>
          <a:p>
            <a:pPr algn="ctr"/>
            <a:r>
              <a:rPr lang="en-US" sz="1400" dirty="0" smtClean="0">
                <a:solidFill>
                  <a:srgbClr val="FF0000"/>
                </a:solidFill>
                <a:latin typeface="Calibri" panose="020F0502020204030204" pitchFamily="34" charset="0"/>
              </a:rPr>
              <a:t>1st</a:t>
            </a:r>
          </a:p>
          <a:p>
            <a:pPr algn="ctr"/>
            <a:r>
              <a:rPr lang="en-US" sz="1400" dirty="0" smtClean="0">
                <a:solidFill>
                  <a:srgbClr val="FF0000"/>
                </a:solidFill>
                <a:latin typeface="Calibri" panose="020F0502020204030204" pitchFamily="34" charset="0"/>
              </a:rPr>
              <a:t>Flower</a:t>
            </a:r>
            <a:endParaRPr lang="en-US" sz="1400" dirty="0">
              <a:solidFill>
                <a:srgbClr val="FF0000"/>
              </a:solidFill>
              <a:latin typeface="Calibri" panose="020F0502020204030204" pitchFamily="34" charset="0"/>
            </a:endParaRPr>
          </a:p>
        </p:txBody>
      </p:sp>
      <p:sp>
        <p:nvSpPr>
          <p:cNvPr id="30" name="TextBox 29"/>
          <p:cNvSpPr txBox="1"/>
          <p:nvPr/>
        </p:nvSpPr>
        <p:spPr>
          <a:xfrm>
            <a:off x="6156176" y="4631898"/>
            <a:ext cx="898003" cy="523220"/>
          </a:xfrm>
          <a:prstGeom prst="rect">
            <a:avLst/>
          </a:prstGeom>
          <a:noFill/>
        </p:spPr>
        <p:txBody>
          <a:bodyPr wrap="none" rtlCol="0">
            <a:spAutoFit/>
          </a:bodyPr>
          <a:lstStyle/>
          <a:p>
            <a:pPr algn="ctr"/>
            <a:r>
              <a:rPr lang="en-US" sz="1400" dirty="0" smtClean="0">
                <a:solidFill>
                  <a:srgbClr val="FF0000"/>
                </a:solidFill>
                <a:latin typeface="Calibri" panose="020F0502020204030204" pitchFamily="34" charset="0"/>
              </a:rPr>
              <a:t>1st</a:t>
            </a:r>
          </a:p>
          <a:p>
            <a:pPr algn="ctr"/>
            <a:r>
              <a:rPr lang="en-US" sz="1400" dirty="0" smtClean="0">
                <a:solidFill>
                  <a:srgbClr val="FF0000"/>
                </a:solidFill>
                <a:latin typeface="Calibri" panose="020F0502020204030204" pitchFamily="34" charset="0"/>
              </a:rPr>
              <a:t>Open Boll</a:t>
            </a:r>
            <a:endParaRPr lang="en-US" sz="14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1883864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60437"/>
            <a:ext cx="8686800" cy="4983163"/>
          </a:xfrm>
        </p:spPr>
        <p:txBody>
          <a:bodyPr>
            <a:normAutofit/>
          </a:bodyPr>
          <a:lstStyle/>
          <a:p>
            <a:r>
              <a:rPr lang="en-US" dirty="0" smtClean="0">
                <a:latin typeface="Times New Roman" pitchFamily="18" charset="0"/>
                <a:cs typeface="Times New Roman" pitchFamily="18" charset="0"/>
              </a:rPr>
              <a:t>Simplified water balance approach:</a:t>
            </a:r>
          </a:p>
          <a:p>
            <a:pPr lvl="1"/>
            <a:endParaRPr lang="en-US" sz="1600" baseline="-250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Soil water holding capacity</a:t>
            </a:r>
          </a:p>
          <a:p>
            <a:pPr lvl="1"/>
            <a:r>
              <a:rPr lang="en-US" sz="2400" dirty="0" smtClean="0">
                <a:latin typeface="Times New Roman" pitchFamily="18" charset="0"/>
                <a:cs typeface="Times New Roman" pitchFamily="18" charset="0"/>
              </a:rPr>
              <a:t>Estimated rooting depth</a:t>
            </a:r>
          </a:p>
          <a:p>
            <a:pPr lvl="1"/>
            <a:r>
              <a:rPr lang="en-US" sz="2400" dirty="0" smtClean="0">
                <a:latin typeface="Times New Roman" pitchFamily="18" charset="0"/>
                <a:cs typeface="Times New Roman" pitchFamily="18" charset="0"/>
              </a:rPr>
              <a:t>Estimated evapotranspiration (ET</a:t>
            </a:r>
            <a:r>
              <a:rPr lang="en-US" sz="2400" baseline="-25000" dirty="0" smtClean="0">
                <a:latin typeface="Times New Roman" pitchFamily="18" charset="0"/>
                <a:cs typeface="Times New Roman" pitchFamily="18" charset="0"/>
              </a:rPr>
              <a:t>C</a:t>
            </a:r>
            <a:r>
              <a:rPr lang="en-US" sz="2400" dirty="0" smtClean="0">
                <a:latin typeface="Times New Roman" pitchFamily="18" charset="0"/>
                <a:cs typeface="Times New Roman" pitchFamily="18" charset="0"/>
              </a:rPr>
              <a:t>)</a:t>
            </a:r>
          </a:p>
          <a:p>
            <a:pPr lvl="1"/>
            <a:r>
              <a:rPr lang="en-US" sz="2400" dirty="0" smtClean="0">
                <a:latin typeface="Times New Roman" pitchFamily="18" charset="0"/>
                <a:cs typeface="Times New Roman" pitchFamily="18" charset="0"/>
              </a:rPr>
              <a:t>Minimum allowable soil water depletion (50%)</a:t>
            </a:r>
          </a:p>
          <a:p>
            <a:pPr lvl="1"/>
            <a:r>
              <a:rPr lang="en-US" sz="2400" dirty="0" smtClean="0">
                <a:latin typeface="Times New Roman" pitchFamily="18" charset="0"/>
                <a:cs typeface="Times New Roman" pitchFamily="18" charset="0"/>
              </a:rPr>
              <a:t>Irrigation system characteristics (Overhead or drip in this case)</a:t>
            </a:r>
          </a:p>
          <a:p>
            <a:pPr lvl="1"/>
            <a:r>
              <a:rPr lang="en-US" sz="2400" dirty="0" smtClean="0">
                <a:latin typeface="Times New Roman" pitchFamily="18" charset="0"/>
                <a:cs typeface="Times New Roman" pitchFamily="18" charset="0"/>
              </a:rPr>
              <a:t>Measured Precipitation and Irrigation</a:t>
            </a:r>
          </a:p>
        </p:txBody>
      </p:sp>
      <p:sp>
        <p:nvSpPr>
          <p:cNvPr id="2" name="Title 1"/>
          <p:cNvSpPr>
            <a:spLocks noGrp="1"/>
          </p:cNvSpPr>
          <p:nvPr>
            <p:ph type="title"/>
          </p:nvPr>
        </p:nvSpPr>
        <p:spPr>
          <a:xfrm>
            <a:off x="457200" y="47370"/>
            <a:ext cx="8229600" cy="944562"/>
          </a:xfrm>
        </p:spPr>
        <p:txBody>
          <a:bodyPr/>
          <a:lstStyle/>
          <a:p>
            <a:r>
              <a:rPr lang="en-US" dirty="0" smtClean="0">
                <a:latin typeface="Times New Roman" pitchFamily="18" charset="0"/>
                <a:cs typeface="Times New Roman" pitchFamily="18" charset="0"/>
              </a:rPr>
              <a:t>Cotton App Irrigation Scheduling</a:t>
            </a:r>
            <a:endParaRPr lang="en-US" dirty="0">
              <a:latin typeface="Times New Roman" pitchFamily="18" charset="0"/>
              <a:cs typeface="Times New Roman" pitchFamily="18" charset="0"/>
            </a:endParaRPr>
          </a:p>
        </p:txBody>
      </p:sp>
      <p:sp>
        <p:nvSpPr>
          <p:cNvPr id="5" name="Rectangle 7"/>
          <p:cNvSpPr>
            <a:spLocks noChangeArrowheads="1"/>
          </p:cNvSpPr>
          <p:nvPr/>
        </p:nvSpPr>
        <p:spPr bwMode="auto">
          <a:xfrm>
            <a:off x="381000" y="885570"/>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Tree>
    <p:extLst>
      <p:ext uri="{BB962C8B-B14F-4D97-AF65-F5344CB8AC3E}">
        <p14:creationId xmlns:p14="http://schemas.microsoft.com/office/powerpoint/2010/main" val="3709529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273"/>
            <a:ext cx="8229600" cy="944562"/>
          </a:xfrm>
        </p:spPr>
        <p:txBody>
          <a:bodyPr/>
          <a:lstStyle/>
          <a:p>
            <a:r>
              <a:rPr lang="en-US" dirty="0" smtClean="0">
                <a:latin typeface="Times New Roman" pitchFamily="18" charset="0"/>
                <a:cs typeface="Times New Roman" pitchFamily="18" charset="0"/>
              </a:rPr>
              <a:t>Weather Networks</a:t>
            </a:r>
            <a:endParaRPr lang="en-US" dirty="0">
              <a:latin typeface="Times New Roman" pitchFamily="18" charset="0"/>
              <a:cs typeface="Times New Roman" pitchFamily="18" charset="0"/>
            </a:endParaRPr>
          </a:p>
        </p:txBody>
      </p:sp>
      <p:sp>
        <p:nvSpPr>
          <p:cNvPr id="5" name="Rectangle 7"/>
          <p:cNvSpPr>
            <a:spLocks noChangeArrowheads="1"/>
          </p:cNvSpPr>
          <p:nvPr/>
        </p:nvSpPr>
        <p:spPr bwMode="auto">
          <a:xfrm>
            <a:off x="381000" y="862461"/>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grpSp>
        <p:nvGrpSpPr>
          <p:cNvPr id="11" name="Group 10"/>
          <p:cNvGrpSpPr/>
          <p:nvPr/>
        </p:nvGrpSpPr>
        <p:grpSpPr>
          <a:xfrm>
            <a:off x="251520" y="1505848"/>
            <a:ext cx="3641697" cy="4329324"/>
            <a:chOff x="1987826" y="1809084"/>
            <a:chExt cx="3641697" cy="4329324"/>
          </a:xfrm>
        </p:grpSpPr>
        <p:pic>
          <p:nvPicPr>
            <p:cNvPr id="12" name="Picture 11" descr="Georgia Weather - Automated Environmental Monitoring Network Page - Windows Internet Explore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87826" y="2377440"/>
              <a:ext cx="3641697" cy="3760968"/>
            </a:xfrm>
            <a:prstGeom prst="rect">
              <a:avLst/>
            </a:prstGeom>
          </p:spPr>
        </p:pic>
        <p:pic>
          <p:nvPicPr>
            <p:cNvPr id="13" name="Picture 12" descr="Georgia Weather - Automated Environmental Monitoring Network Page - Windows Internet Explore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87826" y="1809084"/>
              <a:ext cx="3641697" cy="683812"/>
            </a:xfrm>
            <a:prstGeom prst="rect">
              <a:avLst/>
            </a:prstGeom>
          </p:spPr>
        </p:pic>
      </p:grpSp>
      <p:sp>
        <p:nvSpPr>
          <p:cNvPr id="14" name="Rectangle 13"/>
          <p:cNvSpPr/>
          <p:nvPr/>
        </p:nvSpPr>
        <p:spPr>
          <a:xfrm>
            <a:off x="4190290" y="857776"/>
            <a:ext cx="4734272" cy="369332"/>
          </a:xfrm>
          <a:prstGeom prst="rect">
            <a:avLst/>
          </a:prstGeom>
        </p:spPr>
        <p:txBody>
          <a:bodyPr wrap="square">
            <a:spAutoFit/>
          </a:bodyPr>
          <a:lstStyle/>
          <a:p>
            <a:r>
              <a:rPr lang="en-US" dirty="0" smtClean="0">
                <a:latin typeface="Calibri" panose="020F0502020204030204" pitchFamily="34" charset="0"/>
              </a:rPr>
              <a:t>FAWN - Florida Automated Weather Network</a:t>
            </a:r>
            <a:endParaRPr lang="en-US" dirty="0">
              <a:latin typeface="Calibri" panose="020F0502020204030204" pitchFamily="34" charset="0"/>
            </a:endParaRPr>
          </a:p>
        </p:txBody>
      </p:sp>
      <p:pic>
        <p:nvPicPr>
          <p:cNvPr id="15" name="Picture 14" descr="FAWN - Florida Automated Weather Network - Windows Internet Explore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39952" y="1515341"/>
            <a:ext cx="4834948" cy="4319831"/>
          </a:xfrm>
          <a:prstGeom prst="rect">
            <a:avLst/>
          </a:prstGeom>
        </p:spPr>
      </p:pic>
      <p:sp>
        <p:nvSpPr>
          <p:cNvPr id="16" name="Rectangle 15"/>
          <p:cNvSpPr/>
          <p:nvPr/>
        </p:nvSpPr>
        <p:spPr>
          <a:xfrm>
            <a:off x="179512" y="857776"/>
            <a:ext cx="3713705" cy="646331"/>
          </a:xfrm>
          <a:prstGeom prst="rect">
            <a:avLst/>
          </a:prstGeom>
        </p:spPr>
        <p:txBody>
          <a:bodyPr wrap="square">
            <a:spAutoFit/>
          </a:bodyPr>
          <a:lstStyle/>
          <a:p>
            <a:pPr algn="ctr"/>
            <a:r>
              <a:rPr lang="en-US" dirty="0" smtClean="0">
                <a:latin typeface="Calibri" panose="020F0502020204030204" pitchFamily="34" charset="0"/>
              </a:rPr>
              <a:t>GAEMN - Georgia Automated Environmental Monitoring Network</a:t>
            </a:r>
            <a:endParaRPr lang="en-US" dirty="0">
              <a:latin typeface="Calibri" panose="020F0502020204030204" pitchFamily="34" charset="0"/>
            </a:endParaRPr>
          </a:p>
        </p:txBody>
      </p:sp>
    </p:spTree>
    <p:extLst>
      <p:ext uri="{BB962C8B-B14F-4D97-AF65-F5344CB8AC3E}">
        <p14:creationId xmlns:p14="http://schemas.microsoft.com/office/powerpoint/2010/main" val="21846145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8960" y="960437"/>
            <a:ext cx="5577839" cy="4983163"/>
          </a:xfrm>
        </p:spPr>
        <p:txBody>
          <a:bodyPr>
            <a:normAutofit/>
          </a:bodyPr>
          <a:lstStyle/>
          <a:p>
            <a:r>
              <a:rPr lang="en-US" sz="3000" dirty="0" smtClean="0">
                <a:latin typeface="Times New Roman" pitchFamily="18" charset="0"/>
                <a:cs typeface="Times New Roman" pitchFamily="18" charset="0"/>
              </a:rPr>
              <a:t>Does not recommend irrigation amounts</a:t>
            </a:r>
          </a:p>
          <a:p>
            <a:r>
              <a:rPr lang="en-US" sz="3000" dirty="0" smtClean="0">
                <a:latin typeface="Times New Roman" pitchFamily="18" charset="0"/>
                <a:cs typeface="Times New Roman" pitchFamily="18" charset="0"/>
              </a:rPr>
              <a:t>Advises user of Root Zone Water Deficient in terms of inches and % total</a:t>
            </a:r>
          </a:p>
          <a:p>
            <a:r>
              <a:rPr lang="en-US" sz="3000" dirty="0" smtClean="0">
                <a:latin typeface="Times New Roman" pitchFamily="18" charset="0"/>
                <a:cs typeface="Times New Roman" pitchFamily="18" charset="0"/>
              </a:rPr>
              <a:t>Maximum Recommended Deficit is 50%</a:t>
            </a:r>
          </a:p>
          <a:p>
            <a:r>
              <a:rPr lang="en-US" sz="3000" dirty="0" smtClean="0">
                <a:latin typeface="Times New Roman" pitchFamily="18" charset="0"/>
                <a:cs typeface="Times New Roman" pitchFamily="18" charset="0"/>
              </a:rPr>
              <a:t>Provides weekly (Monday-Sunday) estimated ET</a:t>
            </a:r>
            <a:r>
              <a:rPr lang="en-US" sz="3000" baseline="-25000" dirty="0" smtClean="0">
                <a:latin typeface="Times New Roman" pitchFamily="18" charset="0"/>
                <a:cs typeface="Times New Roman" pitchFamily="18" charset="0"/>
              </a:rPr>
              <a:t>C</a:t>
            </a:r>
          </a:p>
        </p:txBody>
      </p:sp>
      <p:sp>
        <p:nvSpPr>
          <p:cNvPr id="2" name="Title 1"/>
          <p:cNvSpPr>
            <a:spLocks noGrp="1"/>
          </p:cNvSpPr>
          <p:nvPr>
            <p:ph type="title"/>
          </p:nvPr>
        </p:nvSpPr>
        <p:spPr>
          <a:xfrm>
            <a:off x="457200" y="40882"/>
            <a:ext cx="8229600" cy="944562"/>
          </a:xfrm>
        </p:spPr>
        <p:txBody>
          <a:bodyPr/>
          <a:lstStyle/>
          <a:p>
            <a:r>
              <a:rPr lang="en-US" dirty="0" smtClean="0">
                <a:latin typeface="Times New Roman" pitchFamily="18" charset="0"/>
                <a:cs typeface="Times New Roman" pitchFamily="18" charset="0"/>
              </a:rPr>
              <a:t>Cotton App</a:t>
            </a:r>
            <a:endParaRPr lang="en-US" dirty="0">
              <a:latin typeface="Times New Roman" pitchFamily="18" charset="0"/>
              <a:cs typeface="Times New Roman" pitchFamily="18" charset="0"/>
            </a:endParaRPr>
          </a:p>
        </p:txBody>
      </p:sp>
      <p:sp>
        <p:nvSpPr>
          <p:cNvPr id="5" name="Rectangle 7"/>
          <p:cNvSpPr>
            <a:spLocks noChangeArrowheads="1"/>
          </p:cNvSpPr>
          <p:nvPr/>
        </p:nvSpPr>
        <p:spPr bwMode="auto">
          <a:xfrm>
            <a:off x="381000" y="765503"/>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pic>
        <p:nvPicPr>
          <p:cNvPr id="7" name="Picture 2" descr="C:\Users\gvellidis.TIFTON_CAMPUS\Documents\DATA\PowerPoint Files\Beltwide 2014\Smartphone App\Cotton_images\11_Cotton_app_notifications.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551" r="10609" b="10010"/>
          <a:stretch/>
        </p:blipFill>
        <p:spPr bwMode="auto">
          <a:xfrm>
            <a:off x="-36512" y="667264"/>
            <a:ext cx="2960944" cy="55275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9336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8960" y="960437"/>
            <a:ext cx="5577839" cy="4983163"/>
          </a:xfrm>
        </p:spPr>
        <p:txBody>
          <a:bodyPr>
            <a:normAutofit/>
          </a:bodyPr>
          <a:lstStyle/>
          <a:p>
            <a:r>
              <a:rPr lang="en-US" sz="3000" dirty="0" smtClean="0">
                <a:latin typeface="Times New Roman" pitchFamily="18" charset="0"/>
                <a:cs typeface="Times New Roman" pitchFamily="18" charset="0"/>
              </a:rPr>
              <a:t>Meteorological data from weather stations</a:t>
            </a:r>
          </a:p>
          <a:p>
            <a:pPr lvl="1"/>
            <a:r>
              <a:rPr lang="en-US" sz="2600" dirty="0" smtClean="0">
                <a:latin typeface="Times New Roman" pitchFamily="18" charset="0"/>
                <a:cs typeface="Times New Roman" pitchFamily="18" charset="0"/>
              </a:rPr>
              <a:t>Temperature and Precipitation are used to calculated Penman ET</a:t>
            </a:r>
          </a:p>
          <a:p>
            <a:r>
              <a:rPr lang="en-US" sz="3000" dirty="0" smtClean="0">
                <a:latin typeface="Times New Roman" pitchFamily="18" charset="0"/>
                <a:cs typeface="Times New Roman" pitchFamily="18" charset="0"/>
              </a:rPr>
              <a:t>Soil Type (sand, sandy loam, etc.)</a:t>
            </a:r>
          </a:p>
          <a:p>
            <a:r>
              <a:rPr lang="en-US" sz="3000" dirty="0" smtClean="0">
                <a:latin typeface="Times New Roman" pitchFamily="18" charset="0"/>
                <a:cs typeface="Times New Roman" pitchFamily="18" charset="0"/>
              </a:rPr>
              <a:t>Soil water holding capacity (in/in)</a:t>
            </a:r>
          </a:p>
          <a:p>
            <a:r>
              <a:rPr lang="en-US" sz="3000" dirty="0" smtClean="0">
                <a:latin typeface="Times New Roman" pitchFamily="18" charset="0"/>
                <a:cs typeface="Times New Roman" pitchFamily="18" charset="0"/>
              </a:rPr>
              <a:t>Initial Soil Condition (inches of available water)</a:t>
            </a:r>
          </a:p>
        </p:txBody>
      </p:sp>
      <p:sp>
        <p:nvSpPr>
          <p:cNvPr id="2" name="Title 1"/>
          <p:cNvSpPr>
            <a:spLocks noGrp="1"/>
          </p:cNvSpPr>
          <p:nvPr>
            <p:ph type="title"/>
          </p:nvPr>
        </p:nvSpPr>
        <p:spPr>
          <a:xfrm>
            <a:off x="457200" y="47370"/>
            <a:ext cx="8229600" cy="944562"/>
          </a:xfrm>
        </p:spPr>
        <p:txBody>
          <a:bodyPr/>
          <a:lstStyle/>
          <a:p>
            <a:r>
              <a:rPr lang="en-US" dirty="0" smtClean="0">
                <a:latin typeface="Times New Roman" pitchFamily="18" charset="0"/>
                <a:cs typeface="Times New Roman" pitchFamily="18" charset="0"/>
              </a:rPr>
              <a:t>Cotton App:  Model Variables</a:t>
            </a:r>
            <a:endParaRPr lang="en-US" dirty="0">
              <a:latin typeface="Times New Roman" pitchFamily="18" charset="0"/>
              <a:cs typeface="Times New Roman" pitchFamily="18" charset="0"/>
            </a:endParaRPr>
          </a:p>
        </p:txBody>
      </p:sp>
      <p:sp>
        <p:nvSpPr>
          <p:cNvPr id="5" name="Rectangle 7"/>
          <p:cNvSpPr>
            <a:spLocks noChangeArrowheads="1"/>
          </p:cNvSpPr>
          <p:nvPr/>
        </p:nvSpPr>
        <p:spPr bwMode="auto">
          <a:xfrm>
            <a:off x="381000" y="885570"/>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pic>
        <p:nvPicPr>
          <p:cNvPr id="9" name="Picture 2" descr="C:\Users\gvellidis.TIFTON_CAMPUS\Documents\DATA\PowerPoint Files\Beltwide 2014\Smartphone App\Cotton_images\6_Cotton_app_add_field.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013" b="8568"/>
          <a:stretch/>
        </p:blipFill>
        <p:spPr bwMode="auto">
          <a:xfrm>
            <a:off x="0" y="848496"/>
            <a:ext cx="3293385" cy="55605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2876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gvellidis.TIFTON_CAMPUS\Documents\DATA\IMAGES\Irrigation\IMAG0313c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317" y="4114800"/>
            <a:ext cx="9490633" cy="28644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8600" y="960437"/>
            <a:ext cx="8458199" cy="3382963"/>
          </a:xfrm>
        </p:spPr>
        <p:txBody>
          <a:bodyPr>
            <a:normAutofit lnSpcReduction="10000"/>
          </a:bodyPr>
          <a:lstStyle/>
          <a:p>
            <a:r>
              <a:rPr lang="en-US" sz="3000" dirty="0" smtClean="0">
                <a:latin typeface="Times New Roman" pitchFamily="18" charset="0"/>
                <a:cs typeface="Times New Roman" pitchFamily="18" charset="0"/>
              </a:rPr>
              <a:t>Rooting Depth</a:t>
            </a:r>
          </a:p>
          <a:p>
            <a:pPr lvl="1"/>
            <a:r>
              <a:rPr lang="en-US" sz="2600" dirty="0" smtClean="0">
                <a:latin typeface="Times New Roman" pitchFamily="18" charset="0"/>
                <a:cs typeface="Times New Roman" pitchFamily="18" charset="0"/>
              </a:rPr>
              <a:t>Minimum = 6 in;  Maximum = 24 in;  Increases ~ 0.3 in/day</a:t>
            </a:r>
          </a:p>
          <a:p>
            <a:r>
              <a:rPr lang="en-US" sz="3000" dirty="0" smtClean="0">
                <a:latin typeface="Times New Roman" pitchFamily="18" charset="0"/>
                <a:cs typeface="Times New Roman" pitchFamily="18" charset="0"/>
              </a:rPr>
              <a:t>Irrigation System Type</a:t>
            </a:r>
          </a:p>
          <a:p>
            <a:pPr lvl="1"/>
            <a:r>
              <a:rPr lang="en-US" sz="2600" dirty="0" smtClean="0">
                <a:latin typeface="Times New Roman" pitchFamily="18" charset="0"/>
                <a:cs typeface="Times New Roman" pitchFamily="18" charset="0"/>
              </a:rPr>
              <a:t>System Effectiveness (efficiency)- % of applied water which enters soil (85% for pivots)</a:t>
            </a:r>
          </a:p>
          <a:p>
            <a:r>
              <a:rPr lang="en-US" sz="3000" dirty="0" smtClean="0">
                <a:latin typeface="Times New Roman" pitchFamily="18" charset="0"/>
                <a:cs typeface="Times New Roman" pitchFamily="18" charset="0"/>
              </a:rPr>
              <a:t>Default Irrigation Depth (in)</a:t>
            </a:r>
          </a:p>
        </p:txBody>
      </p:sp>
      <p:sp>
        <p:nvSpPr>
          <p:cNvPr id="2" name="Title 1"/>
          <p:cNvSpPr>
            <a:spLocks noGrp="1"/>
          </p:cNvSpPr>
          <p:nvPr>
            <p:ph type="title"/>
          </p:nvPr>
        </p:nvSpPr>
        <p:spPr>
          <a:xfrm>
            <a:off x="457200" y="80322"/>
            <a:ext cx="8229600" cy="944562"/>
          </a:xfrm>
        </p:spPr>
        <p:txBody>
          <a:bodyPr/>
          <a:lstStyle/>
          <a:p>
            <a:r>
              <a:rPr lang="en-US" dirty="0" smtClean="0">
                <a:latin typeface="Times New Roman" pitchFamily="18" charset="0"/>
                <a:cs typeface="Times New Roman" pitchFamily="18" charset="0"/>
              </a:rPr>
              <a:t>Cotton App:  Model Variables</a:t>
            </a:r>
            <a:endParaRPr lang="en-US" dirty="0">
              <a:latin typeface="Times New Roman" pitchFamily="18" charset="0"/>
              <a:cs typeface="Times New Roman" pitchFamily="18" charset="0"/>
            </a:endParaRPr>
          </a:p>
        </p:txBody>
      </p:sp>
      <p:sp>
        <p:nvSpPr>
          <p:cNvPr id="5" name="Rectangle 7"/>
          <p:cNvSpPr>
            <a:spLocks noChangeArrowheads="1"/>
          </p:cNvSpPr>
          <p:nvPr/>
        </p:nvSpPr>
        <p:spPr bwMode="auto">
          <a:xfrm>
            <a:off x="381000" y="918522"/>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Tree>
    <p:extLst>
      <p:ext uri="{BB962C8B-B14F-4D97-AF65-F5344CB8AC3E}">
        <p14:creationId xmlns:p14="http://schemas.microsoft.com/office/powerpoint/2010/main" val="3362017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846"/>
            <a:ext cx="8229600" cy="944562"/>
          </a:xfrm>
        </p:spPr>
        <p:txBody>
          <a:bodyPr/>
          <a:lstStyle/>
          <a:p>
            <a:r>
              <a:rPr lang="en-US" dirty="0" smtClean="0">
                <a:latin typeface="Times New Roman" pitchFamily="18" charset="0"/>
                <a:cs typeface="Times New Roman" pitchFamily="18" charset="0"/>
              </a:rPr>
              <a:t>Cotton App</a:t>
            </a:r>
            <a:endParaRPr lang="en-US" dirty="0">
              <a:latin typeface="Times New Roman" pitchFamily="18" charset="0"/>
              <a:cs typeface="Times New Roman" pitchFamily="18" charset="0"/>
            </a:endParaRPr>
          </a:p>
        </p:txBody>
      </p:sp>
      <p:sp>
        <p:nvSpPr>
          <p:cNvPr id="5" name="Rectangle 7"/>
          <p:cNvSpPr>
            <a:spLocks noChangeArrowheads="1"/>
          </p:cNvSpPr>
          <p:nvPr/>
        </p:nvSpPr>
        <p:spPr bwMode="auto">
          <a:xfrm>
            <a:off x="381000" y="902046"/>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pic>
        <p:nvPicPr>
          <p:cNvPr id="11" name="Picture 4" descr="C:\Users\gvellidis.TIFTON_CAMPUS\Documents\DATA\PowerPoint Files\Beltwide 2014\Smartphone App\Cotton_images\2_Cotton_app_mai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939" b="9674"/>
          <a:stretch/>
        </p:blipFill>
        <p:spPr bwMode="auto">
          <a:xfrm>
            <a:off x="502196" y="749642"/>
            <a:ext cx="3205708" cy="5346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5" descr="C:\Users\gvellidis.TIFTON_CAMPUS\Documents\DATA\PowerPoint Files\Beltwide 2014\Smartphone App\Cotton_images\1_Cotton_app_ma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856" y="304800"/>
            <a:ext cx="3205708" cy="6411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2" descr="C:\Users\gvellidis.TIFTON_CAMPUS\Documents\DATA\PowerPoint Files\Beltwide 2014\Smartphone App\Cotton_images\11_Cotton_app_notificatio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3100" y="1333322"/>
            <a:ext cx="2367411" cy="47348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5594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894"/>
            <a:ext cx="8229600" cy="944562"/>
          </a:xfrm>
        </p:spPr>
        <p:txBody>
          <a:bodyPr/>
          <a:lstStyle/>
          <a:p>
            <a:r>
              <a:rPr lang="en-US" dirty="0" smtClean="0">
                <a:latin typeface="Times New Roman" pitchFamily="18" charset="0"/>
                <a:cs typeface="Times New Roman" pitchFamily="18" charset="0"/>
              </a:rPr>
              <a:t>Cotton App</a:t>
            </a:r>
            <a:endParaRPr lang="en-US" dirty="0">
              <a:latin typeface="Times New Roman" pitchFamily="18" charset="0"/>
              <a:cs typeface="Times New Roman" pitchFamily="18" charset="0"/>
            </a:endParaRPr>
          </a:p>
        </p:txBody>
      </p:sp>
      <p:sp>
        <p:nvSpPr>
          <p:cNvPr id="5" name="Rectangle 7"/>
          <p:cNvSpPr>
            <a:spLocks noChangeArrowheads="1"/>
          </p:cNvSpPr>
          <p:nvPr/>
        </p:nvSpPr>
        <p:spPr bwMode="auto">
          <a:xfrm>
            <a:off x="381000" y="869094"/>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pic>
        <p:nvPicPr>
          <p:cNvPr id="9" name="Picture 2" descr="C:\Users\gvellidis.TIFTON_CAMPUS\Documents\DATA\PowerPoint Files\Beltwide 2014\Smartphone App\Cotton_images\4_Cotton_app_ma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5748" y="381000"/>
            <a:ext cx="3127412" cy="625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3" descr="C:\Users\gvellidis.TIFTON_CAMPUS\Documents\DATA\PowerPoint Files\Beltwide 2014\Smartphone App\Cotton_images\9_Cotton_app_see_detail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81161"/>
            <a:ext cx="3127412" cy="625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6" descr="C:\Users\gvellidis.TIFTON_CAMPUS\Documents\DATA\PowerPoint Files\Beltwide 2014\Smartphone App\Cotton_images\12_Cotton_app_notificatio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0072" y="1401219"/>
            <a:ext cx="2221339" cy="44426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280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66"/>
            <a:ext cx="8229600" cy="944562"/>
          </a:xfrm>
        </p:spPr>
        <p:txBody>
          <a:bodyPr/>
          <a:lstStyle/>
          <a:p>
            <a:r>
              <a:rPr lang="en-US" dirty="0" smtClean="0">
                <a:latin typeface="Times New Roman" pitchFamily="18" charset="0"/>
                <a:cs typeface="Times New Roman" pitchFamily="18" charset="0"/>
              </a:rPr>
              <a:t>Why Irrigate?</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229600" cy="4830763"/>
          </a:xfrm>
        </p:spPr>
        <p:txBody>
          <a:bodyPr>
            <a:normAutofit/>
          </a:bodyPr>
          <a:lstStyle/>
          <a:p>
            <a:r>
              <a:rPr lang="en-US" dirty="0" smtClean="0">
                <a:latin typeface="Times New Roman" pitchFamily="18" charset="0"/>
                <a:cs typeface="Times New Roman" pitchFamily="18" charset="0"/>
              </a:rPr>
              <a:t>Increase yield/profit in low rainfall years</a:t>
            </a:r>
          </a:p>
          <a:p>
            <a:r>
              <a:rPr lang="en-US" sz="3000" dirty="0" smtClean="0">
                <a:latin typeface="Times New Roman" pitchFamily="18" charset="0"/>
                <a:cs typeface="Times New Roman" pitchFamily="18" charset="0"/>
              </a:rPr>
              <a:t>Yield stability across years</a:t>
            </a:r>
          </a:p>
          <a:p>
            <a:r>
              <a:rPr lang="en-US" sz="3000" dirty="0" smtClean="0">
                <a:latin typeface="Times New Roman" pitchFamily="18" charset="0"/>
                <a:cs typeface="Times New Roman" pitchFamily="18" charset="0"/>
              </a:rPr>
              <a:t>Safeguard investment (seed, tech fees, fertilizer, etc.)</a:t>
            </a:r>
          </a:p>
          <a:p>
            <a:r>
              <a:rPr lang="en-US" sz="3000" dirty="0" smtClean="0">
                <a:latin typeface="Times New Roman" pitchFamily="18" charset="0"/>
                <a:cs typeface="Times New Roman" pitchFamily="18" charset="0"/>
              </a:rPr>
              <a:t>Risk management</a:t>
            </a:r>
          </a:p>
          <a:p>
            <a:r>
              <a:rPr lang="en-US" sz="3000" dirty="0" smtClean="0">
                <a:latin typeface="Times New Roman" pitchFamily="18" charset="0"/>
                <a:cs typeface="Times New Roman" pitchFamily="18" charset="0"/>
              </a:rPr>
              <a:t>Pest control (pre-emerge and </a:t>
            </a:r>
            <a:r>
              <a:rPr lang="en-US" sz="3000" dirty="0" err="1" smtClean="0">
                <a:latin typeface="Times New Roman" pitchFamily="18" charset="0"/>
                <a:cs typeface="Times New Roman" pitchFamily="18" charset="0"/>
              </a:rPr>
              <a:t>systemics</a:t>
            </a:r>
            <a:r>
              <a:rPr lang="en-US" sz="3000" dirty="0" smtClean="0">
                <a:latin typeface="Times New Roman" pitchFamily="18" charset="0"/>
                <a:cs typeface="Times New Roman" pitchFamily="18" charset="0"/>
              </a:rPr>
              <a:t>)</a:t>
            </a:r>
          </a:p>
          <a:p>
            <a:r>
              <a:rPr lang="en-US" sz="3000" dirty="0" smtClean="0">
                <a:latin typeface="Times New Roman" pitchFamily="18" charset="0"/>
                <a:cs typeface="Times New Roman" pitchFamily="18" charset="0"/>
              </a:rPr>
              <a:t>Optimize use of applied nutrients</a:t>
            </a:r>
          </a:p>
          <a:p>
            <a:pPr marL="457200" lvl="1" indent="0">
              <a:buNone/>
            </a:pPr>
            <a:endParaRPr lang="en-US" sz="2600" dirty="0" smtClean="0"/>
          </a:p>
        </p:txBody>
      </p:sp>
      <p:sp>
        <p:nvSpPr>
          <p:cNvPr id="8" name="Rectangle 7"/>
          <p:cNvSpPr>
            <a:spLocks noChangeArrowheads="1"/>
          </p:cNvSpPr>
          <p:nvPr/>
        </p:nvSpPr>
        <p:spPr bwMode="auto">
          <a:xfrm>
            <a:off x="381000" y="868681"/>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Tree>
    <p:extLst>
      <p:ext uri="{BB962C8B-B14F-4D97-AF65-F5344CB8AC3E}">
        <p14:creationId xmlns:p14="http://schemas.microsoft.com/office/powerpoint/2010/main" val="34141196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608"/>
            <a:ext cx="8229600" cy="944562"/>
          </a:xfrm>
        </p:spPr>
        <p:txBody>
          <a:bodyPr/>
          <a:lstStyle/>
          <a:p>
            <a:r>
              <a:rPr lang="en-US" dirty="0" smtClean="0">
                <a:latin typeface="Times New Roman" pitchFamily="18" charset="0"/>
                <a:cs typeface="Times New Roman" pitchFamily="18" charset="0"/>
              </a:rPr>
              <a:t>Cotton App</a:t>
            </a:r>
            <a:endParaRPr lang="en-US" dirty="0">
              <a:latin typeface="Times New Roman" pitchFamily="18" charset="0"/>
              <a:cs typeface="Times New Roman" pitchFamily="18" charset="0"/>
            </a:endParaRPr>
          </a:p>
        </p:txBody>
      </p:sp>
      <p:sp>
        <p:nvSpPr>
          <p:cNvPr id="5" name="Rectangle 7"/>
          <p:cNvSpPr>
            <a:spLocks noChangeArrowheads="1"/>
          </p:cNvSpPr>
          <p:nvPr/>
        </p:nvSpPr>
        <p:spPr bwMode="auto">
          <a:xfrm>
            <a:off x="381000" y="762000"/>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815909018"/>
              </p:ext>
            </p:extLst>
          </p:nvPr>
        </p:nvGraphicFramePr>
        <p:xfrm>
          <a:off x="420437" y="907225"/>
          <a:ext cx="8016550" cy="2804160"/>
        </p:xfrm>
        <a:graphic>
          <a:graphicData uri="http://schemas.openxmlformats.org/drawingml/2006/table">
            <a:tbl>
              <a:tblPr firstRow="1" bandRow="1">
                <a:tableStyleId>{72833802-FEF1-4C79-8D5D-14CF1EAF98D9}</a:tableStyleId>
              </a:tblPr>
              <a:tblGrid>
                <a:gridCol w="1603310"/>
                <a:gridCol w="1603310"/>
                <a:gridCol w="1603310"/>
                <a:gridCol w="1603310"/>
                <a:gridCol w="1603310"/>
              </a:tblGrid>
              <a:tr h="370840">
                <a:tc rowSpan="2">
                  <a:txBody>
                    <a:bodyPr/>
                    <a:lstStyle/>
                    <a:p>
                      <a:r>
                        <a:rPr lang="en-US" dirty="0" smtClean="0"/>
                        <a:t>Method</a:t>
                      </a:r>
                      <a:endParaRPr lang="en-US" b="0" dirty="0">
                        <a:latin typeface="Calibri" panose="020F0502020204030204" pitchFamily="34" charset="0"/>
                      </a:endParaRPr>
                    </a:p>
                  </a:txBody>
                  <a:tcPr/>
                </a:tc>
                <a:tc gridSpan="2">
                  <a:txBody>
                    <a:bodyPr/>
                    <a:lstStyle/>
                    <a:p>
                      <a:pPr algn="ctr"/>
                      <a:r>
                        <a:rPr lang="en-US" dirty="0" smtClean="0"/>
                        <a:t>Conservation Tillage</a:t>
                      </a:r>
                      <a:endParaRPr lang="en-US" b="0" dirty="0">
                        <a:latin typeface="Calibri" panose="020F0502020204030204" pitchFamily="34" charset="0"/>
                      </a:endParaRPr>
                    </a:p>
                  </a:txBody>
                  <a:tcPr/>
                </a:tc>
                <a:tc hMerge="1">
                  <a:txBody>
                    <a:bodyPr/>
                    <a:lstStyle/>
                    <a:p>
                      <a:endParaRPr lang="en-US" dirty="0"/>
                    </a:p>
                  </a:txBody>
                  <a:tcPr/>
                </a:tc>
                <a:tc gridSpan="2">
                  <a:txBody>
                    <a:bodyPr/>
                    <a:lstStyle/>
                    <a:p>
                      <a:pPr algn="ctr"/>
                      <a:r>
                        <a:rPr lang="en-US" dirty="0" smtClean="0"/>
                        <a:t>Conventional Tillage</a:t>
                      </a:r>
                      <a:endParaRPr lang="en-US" b="0" dirty="0">
                        <a:latin typeface="Calibri" panose="020F0502020204030204" pitchFamily="34" charset="0"/>
                      </a:endParaRPr>
                    </a:p>
                  </a:txBody>
                  <a:tcPr/>
                </a:tc>
                <a:tc hMerge="1">
                  <a:txBody>
                    <a:bodyPr/>
                    <a:lstStyle/>
                    <a:p>
                      <a:endParaRPr lang="en-US" dirty="0"/>
                    </a:p>
                  </a:txBody>
                  <a:tcPr/>
                </a:tc>
              </a:tr>
              <a:tr h="370840">
                <a:tc vMerge="1">
                  <a:txBody>
                    <a:bodyPr/>
                    <a:lstStyle/>
                    <a:p>
                      <a:endParaRPr lang="en-US" dirty="0"/>
                    </a:p>
                  </a:txBody>
                  <a:tcPr/>
                </a:tc>
                <a:tc>
                  <a:txBody>
                    <a:bodyPr/>
                    <a:lstStyle/>
                    <a:p>
                      <a:pPr algn="ctr"/>
                      <a:r>
                        <a:rPr lang="en-US" sz="1600" dirty="0" smtClean="0"/>
                        <a:t>Lint Yield </a:t>
                      </a:r>
                    </a:p>
                    <a:p>
                      <a:pPr algn="ctr"/>
                      <a:r>
                        <a:rPr lang="en-US" sz="1600" dirty="0" smtClean="0"/>
                        <a:t>(</a:t>
                      </a:r>
                      <a:r>
                        <a:rPr lang="en-US" sz="1600" dirty="0" err="1" smtClean="0"/>
                        <a:t>lb</a:t>
                      </a:r>
                      <a:r>
                        <a:rPr lang="en-US" sz="1600" dirty="0" smtClean="0"/>
                        <a:t>/ac)</a:t>
                      </a:r>
                      <a:endParaRPr lang="en-US" sz="1600" dirty="0">
                        <a:latin typeface="Calibri" panose="020F0502020204030204" pitchFamily="34" charset="0"/>
                      </a:endParaRPr>
                    </a:p>
                  </a:txBody>
                  <a:tcPr/>
                </a:tc>
                <a:tc>
                  <a:txBody>
                    <a:bodyPr/>
                    <a:lstStyle/>
                    <a:p>
                      <a:pPr algn="ctr"/>
                      <a:r>
                        <a:rPr lang="en-US" sz="1600" dirty="0" smtClean="0"/>
                        <a:t>Water Use </a:t>
                      </a:r>
                    </a:p>
                    <a:p>
                      <a:pPr algn="ctr"/>
                      <a:r>
                        <a:rPr lang="en-US" sz="1600" dirty="0" smtClean="0"/>
                        <a:t>(in)</a:t>
                      </a:r>
                      <a:endParaRPr lang="en-US" sz="1600" dirty="0">
                        <a:latin typeface="Calibri" panose="020F0502020204030204" pitchFamily="34" charset="0"/>
                      </a:endParaRPr>
                    </a:p>
                  </a:txBody>
                  <a:tcPr/>
                </a:tc>
                <a:tc>
                  <a:txBody>
                    <a:bodyPr/>
                    <a:lstStyle/>
                    <a:p>
                      <a:pPr algn="ctr"/>
                      <a:r>
                        <a:rPr lang="en-US" sz="1600" dirty="0" smtClean="0"/>
                        <a:t>Lint Yield </a:t>
                      </a:r>
                    </a:p>
                    <a:p>
                      <a:pPr algn="ctr"/>
                      <a:r>
                        <a:rPr lang="en-US" sz="1600" dirty="0" smtClean="0"/>
                        <a:t>(</a:t>
                      </a:r>
                      <a:r>
                        <a:rPr lang="en-US" sz="1600" dirty="0" err="1" smtClean="0"/>
                        <a:t>lb</a:t>
                      </a:r>
                      <a:r>
                        <a:rPr lang="en-US" sz="1600" dirty="0" smtClean="0"/>
                        <a:t>/ac)</a:t>
                      </a:r>
                      <a:endParaRPr lang="en-US" sz="1600" dirty="0">
                        <a:latin typeface="Calibri" panose="020F0502020204030204" pitchFamily="34" charset="0"/>
                      </a:endParaRPr>
                    </a:p>
                  </a:txBody>
                  <a:tcPr/>
                </a:tc>
                <a:tc>
                  <a:txBody>
                    <a:bodyPr/>
                    <a:lstStyle/>
                    <a:p>
                      <a:pPr algn="ctr"/>
                      <a:r>
                        <a:rPr lang="en-US" sz="1600" dirty="0" smtClean="0"/>
                        <a:t>Water Use </a:t>
                      </a:r>
                    </a:p>
                    <a:p>
                      <a:pPr algn="ctr"/>
                      <a:r>
                        <a:rPr lang="en-US" sz="1600" dirty="0" smtClean="0"/>
                        <a:t>(in)</a:t>
                      </a:r>
                      <a:endParaRPr lang="en-US" sz="1600" dirty="0">
                        <a:latin typeface="Calibri" panose="020F0502020204030204"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Checkbook</a:t>
                      </a:r>
                      <a:endParaRPr lang="en-US" dirty="0" smtClean="0">
                        <a:latin typeface="Calibri" panose="020F0502020204030204" pitchFamily="34" charset="0"/>
                      </a:endParaRPr>
                    </a:p>
                  </a:txBody>
                  <a:tcPr/>
                </a:tc>
                <a:tc>
                  <a:txBody>
                    <a:bodyPr/>
                    <a:lstStyle/>
                    <a:p>
                      <a:pPr algn="ctr"/>
                      <a:r>
                        <a:rPr lang="en-US" dirty="0" smtClean="0"/>
                        <a:t>1350</a:t>
                      </a:r>
                      <a:endParaRPr lang="en-US" dirty="0">
                        <a:latin typeface="Calibri" panose="020F0502020204030204" pitchFamily="34" charset="0"/>
                      </a:endParaRPr>
                    </a:p>
                  </a:txBody>
                  <a:tcPr/>
                </a:tc>
                <a:tc>
                  <a:txBody>
                    <a:bodyPr/>
                    <a:lstStyle/>
                    <a:p>
                      <a:pPr algn="ctr"/>
                      <a:r>
                        <a:rPr lang="en-US" dirty="0" smtClean="0"/>
                        <a:t>12.7</a:t>
                      </a:r>
                      <a:endParaRPr lang="en-US" dirty="0">
                        <a:latin typeface="Calibri" panose="020F0502020204030204" pitchFamily="34" charset="0"/>
                      </a:endParaRPr>
                    </a:p>
                  </a:txBody>
                  <a:tcPr/>
                </a:tc>
                <a:tc>
                  <a:txBody>
                    <a:bodyPr/>
                    <a:lstStyle/>
                    <a:p>
                      <a:pPr algn="ctr"/>
                      <a:r>
                        <a:rPr lang="en-US" dirty="0" smtClean="0"/>
                        <a:t>1150</a:t>
                      </a:r>
                      <a:endParaRPr lang="en-US" dirty="0">
                        <a:latin typeface="Calibri" panose="020F0502020204030204" pitchFamily="34" charset="0"/>
                      </a:endParaRPr>
                    </a:p>
                  </a:txBody>
                  <a:tcPr/>
                </a:tc>
                <a:tc>
                  <a:txBody>
                    <a:bodyPr/>
                    <a:lstStyle/>
                    <a:p>
                      <a:pPr algn="ctr"/>
                      <a:r>
                        <a:rPr lang="en-US" dirty="0" smtClean="0"/>
                        <a:t>12.2</a:t>
                      </a:r>
                      <a:endParaRPr lang="en-US" dirty="0">
                        <a:latin typeface="Calibri" panose="020F0502020204030204"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Cotton App</a:t>
                      </a:r>
                      <a:endParaRPr lang="en-US" dirty="0">
                        <a:solidFill>
                          <a:srgbClr val="FF0000"/>
                        </a:solidFill>
                        <a:latin typeface="Calibri" panose="020F0502020204030204" pitchFamily="34" charset="0"/>
                      </a:endParaRPr>
                    </a:p>
                  </a:txBody>
                  <a:tcPr/>
                </a:tc>
                <a:tc>
                  <a:txBody>
                    <a:bodyPr/>
                    <a:lstStyle/>
                    <a:p>
                      <a:pPr algn="ctr"/>
                      <a:r>
                        <a:rPr lang="en-US" dirty="0" smtClean="0"/>
                        <a:t>1485</a:t>
                      </a:r>
                      <a:endParaRPr lang="en-US" dirty="0">
                        <a:solidFill>
                          <a:srgbClr val="FF0000"/>
                        </a:solidFill>
                        <a:latin typeface="Calibri" panose="020F0502020204030204" pitchFamily="34" charset="0"/>
                      </a:endParaRPr>
                    </a:p>
                  </a:txBody>
                  <a:tcPr/>
                </a:tc>
                <a:tc>
                  <a:txBody>
                    <a:bodyPr/>
                    <a:lstStyle/>
                    <a:p>
                      <a:pPr algn="ctr"/>
                      <a:r>
                        <a:rPr lang="en-US" dirty="0" smtClean="0"/>
                        <a:t>  3.0</a:t>
                      </a:r>
                      <a:endParaRPr lang="en-US" dirty="0">
                        <a:solidFill>
                          <a:srgbClr val="FF0000"/>
                        </a:solidFill>
                        <a:latin typeface="Calibri" panose="020F0502020204030204" pitchFamily="34" charset="0"/>
                      </a:endParaRPr>
                    </a:p>
                  </a:txBody>
                  <a:tcPr/>
                </a:tc>
                <a:tc>
                  <a:txBody>
                    <a:bodyPr/>
                    <a:lstStyle/>
                    <a:p>
                      <a:pPr algn="ctr"/>
                      <a:r>
                        <a:rPr lang="en-US" dirty="0" smtClean="0"/>
                        <a:t>1259</a:t>
                      </a:r>
                      <a:endParaRPr lang="en-US" dirty="0">
                        <a:solidFill>
                          <a:srgbClr val="FF0000"/>
                        </a:solidFill>
                        <a:latin typeface="Calibri" panose="020F0502020204030204" pitchFamily="34" charset="0"/>
                      </a:endParaRPr>
                    </a:p>
                  </a:txBody>
                  <a:tcPr/>
                </a:tc>
                <a:tc>
                  <a:txBody>
                    <a:bodyPr/>
                    <a:lstStyle/>
                    <a:p>
                      <a:pPr algn="ctr"/>
                      <a:r>
                        <a:rPr lang="en-US" dirty="0" smtClean="0"/>
                        <a:t>  3.0</a:t>
                      </a:r>
                      <a:endParaRPr lang="en-US" dirty="0">
                        <a:solidFill>
                          <a:srgbClr val="FF0000"/>
                        </a:solidFill>
                        <a:latin typeface="Calibri" panose="020F0502020204030204" pitchFamily="34" charset="0"/>
                      </a:endParaRPr>
                    </a:p>
                  </a:txBody>
                  <a:tcPr/>
                </a:tc>
              </a:tr>
              <a:tr h="370840">
                <a:tc>
                  <a:txBody>
                    <a:bodyPr/>
                    <a:lstStyle/>
                    <a:p>
                      <a:r>
                        <a:rPr lang="en-US" dirty="0" smtClean="0"/>
                        <a:t>CWSI</a:t>
                      </a:r>
                      <a:endParaRPr lang="en-US" dirty="0">
                        <a:latin typeface="Calibri" panose="020F0502020204030204" pitchFamily="34" charset="0"/>
                      </a:endParaRPr>
                    </a:p>
                  </a:txBody>
                  <a:tcPr/>
                </a:tc>
                <a:tc>
                  <a:txBody>
                    <a:bodyPr/>
                    <a:lstStyle/>
                    <a:p>
                      <a:pPr algn="ctr"/>
                      <a:r>
                        <a:rPr lang="en-US" dirty="0" smtClean="0"/>
                        <a:t>1430</a:t>
                      </a:r>
                      <a:endParaRPr lang="en-US" dirty="0">
                        <a:latin typeface="Calibri" panose="020F0502020204030204" pitchFamily="34" charset="0"/>
                      </a:endParaRPr>
                    </a:p>
                  </a:txBody>
                  <a:tcPr/>
                </a:tc>
                <a:tc>
                  <a:txBody>
                    <a:bodyPr/>
                    <a:lstStyle/>
                    <a:p>
                      <a:pPr algn="ctr"/>
                      <a:r>
                        <a:rPr lang="en-US" dirty="0" smtClean="0"/>
                        <a:t>  5.0</a:t>
                      </a:r>
                      <a:endParaRPr lang="en-US" dirty="0">
                        <a:latin typeface="Calibri" panose="020F0502020204030204" pitchFamily="34" charset="0"/>
                      </a:endParaRPr>
                    </a:p>
                  </a:txBody>
                  <a:tcPr/>
                </a:tc>
                <a:tc>
                  <a:txBody>
                    <a:bodyPr/>
                    <a:lstStyle/>
                    <a:p>
                      <a:pPr algn="ctr"/>
                      <a:r>
                        <a:rPr lang="en-US" dirty="0" smtClean="0"/>
                        <a:t>1305</a:t>
                      </a:r>
                      <a:endParaRPr lang="en-US" dirty="0" smtClean="0">
                        <a:latin typeface="Calibri" panose="020F0502020204030204" pitchFamily="34" charset="0"/>
                      </a:endParaRPr>
                    </a:p>
                  </a:txBody>
                  <a:tcPr/>
                </a:tc>
                <a:tc>
                  <a:txBody>
                    <a:bodyPr/>
                    <a:lstStyle/>
                    <a:p>
                      <a:pPr algn="ctr"/>
                      <a:r>
                        <a:rPr lang="en-US" dirty="0" smtClean="0"/>
                        <a:t>  2.3</a:t>
                      </a:r>
                      <a:endParaRPr lang="en-US" dirty="0">
                        <a:latin typeface="Calibri" panose="020F0502020204030204" pitchFamily="34" charset="0"/>
                      </a:endParaRPr>
                    </a:p>
                  </a:txBody>
                  <a:tcPr/>
                </a:tc>
              </a:tr>
              <a:tr h="370840">
                <a:tc>
                  <a:txBody>
                    <a:bodyPr/>
                    <a:lstStyle/>
                    <a:p>
                      <a:r>
                        <a:rPr lang="en-US" dirty="0" smtClean="0"/>
                        <a:t>Irrigator Pro</a:t>
                      </a:r>
                      <a:endParaRPr lang="en-US" dirty="0">
                        <a:latin typeface="Calibri" panose="020F0502020204030204" pitchFamily="34" charset="0"/>
                      </a:endParaRPr>
                    </a:p>
                  </a:txBody>
                  <a:tcPr/>
                </a:tc>
                <a:tc>
                  <a:txBody>
                    <a:bodyPr/>
                    <a:lstStyle/>
                    <a:p>
                      <a:pPr algn="ctr"/>
                      <a:r>
                        <a:rPr lang="en-US" dirty="0" smtClean="0"/>
                        <a:t>1455</a:t>
                      </a:r>
                      <a:endParaRPr lang="en-US" dirty="0">
                        <a:latin typeface="Calibri" panose="020F0502020204030204" pitchFamily="34" charset="0"/>
                      </a:endParaRPr>
                    </a:p>
                  </a:txBody>
                  <a:tcPr/>
                </a:tc>
                <a:tc>
                  <a:txBody>
                    <a:bodyPr/>
                    <a:lstStyle/>
                    <a:p>
                      <a:pPr algn="ctr"/>
                      <a:r>
                        <a:rPr lang="en-US" baseline="0" dirty="0" smtClean="0"/>
                        <a:t>  2.8</a:t>
                      </a:r>
                      <a:endParaRPr lang="en-US" dirty="0">
                        <a:latin typeface="Calibri" panose="020F0502020204030204" pitchFamily="34" charset="0"/>
                      </a:endParaRPr>
                    </a:p>
                  </a:txBody>
                  <a:tcPr/>
                </a:tc>
                <a:tc>
                  <a:txBody>
                    <a:bodyPr/>
                    <a:lstStyle/>
                    <a:p>
                      <a:pPr algn="ctr"/>
                      <a:r>
                        <a:rPr lang="en-US" dirty="0" smtClean="0"/>
                        <a:t>1200</a:t>
                      </a:r>
                      <a:endParaRPr lang="en-US" dirty="0">
                        <a:latin typeface="Calibri" panose="020F0502020204030204" pitchFamily="34" charset="0"/>
                      </a:endParaRPr>
                    </a:p>
                  </a:txBody>
                  <a:tcPr/>
                </a:tc>
                <a:tc>
                  <a:txBody>
                    <a:bodyPr/>
                    <a:lstStyle/>
                    <a:p>
                      <a:pPr algn="ctr"/>
                      <a:r>
                        <a:rPr lang="en-US" dirty="0" smtClean="0"/>
                        <a:t>  4.3</a:t>
                      </a:r>
                      <a:endParaRPr lang="en-US" dirty="0">
                        <a:latin typeface="Calibri" panose="020F0502020204030204" pitchFamily="34" charset="0"/>
                      </a:endParaRPr>
                    </a:p>
                  </a:txBody>
                  <a:tcPr/>
                </a:tc>
              </a:tr>
              <a:tr h="370840">
                <a:tc>
                  <a:txBody>
                    <a:bodyPr/>
                    <a:lstStyle/>
                    <a:p>
                      <a:r>
                        <a:rPr lang="en-US" dirty="0" err="1" smtClean="0"/>
                        <a:t>Rainfed</a:t>
                      </a:r>
                      <a:endParaRPr lang="en-US" dirty="0">
                        <a:latin typeface="Calibri" panose="020F0502020204030204" pitchFamily="34" charset="0"/>
                      </a:endParaRPr>
                    </a:p>
                  </a:txBody>
                  <a:tcPr/>
                </a:tc>
                <a:tc>
                  <a:txBody>
                    <a:bodyPr/>
                    <a:lstStyle/>
                    <a:p>
                      <a:pPr algn="ctr"/>
                      <a:r>
                        <a:rPr lang="en-US" dirty="0" smtClean="0"/>
                        <a:t>1450</a:t>
                      </a:r>
                      <a:endParaRPr lang="en-US" dirty="0">
                        <a:latin typeface="Calibri" panose="020F0502020204030204" pitchFamily="34" charset="0"/>
                      </a:endParaRPr>
                    </a:p>
                  </a:txBody>
                  <a:tcPr/>
                </a:tc>
                <a:tc>
                  <a:txBody>
                    <a:bodyPr/>
                    <a:lstStyle/>
                    <a:p>
                      <a:pPr algn="ctr"/>
                      <a:r>
                        <a:rPr lang="en-US" baseline="0" dirty="0" smtClean="0"/>
                        <a:t>  1.5</a:t>
                      </a:r>
                      <a:endParaRPr lang="en-US" dirty="0">
                        <a:latin typeface="Calibri" panose="020F0502020204030204" pitchFamily="34" charset="0"/>
                      </a:endParaRPr>
                    </a:p>
                  </a:txBody>
                  <a:tcPr/>
                </a:tc>
                <a:tc>
                  <a:txBody>
                    <a:bodyPr/>
                    <a:lstStyle/>
                    <a:p>
                      <a:pPr algn="ctr"/>
                      <a:r>
                        <a:rPr lang="en-US" dirty="0" smtClean="0"/>
                        <a:t>-</a:t>
                      </a:r>
                      <a:endParaRPr lang="en-US" dirty="0">
                        <a:latin typeface="Calibri" panose="020F0502020204030204" pitchFamily="34" charset="0"/>
                      </a:endParaRPr>
                    </a:p>
                  </a:txBody>
                  <a:tcPr/>
                </a:tc>
                <a:tc>
                  <a:txBody>
                    <a:bodyPr/>
                    <a:lstStyle/>
                    <a:p>
                      <a:pPr algn="ctr"/>
                      <a:r>
                        <a:rPr lang="en-US" dirty="0" smtClean="0"/>
                        <a:t>-</a:t>
                      </a:r>
                      <a:endParaRPr lang="en-US" dirty="0">
                        <a:latin typeface="Calibri" panose="020F0502020204030204" pitchFamily="34" charset="0"/>
                      </a:endParaRPr>
                    </a:p>
                  </a:txBody>
                  <a:tcPr/>
                </a:tc>
              </a:tr>
            </a:tbl>
          </a:graphicData>
        </a:graphic>
      </p:graphicFrame>
      <p:sp>
        <p:nvSpPr>
          <p:cNvPr id="12" name="TextBox 11"/>
          <p:cNvSpPr txBox="1"/>
          <p:nvPr/>
        </p:nvSpPr>
        <p:spPr>
          <a:xfrm>
            <a:off x="3013933" y="3698834"/>
            <a:ext cx="2877903" cy="1711366"/>
          </a:xfrm>
          <a:prstGeom prst="rect">
            <a:avLst/>
          </a:prstGeom>
          <a:noFill/>
        </p:spPr>
        <p:txBody>
          <a:bodyPr wrap="none" rtlCol="0">
            <a:spAutoFit/>
          </a:bodyPr>
          <a:lstStyle/>
          <a:p>
            <a:pPr algn="ctr">
              <a:lnSpc>
                <a:spcPct val="150000"/>
              </a:lnSpc>
            </a:pPr>
            <a:r>
              <a:rPr lang="en-US" dirty="0" smtClean="0">
                <a:latin typeface="Calibri" panose="020F0502020204030204" pitchFamily="34" charset="0"/>
              </a:rPr>
              <a:t>Variety = </a:t>
            </a:r>
            <a:r>
              <a:rPr lang="en-US" dirty="0">
                <a:latin typeface="Calibri" panose="020F0502020204030204" pitchFamily="34" charset="0"/>
              </a:rPr>
              <a:t>DP 1252 B2RF</a:t>
            </a:r>
            <a:endParaRPr lang="en-US" dirty="0" smtClean="0">
              <a:latin typeface="Calibri" panose="020F0502020204030204" pitchFamily="34" charset="0"/>
            </a:endParaRPr>
          </a:p>
          <a:p>
            <a:pPr algn="ctr">
              <a:lnSpc>
                <a:spcPct val="150000"/>
              </a:lnSpc>
            </a:pPr>
            <a:r>
              <a:rPr lang="en-US" dirty="0" smtClean="0">
                <a:latin typeface="Calibri" panose="020F0502020204030204" pitchFamily="34" charset="0"/>
              </a:rPr>
              <a:t>Planting Date = 16 May 2013</a:t>
            </a:r>
          </a:p>
          <a:p>
            <a:pPr algn="ctr">
              <a:lnSpc>
                <a:spcPct val="150000"/>
              </a:lnSpc>
            </a:pPr>
            <a:r>
              <a:rPr lang="en-US" dirty="0" smtClean="0">
                <a:latin typeface="Calibri" panose="020F0502020204030204" pitchFamily="34" charset="0"/>
              </a:rPr>
              <a:t>Harvest Date = 15 Nov 2013</a:t>
            </a:r>
          </a:p>
          <a:p>
            <a:pPr algn="ctr">
              <a:lnSpc>
                <a:spcPct val="150000"/>
              </a:lnSpc>
            </a:pPr>
            <a:r>
              <a:rPr lang="en-US" dirty="0">
                <a:latin typeface="Calibri" panose="020F0502020204030204" pitchFamily="34" charset="0"/>
              </a:rPr>
              <a:t>Rainfall = </a:t>
            </a:r>
            <a:r>
              <a:rPr lang="en-US" dirty="0" smtClean="0">
                <a:latin typeface="Calibri" panose="020F0502020204030204" pitchFamily="34" charset="0"/>
              </a:rPr>
              <a:t>27.4 inch</a:t>
            </a:r>
            <a:endParaRPr lang="en-US" dirty="0">
              <a:latin typeface="Calibri" panose="020F0502020204030204" pitchFamily="34" charset="0"/>
            </a:endParaRPr>
          </a:p>
        </p:txBody>
      </p:sp>
      <p:pic>
        <p:nvPicPr>
          <p:cNvPr id="13" name="Picture 2" descr="C:\Users\gvellidis.TIFTON_CAMPUS\Documents\DATA\IMAGES\Logos\SIRP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3552" y="5533263"/>
            <a:ext cx="1800448" cy="132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1789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608"/>
            <a:ext cx="8229600" cy="944562"/>
          </a:xfrm>
        </p:spPr>
        <p:txBody>
          <a:bodyPr/>
          <a:lstStyle/>
          <a:p>
            <a:r>
              <a:rPr lang="en-US" dirty="0" smtClean="0">
                <a:latin typeface="Times New Roman" pitchFamily="18" charset="0"/>
                <a:cs typeface="Times New Roman" pitchFamily="18" charset="0"/>
              </a:rPr>
              <a:t>Cotton App</a:t>
            </a:r>
            <a:endParaRPr lang="en-US" dirty="0">
              <a:latin typeface="Times New Roman" pitchFamily="18" charset="0"/>
              <a:cs typeface="Times New Roman" pitchFamily="18" charset="0"/>
            </a:endParaRPr>
          </a:p>
        </p:txBody>
      </p:sp>
      <p:sp>
        <p:nvSpPr>
          <p:cNvPr id="5" name="Rectangle 7"/>
          <p:cNvSpPr>
            <a:spLocks noChangeArrowheads="1"/>
          </p:cNvSpPr>
          <p:nvPr/>
        </p:nvSpPr>
        <p:spPr bwMode="auto">
          <a:xfrm>
            <a:off x="381000" y="762000"/>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pic>
        <p:nvPicPr>
          <p:cNvPr id="13" name="Picture 2" descr="C:\Users\gvellidis.TIFTON_CAMPUS\Documents\DATA\IMAGES\Logos\SIRP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3552" y="5533263"/>
            <a:ext cx="1800448" cy="13247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8" t="2737" r="28148" b="2604"/>
          <a:stretch/>
        </p:blipFill>
        <p:spPr bwMode="auto">
          <a:xfrm>
            <a:off x="2438400" y="980936"/>
            <a:ext cx="3886452" cy="2709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37" t="1538" r="28019" b="2889"/>
          <a:stretch/>
        </p:blipFill>
        <p:spPr bwMode="auto">
          <a:xfrm>
            <a:off x="2553411" y="3861482"/>
            <a:ext cx="3911331" cy="244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436290" y="4241883"/>
            <a:ext cx="2352600" cy="1528624"/>
          </a:xfrm>
          <a:prstGeom prst="rect">
            <a:avLst/>
          </a:prstGeom>
          <a:noFill/>
        </p:spPr>
        <p:txBody>
          <a:bodyPr wrap="square" rtlCol="0">
            <a:spAutoFit/>
          </a:bodyPr>
          <a:lstStyle/>
          <a:p>
            <a:pPr>
              <a:lnSpc>
                <a:spcPts val="2800"/>
              </a:lnSpc>
            </a:pPr>
            <a:r>
              <a:rPr lang="en-US" sz="1400" dirty="0" smtClean="0">
                <a:latin typeface="Calibri" panose="020F0502020204030204" pitchFamily="34" charset="0"/>
              </a:rPr>
              <a:t> % Root Zone Water Deficit</a:t>
            </a:r>
          </a:p>
          <a:p>
            <a:pPr>
              <a:lnSpc>
                <a:spcPts val="2800"/>
              </a:lnSpc>
            </a:pPr>
            <a:r>
              <a:rPr lang="en-US" sz="1400" dirty="0" smtClean="0">
                <a:latin typeface="Calibri" panose="020F0502020204030204" pitchFamily="34" charset="0"/>
              </a:rPr>
              <a:t>  8 in Soil Water Tension (</a:t>
            </a:r>
            <a:r>
              <a:rPr lang="en-US" sz="1400" dirty="0" err="1" smtClean="0">
                <a:latin typeface="Calibri" panose="020F0502020204030204" pitchFamily="34" charset="0"/>
              </a:rPr>
              <a:t>kPa</a:t>
            </a:r>
            <a:r>
              <a:rPr lang="en-US" sz="1400" dirty="0" smtClean="0">
                <a:latin typeface="Calibri" panose="020F0502020204030204" pitchFamily="34" charset="0"/>
              </a:rPr>
              <a:t>)</a:t>
            </a:r>
          </a:p>
          <a:p>
            <a:pPr>
              <a:lnSpc>
                <a:spcPts val="2800"/>
              </a:lnSpc>
            </a:pPr>
            <a:r>
              <a:rPr lang="en-US" sz="1400" dirty="0" smtClean="0">
                <a:latin typeface="Calibri" panose="020F0502020204030204" pitchFamily="34" charset="0"/>
              </a:rPr>
              <a:t>16 in </a:t>
            </a:r>
            <a:r>
              <a:rPr lang="en-US" sz="1400" dirty="0">
                <a:latin typeface="Calibri" panose="020F0502020204030204" pitchFamily="34" charset="0"/>
              </a:rPr>
              <a:t>Soil Water Tension (</a:t>
            </a:r>
            <a:r>
              <a:rPr lang="en-US" sz="1400" dirty="0" err="1">
                <a:latin typeface="Calibri" panose="020F0502020204030204" pitchFamily="34" charset="0"/>
              </a:rPr>
              <a:t>kPa</a:t>
            </a:r>
            <a:r>
              <a:rPr lang="en-US" sz="1400" dirty="0">
                <a:latin typeface="Calibri" panose="020F0502020204030204" pitchFamily="34" charset="0"/>
              </a:rPr>
              <a:t>)</a:t>
            </a:r>
          </a:p>
          <a:p>
            <a:pPr>
              <a:lnSpc>
                <a:spcPts val="2800"/>
              </a:lnSpc>
            </a:pPr>
            <a:r>
              <a:rPr lang="en-US" sz="1400" dirty="0" smtClean="0">
                <a:latin typeface="Calibri" panose="020F0502020204030204" pitchFamily="34" charset="0"/>
              </a:rPr>
              <a:t>24 in </a:t>
            </a:r>
            <a:r>
              <a:rPr lang="en-US" sz="1400" dirty="0">
                <a:latin typeface="Calibri" panose="020F0502020204030204" pitchFamily="34" charset="0"/>
              </a:rPr>
              <a:t>Soil Water Tension (</a:t>
            </a:r>
            <a:r>
              <a:rPr lang="en-US" sz="1400" dirty="0" err="1">
                <a:latin typeface="Calibri" panose="020F0502020204030204" pitchFamily="34" charset="0"/>
              </a:rPr>
              <a:t>kPa</a:t>
            </a:r>
            <a:r>
              <a:rPr lang="en-US" sz="1400" dirty="0" smtClean="0">
                <a:latin typeface="Calibri" panose="020F0502020204030204" pitchFamily="34" charset="0"/>
              </a:rPr>
              <a:t>)</a:t>
            </a:r>
            <a:endParaRPr lang="en-US" sz="1400" dirty="0">
              <a:latin typeface="Calibri" panose="020F0502020204030204" pitchFamily="34" charset="0"/>
            </a:endParaRPr>
          </a:p>
        </p:txBody>
      </p:sp>
      <p:sp>
        <p:nvSpPr>
          <p:cNvPr id="16" name="TextBox 15"/>
          <p:cNvSpPr txBox="1"/>
          <p:nvPr/>
        </p:nvSpPr>
        <p:spPr>
          <a:xfrm>
            <a:off x="6357648" y="1227820"/>
            <a:ext cx="2624352" cy="1938992"/>
          </a:xfrm>
          <a:prstGeom prst="rect">
            <a:avLst/>
          </a:prstGeom>
          <a:noFill/>
        </p:spPr>
        <p:txBody>
          <a:bodyPr wrap="square" rtlCol="0">
            <a:spAutoFit/>
          </a:bodyPr>
          <a:lstStyle/>
          <a:p>
            <a:pPr>
              <a:lnSpc>
                <a:spcPts val="3600"/>
              </a:lnSpc>
            </a:pPr>
            <a:r>
              <a:rPr lang="en-US" sz="1400" dirty="0" smtClean="0">
                <a:latin typeface="Calibri" panose="020F0502020204030204" pitchFamily="34" charset="0"/>
              </a:rPr>
              <a:t> % Root Zone Water Deficit</a:t>
            </a:r>
          </a:p>
          <a:p>
            <a:pPr>
              <a:lnSpc>
                <a:spcPts val="3600"/>
              </a:lnSpc>
            </a:pPr>
            <a:r>
              <a:rPr lang="en-US" sz="1400" dirty="0" smtClean="0">
                <a:latin typeface="Calibri" panose="020F0502020204030204" pitchFamily="34" charset="0"/>
              </a:rPr>
              <a:t>  8 in Soil Water Tension (</a:t>
            </a:r>
            <a:r>
              <a:rPr lang="en-US" sz="1400" dirty="0" err="1" smtClean="0">
                <a:latin typeface="Calibri" panose="020F0502020204030204" pitchFamily="34" charset="0"/>
              </a:rPr>
              <a:t>kPa</a:t>
            </a:r>
            <a:r>
              <a:rPr lang="en-US" sz="1400" dirty="0" smtClean="0">
                <a:latin typeface="Calibri" panose="020F0502020204030204" pitchFamily="34" charset="0"/>
              </a:rPr>
              <a:t>)</a:t>
            </a:r>
          </a:p>
          <a:p>
            <a:pPr>
              <a:lnSpc>
                <a:spcPts val="3600"/>
              </a:lnSpc>
            </a:pPr>
            <a:r>
              <a:rPr lang="en-US" sz="1400" dirty="0" smtClean="0">
                <a:latin typeface="Calibri" panose="020F0502020204030204" pitchFamily="34" charset="0"/>
              </a:rPr>
              <a:t>16 in </a:t>
            </a:r>
            <a:r>
              <a:rPr lang="en-US" sz="1400" dirty="0">
                <a:latin typeface="Calibri" panose="020F0502020204030204" pitchFamily="34" charset="0"/>
              </a:rPr>
              <a:t>Soil Water Tension (</a:t>
            </a:r>
            <a:r>
              <a:rPr lang="en-US" sz="1400" dirty="0" err="1">
                <a:latin typeface="Calibri" panose="020F0502020204030204" pitchFamily="34" charset="0"/>
              </a:rPr>
              <a:t>kPa</a:t>
            </a:r>
            <a:r>
              <a:rPr lang="en-US" sz="1400" dirty="0">
                <a:latin typeface="Calibri" panose="020F0502020204030204" pitchFamily="34" charset="0"/>
              </a:rPr>
              <a:t>)</a:t>
            </a:r>
          </a:p>
          <a:p>
            <a:pPr>
              <a:lnSpc>
                <a:spcPts val="3600"/>
              </a:lnSpc>
            </a:pPr>
            <a:r>
              <a:rPr lang="en-US" sz="1400" dirty="0" smtClean="0">
                <a:latin typeface="Calibri" panose="020F0502020204030204" pitchFamily="34" charset="0"/>
              </a:rPr>
              <a:t>24 in </a:t>
            </a:r>
            <a:r>
              <a:rPr lang="en-US" sz="1400" dirty="0">
                <a:latin typeface="Calibri" panose="020F0502020204030204" pitchFamily="34" charset="0"/>
              </a:rPr>
              <a:t>Soil Water Tension (</a:t>
            </a:r>
            <a:r>
              <a:rPr lang="en-US" sz="1400" dirty="0" err="1">
                <a:latin typeface="Calibri" panose="020F0502020204030204" pitchFamily="34" charset="0"/>
              </a:rPr>
              <a:t>kPa</a:t>
            </a:r>
            <a:r>
              <a:rPr lang="en-US" sz="1400" dirty="0" smtClean="0">
                <a:latin typeface="Calibri" panose="020F0502020204030204" pitchFamily="34" charset="0"/>
              </a:rPr>
              <a:t>)</a:t>
            </a:r>
            <a:endParaRPr lang="en-US" sz="1400" dirty="0">
              <a:latin typeface="Calibri" panose="020F0502020204030204" pitchFamily="34" charset="0"/>
            </a:endParaRPr>
          </a:p>
        </p:txBody>
      </p:sp>
      <p:sp>
        <p:nvSpPr>
          <p:cNvPr id="17" name="TextBox 16"/>
          <p:cNvSpPr txBox="1"/>
          <p:nvPr/>
        </p:nvSpPr>
        <p:spPr>
          <a:xfrm rot="16200000">
            <a:off x="983770" y="2042801"/>
            <a:ext cx="2176215" cy="523220"/>
          </a:xfrm>
          <a:prstGeom prst="rect">
            <a:avLst/>
          </a:prstGeom>
          <a:noFill/>
        </p:spPr>
        <p:txBody>
          <a:bodyPr wrap="square" rtlCol="0">
            <a:spAutoFit/>
          </a:bodyPr>
          <a:lstStyle/>
          <a:p>
            <a:pPr algn="ctr"/>
            <a:r>
              <a:rPr lang="en-US" sz="1400" dirty="0" smtClean="0">
                <a:latin typeface="Calibri" panose="020F0502020204030204" pitchFamily="34" charset="0"/>
              </a:rPr>
              <a:t>Soil Water Tension (</a:t>
            </a:r>
            <a:r>
              <a:rPr lang="en-US" sz="1400" dirty="0" err="1" smtClean="0">
                <a:latin typeface="Calibri" panose="020F0502020204030204" pitchFamily="34" charset="0"/>
              </a:rPr>
              <a:t>kPa</a:t>
            </a:r>
            <a:r>
              <a:rPr lang="en-US" sz="1400" dirty="0" smtClean="0">
                <a:latin typeface="Calibri" panose="020F0502020204030204" pitchFamily="34" charset="0"/>
              </a:rPr>
              <a:t>)</a:t>
            </a:r>
          </a:p>
          <a:p>
            <a:pPr algn="ctr"/>
            <a:r>
              <a:rPr lang="en-US" sz="1400" dirty="0" smtClean="0">
                <a:latin typeface="Calibri" panose="020F0502020204030204" pitchFamily="34" charset="0"/>
              </a:rPr>
              <a:t>% Root Zone Water Deficit</a:t>
            </a:r>
            <a:endParaRPr lang="en-US" sz="1400" dirty="0">
              <a:latin typeface="Calibri" panose="020F0502020204030204" pitchFamily="34" charset="0"/>
            </a:endParaRPr>
          </a:p>
        </p:txBody>
      </p:sp>
      <p:sp>
        <p:nvSpPr>
          <p:cNvPr id="18" name="TextBox 17"/>
          <p:cNvSpPr txBox="1"/>
          <p:nvPr/>
        </p:nvSpPr>
        <p:spPr>
          <a:xfrm rot="16200000">
            <a:off x="1141497" y="4692813"/>
            <a:ext cx="2304429" cy="523220"/>
          </a:xfrm>
          <a:prstGeom prst="rect">
            <a:avLst/>
          </a:prstGeom>
          <a:noFill/>
        </p:spPr>
        <p:txBody>
          <a:bodyPr wrap="square" rtlCol="0">
            <a:spAutoFit/>
          </a:bodyPr>
          <a:lstStyle/>
          <a:p>
            <a:pPr algn="ctr"/>
            <a:r>
              <a:rPr lang="en-US" sz="1400" dirty="0" smtClean="0">
                <a:latin typeface="Calibri" panose="020F0502020204030204" pitchFamily="34" charset="0"/>
              </a:rPr>
              <a:t>Soil Water Tension (</a:t>
            </a:r>
            <a:r>
              <a:rPr lang="en-US" sz="1400" dirty="0" err="1" smtClean="0">
                <a:latin typeface="Calibri" panose="020F0502020204030204" pitchFamily="34" charset="0"/>
              </a:rPr>
              <a:t>kPa</a:t>
            </a:r>
            <a:r>
              <a:rPr lang="en-US" sz="1400" dirty="0" smtClean="0">
                <a:latin typeface="Calibri" panose="020F0502020204030204" pitchFamily="34" charset="0"/>
              </a:rPr>
              <a:t>)</a:t>
            </a:r>
          </a:p>
          <a:p>
            <a:pPr algn="ctr"/>
            <a:r>
              <a:rPr lang="en-US" sz="1400" dirty="0" smtClean="0">
                <a:latin typeface="Calibri" panose="020F0502020204030204" pitchFamily="34" charset="0"/>
              </a:rPr>
              <a:t>% Root Zone Water Deficit</a:t>
            </a:r>
            <a:endParaRPr lang="en-US" sz="1400" dirty="0">
              <a:latin typeface="Calibri" panose="020F0502020204030204" pitchFamily="34" charset="0"/>
            </a:endParaRPr>
          </a:p>
        </p:txBody>
      </p:sp>
      <p:sp>
        <p:nvSpPr>
          <p:cNvPr id="19" name="TextBox 18"/>
          <p:cNvSpPr txBox="1"/>
          <p:nvPr/>
        </p:nvSpPr>
        <p:spPr>
          <a:xfrm>
            <a:off x="3390900" y="848450"/>
            <a:ext cx="2362200" cy="307777"/>
          </a:xfrm>
          <a:prstGeom prst="rect">
            <a:avLst/>
          </a:prstGeom>
          <a:noFill/>
        </p:spPr>
        <p:txBody>
          <a:bodyPr wrap="square" rtlCol="0">
            <a:spAutoFit/>
          </a:bodyPr>
          <a:lstStyle/>
          <a:p>
            <a:r>
              <a:rPr lang="en-US" sz="1400" dirty="0" smtClean="0">
                <a:latin typeface="Calibri" panose="020F0502020204030204" pitchFamily="34" charset="0"/>
              </a:rPr>
              <a:t>2013 Conservation Tillage</a:t>
            </a:r>
            <a:endParaRPr lang="en-US" sz="1400" dirty="0">
              <a:latin typeface="Calibri" panose="020F0502020204030204" pitchFamily="34" charset="0"/>
            </a:endParaRPr>
          </a:p>
        </p:txBody>
      </p:sp>
      <p:sp>
        <p:nvSpPr>
          <p:cNvPr id="20" name="TextBox 19"/>
          <p:cNvSpPr txBox="1"/>
          <p:nvPr/>
        </p:nvSpPr>
        <p:spPr>
          <a:xfrm>
            <a:off x="3335639" y="3696377"/>
            <a:ext cx="2406188" cy="307777"/>
          </a:xfrm>
          <a:prstGeom prst="rect">
            <a:avLst/>
          </a:prstGeom>
          <a:noFill/>
        </p:spPr>
        <p:txBody>
          <a:bodyPr wrap="square" rtlCol="0">
            <a:spAutoFit/>
          </a:bodyPr>
          <a:lstStyle/>
          <a:p>
            <a:r>
              <a:rPr lang="en-US" sz="1400" dirty="0" smtClean="0">
                <a:latin typeface="Calibri" panose="020F0502020204030204" pitchFamily="34" charset="0"/>
              </a:rPr>
              <a:t>2013 Conventional Tillage</a:t>
            </a:r>
            <a:endParaRPr lang="en-US" sz="1400" dirty="0">
              <a:latin typeface="Calibri" panose="020F0502020204030204" pitchFamily="34" charset="0"/>
            </a:endParaRPr>
          </a:p>
        </p:txBody>
      </p:sp>
    </p:spTree>
    <p:extLst>
      <p:ext uri="{BB962C8B-B14F-4D97-AF65-F5344CB8AC3E}">
        <p14:creationId xmlns:p14="http://schemas.microsoft.com/office/powerpoint/2010/main" val="1137192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60436"/>
            <a:ext cx="8458199" cy="5440363"/>
          </a:xfrm>
        </p:spPr>
        <p:txBody>
          <a:bodyPr>
            <a:normAutofit/>
          </a:bodyPr>
          <a:lstStyle/>
          <a:p>
            <a:r>
              <a:rPr lang="en-US" sz="3000" dirty="0" smtClean="0">
                <a:latin typeface="Times New Roman" pitchFamily="18" charset="0"/>
                <a:cs typeface="Times New Roman" pitchFamily="18" charset="0"/>
              </a:rPr>
              <a:t>App is currently available</a:t>
            </a:r>
          </a:p>
          <a:p>
            <a:r>
              <a:rPr lang="en-US" sz="3000" dirty="0" smtClean="0">
                <a:latin typeface="Times New Roman" pitchFamily="18" charset="0"/>
                <a:cs typeface="Times New Roman" pitchFamily="18" charset="0"/>
              </a:rPr>
              <a:t>Beta-testing with users in southern Georgia</a:t>
            </a:r>
          </a:p>
          <a:p>
            <a:r>
              <a:rPr lang="en-US" sz="3000" dirty="0" smtClean="0">
                <a:latin typeface="Times New Roman" pitchFamily="18" charset="0"/>
                <a:cs typeface="Times New Roman" pitchFamily="18" charset="0"/>
              </a:rPr>
              <a:t>Continued testing with plots</a:t>
            </a:r>
          </a:p>
          <a:p>
            <a:r>
              <a:rPr lang="en-US" sz="3000" dirty="0" smtClean="0">
                <a:latin typeface="Times New Roman" pitchFamily="18" charset="0"/>
                <a:cs typeface="Times New Roman" pitchFamily="18" charset="0"/>
              </a:rPr>
              <a:t>Regionalize app</a:t>
            </a:r>
          </a:p>
          <a:p>
            <a:pPr lvl="1"/>
            <a:r>
              <a:rPr lang="en-US" sz="2600" dirty="0" smtClean="0">
                <a:latin typeface="Times New Roman" pitchFamily="18" charset="0"/>
                <a:cs typeface="Times New Roman" pitchFamily="18" charset="0"/>
              </a:rPr>
              <a:t>Alabama, Florida, Georgia, South Carolina</a:t>
            </a:r>
          </a:p>
          <a:p>
            <a:r>
              <a:rPr lang="en-US" sz="3000" dirty="0" smtClean="0">
                <a:latin typeface="Times New Roman" pitchFamily="18" charset="0"/>
                <a:cs typeface="Times New Roman" pitchFamily="18" charset="0"/>
              </a:rPr>
              <a:t>Add a drought strategy component</a:t>
            </a:r>
          </a:p>
          <a:p>
            <a:r>
              <a:rPr lang="en-US" sz="3000" dirty="0" smtClean="0">
                <a:latin typeface="Times New Roman" pitchFamily="18" charset="0"/>
                <a:cs typeface="Times New Roman" pitchFamily="18" charset="0"/>
              </a:rPr>
              <a:t>Evaluate apps with replicated field trials</a:t>
            </a:r>
          </a:p>
          <a:p>
            <a:pPr lvl="1"/>
            <a:r>
              <a:rPr lang="en-US" sz="2600" dirty="0" smtClean="0">
                <a:latin typeface="Times New Roman" pitchFamily="18" charset="0"/>
                <a:cs typeface="Times New Roman" pitchFamily="18" charset="0"/>
              </a:rPr>
              <a:t>Add a peanut app</a:t>
            </a:r>
          </a:p>
          <a:p>
            <a:pPr lvl="1"/>
            <a:r>
              <a:rPr lang="en-US" sz="2600" dirty="0" smtClean="0">
                <a:latin typeface="Times New Roman" pitchFamily="18" charset="0"/>
                <a:cs typeface="Times New Roman" pitchFamily="18" charset="0"/>
              </a:rPr>
              <a:t>Add other crops</a:t>
            </a:r>
          </a:p>
        </p:txBody>
      </p:sp>
      <p:sp>
        <p:nvSpPr>
          <p:cNvPr id="2" name="Title 1"/>
          <p:cNvSpPr>
            <a:spLocks noGrp="1"/>
          </p:cNvSpPr>
          <p:nvPr>
            <p:ph type="title"/>
          </p:nvPr>
        </p:nvSpPr>
        <p:spPr>
          <a:xfrm>
            <a:off x="457200" y="55608"/>
            <a:ext cx="8229600" cy="944562"/>
          </a:xfrm>
        </p:spPr>
        <p:txBody>
          <a:bodyPr/>
          <a:lstStyle/>
          <a:p>
            <a:r>
              <a:rPr lang="en-US" dirty="0" smtClean="0">
                <a:latin typeface="Times New Roman" pitchFamily="18" charset="0"/>
                <a:cs typeface="Times New Roman" pitchFamily="18" charset="0"/>
              </a:rPr>
              <a:t>Cotton App:  Next Steps</a:t>
            </a:r>
            <a:endParaRPr lang="en-US" dirty="0">
              <a:latin typeface="Times New Roman" pitchFamily="18" charset="0"/>
              <a:cs typeface="Times New Roman" pitchFamily="18" charset="0"/>
            </a:endParaRPr>
          </a:p>
        </p:txBody>
      </p:sp>
      <p:sp>
        <p:nvSpPr>
          <p:cNvPr id="5" name="Rectangle 7"/>
          <p:cNvSpPr>
            <a:spLocks noChangeArrowheads="1"/>
          </p:cNvSpPr>
          <p:nvPr/>
        </p:nvSpPr>
        <p:spPr bwMode="auto">
          <a:xfrm>
            <a:off x="381000" y="762000"/>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pic>
        <p:nvPicPr>
          <p:cNvPr id="9" name="Picture 8" descr="Smart Irrigation Apps | Development of Smartphone apps for citrus, cotton, strawberry, and urba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57792" t="51996" r="6549" b="35268"/>
          <a:stretch/>
        </p:blipFill>
        <p:spPr>
          <a:xfrm>
            <a:off x="5397910" y="2209800"/>
            <a:ext cx="3260586" cy="700645"/>
          </a:xfrm>
          <a:prstGeom prst="rect">
            <a:avLst/>
          </a:prstGeom>
        </p:spPr>
      </p:pic>
    </p:spTree>
    <p:extLst>
      <p:ext uri="{BB962C8B-B14F-4D97-AF65-F5344CB8AC3E}">
        <p14:creationId xmlns:p14="http://schemas.microsoft.com/office/powerpoint/2010/main" val="10376027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70"/>
            <a:ext cx="8229600" cy="944562"/>
          </a:xfrm>
        </p:spPr>
        <p:txBody>
          <a:bodyPr/>
          <a:lstStyle/>
          <a:p>
            <a:r>
              <a:rPr lang="en-US" dirty="0" smtClean="0">
                <a:latin typeface="Times New Roman" pitchFamily="18" charset="0"/>
                <a:cs typeface="Times New Roman" pitchFamily="18" charset="0"/>
              </a:rPr>
              <a:t>Cotton App:  Partners</a:t>
            </a:r>
            <a:endParaRPr lang="en-US" dirty="0">
              <a:latin typeface="Times New Roman" pitchFamily="18" charset="0"/>
              <a:cs typeface="Times New Roman" pitchFamily="18" charset="0"/>
            </a:endParaRPr>
          </a:p>
        </p:txBody>
      </p:sp>
      <p:sp>
        <p:nvSpPr>
          <p:cNvPr id="5" name="Rectangle 7"/>
          <p:cNvSpPr>
            <a:spLocks noChangeArrowheads="1"/>
          </p:cNvSpPr>
          <p:nvPr/>
        </p:nvSpPr>
        <p:spPr bwMode="auto">
          <a:xfrm>
            <a:off x="381000" y="762000"/>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
        <p:nvSpPr>
          <p:cNvPr id="11" name="Text Placeholder 5"/>
          <p:cNvSpPr txBox="1">
            <a:spLocks/>
          </p:cNvSpPr>
          <p:nvPr/>
        </p:nvSpPr>
        <p:spPr>
          <a:xfrm>
            <a:off x="457200" y="838200"/>
            <a:ext cx="4040188" cy="639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Times New Roman" panose="02020603050405020304" pitchFamily="18" charset="0"/>
                <a:cs typeface="Times New Roman" panose="02020603050405020304" pitchFamily="18" charset="0"/>
              </a:rPr>
              <a:t>Project Team</a:t>
            </a:r>
            <a:endParaRPr lang="en-US" dirty="0">
              <a:latin typeface="Times New Roman" panose="02020603050405020304" pitchFamily="18" charset="0"/>
              <a:cs typeface="Times New Roman" panose="02020603050405020304" pitchFamily="18" charset="0"/>
            </a:endParaRPr>
          </a:p>
        </p:txBody>
      </p:sp>
      <p:sp>
        <p:nvSpPr>
          <p:cNvPr id="12" name="Content Placeholder 6"/>
          <p:cNvSpPr>
            <a:spLocks noGrp="1"/>
          </p:cNvSpPr>
          <p:nvPr>
            <p:ph sz="half" idx="4294967295"/>
          </p:nvPr>
        </p:nvSpPr>
        <p:spPr>
          <a:xfrm>
            <a:off x="228601" y="1371601"/>
            <a:ext cx="4416424" cy="4679607"/>
          </a:xfrm>
          <a:prstGeom prst="rect">
            <a:avLst/>
          </a:prstGeom>
        </p:spPr>
        <p:txBody>
          <a:bodyPr>
            <a:normAutofit lnSpcReduction="10000"/>
          </a:bodyPr>
          <a:lstStyle/>
          <a:p>
            <a:r>
              <a:rPr lang="en-US" sz="2800" dirty="0" smtClean="0">
                <a:latin typeface="Times New Roman" panose="02020603050405020304" pitchFamily="18" charset="0"/>
                <a:cs typeface="Times New Roman" panose="02020603050405020304" pitchFamily="18" charset="0"/>
              </a:rPr>
              <a:t>University of Florida</a:t>
            </a:r>
          </a:p>
          <a:p>
            <a:pPr lvl="1"/>
            <a:r>
              <a:rPr lang="en-US" sz="2400" dirty="0" smtClean="0">
                <a:latin typeface="Times New Roman" panose="02020603050405020304" pitchFamily="18" charset="0"/>
                <a:cs typeface="Times New Roman" panose="02020603050405020304" pitchFamily="18" charset="0"/>
              </a:rPr>
              <a:t>Kati </a:t>
            </a:r>
            <a:r>
              <a:rPr lang="en-US" sz="2400" dirty="0" err="1" smtClean="0">
                <a:latin typeface="Times New Roman" panose="02020603050405020304" pitchFamily="18" charset="0"/>
                <a:cs typeface="Times New Roman" panose="02020603050405020304" pitchFamily="18" charset="0"/>
              </a:rPr>
              <a:t>Migliaccio</a:t>
            </a:r>
            <a:r>
              <a:rPr lang="en-US" sz="2400" dirty="0" smtClean="0">
                <a:latin typeface="Times New Roman" panose="02020603050405020304" pitchFamily="18" charset="0"/>
                <a:cs typeface="Times New Roman" panose="02020603050405020304" pitchFamily="18" charset="0"/>
              </a:rPr>
              <a:t>, Kelly Morgan, Clyde </a:t>
            </a:r>
            <a:r>
              <a:rPr lang="en-US" sz="2400" dirty="0" err="1" smtClean="0">
                <a:latin typeface="Times New Roman" panose="02020603050405020304" pitchFamily="18" charset="0"/>
                <a:cs typeface="Times New Roman" panose="02020603050405020304" pitchFamily="18" charset="0"/>
              </a:rPr>
              <a:t>Fraisse</a:t>
            </a:r>
            <a:r>
              <a:rPr lang="en-US" sz="2400" dirty="0" smtClean="0">
                <a:latin typeface="Times New Roman" panose="02020603050405020304" pitchFamily="18" charset="0"/>
                <a:cs typeface="Times New Roman" panose="02020603050405020304" pitchFamily="18" charset="0"/>
              </a:rPr>
              <a:t>, Diane Rowland, Jose </a:t>
            </a:r>
            <a:r>
              <a:rPr lang="en-US" sz="2400" dirty="0" err="1" smtClean="0">
                <a:latin typeface="Times New Roman" panose="02020603050405020304" pitchFamily="18" charset="0"/>
                <a:cs typeface="Times New Roman" panose="02020603050405020304" pitchFamily="18" charset="0"/>
              </a:rPr>
              <a:t>Andreis</a:t>
            </a:r>
            <a:endParaRPr lang="en-US" sz="24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University of Georgia</a:t>
            </a:r>
          </a:p>
          <a:p>
            <a:pPr lvl="1"/>
            <a:r>
              <a:rPr lang="en-US" sz="2400" dirty="0" smtClean="0">
                <a:latin typeface="Times New Roman" panose="02020603050405020304" pitchFamily="18" charset="0"/>
                <a:cs typeface="Times New Roman" panose="02020603050405020304" pitchFamily="18" charset="0"/>
              </a:rPr>
              <a:t>George Vellidis, Guy Collins, Calvin Perry, John Snider</a:t>
            </a:r>
          </a:p>
          <a:p>
            <a:r>
              <a:rPr lang="en-US" sz="2800" dirty="0" smtClean="0">
                <a:latin typeface="Times New Roman" panose="02020603050405020304" pitchFamily="18" charset="0"/>
                <a:cs typeface="Times New Roman" panose="02020603050405020304" pitchFamily="18" charset="0"/>
              </a:rPr>
              <a:t>Clemson University</a:t>
            </a:r>
          </a:p>
          <a:p>
            <a:pPr lvl="1"/>
            <a:r>
              <a:rPr lang="en-US" sz="2400" dirty="0" smtClean="0">
                <a:latin typeface="Times New Roman" panose="02020603050405020304" pitchFamily="18" charset="0"/>
                <a:cs typeface="Times New Roman" panose="02020603050405020304" pitchFamily="18" charset="0"/>
              </a:rPr>
              <a:t>Jose Payero</a:t>
            </a:r>
            <a:endParaRPr lang="en-US" sz="2400" dirty="0">
              <a:latin typeface="Times New Roman" panose="02020603050405020304" pitchFamily="18" charset="0"/>
              <a:cs typeface="Times New Roman" panose="02020603050405020304" pitchFamily="18" charset="0"/>
            </a:endParaRPr>
          </a:p>
        </p:txBody>
      </p:sp>
      <p:sp>
        <p:nvSpPr>
          <p:cNvPr id="13" name="Text Placeholder 7"/>
          <p:cNvSpPr txBox="1">
            <a:spLocks/>
          </p:cNvSpPr>
          <p:nvPr/>
        </p:nvSpPr>
        <p:spPr>
          <a:xfrm>
            <a:off x="4645025" y="838200"/>
            <a:ext cx="4041775" cy="6397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Times New Roman" panose="02020603050405020304" pitchFamily="18" charset="0"/>
                <a:cs typeface="Times New Roman" panose="02020603050405020304" pitchFamily="18" charset="0"/>
              </a:rPr>
              <a:t>Funding</a:t>
            </a:r>
            <a:endParaRPr lang="en-US" dirty="0">
              <a:latin typeface="Times New Roman" panose="02020603050405020304" pitchFamily="18" charset="0"/>
              <a:cs typeface="Times New Roman" panose="02020603050405020304" pitchFamily="18" charset="0"/>
            </a:endParaRPr>
          </a:p>
        </p:txBody>
      </p:sp>
      <p:sp>
        <p:nvSpPr>
          <p:cNvPr id="14" name="Content Placeholder 8"/>
          <p:cNvSpPr>
            <a:spLocks noGrp="1"/>
          </p:cNvSpPr>
          <p:nvPr>
            <p:ph sz="quarter" idx="4294967295"/>
          </p:nvPr>
        </p:nvSpPr>
        <p:spPr>
          <a:xfrm>
            <a:off x="4645025" y="1477962"/>
            <a:ext cx="3584575" cy="3951288"/>
          </a:xfrm>
          <a:prstGeom prst="rect">
            <a:avLst/>
          </a:prstGeom>
        </p:spPr>
        <p:txBody>
          <a:bodyPr/>
          <a:lstStyle/>
          <a:p>
            <a:r>
              <a:rPr lang="en-US" sz="2800" dirty="0">
                <a:latin typeface="Times New Roman" panose="02020603050405020304" pitchFamily="18" charset="0"/>
                <a:cs typeface="Times New Roman" panose="02020603050405020304" pitchFamily="18" charset="0"/>
              </a:rPr>
              <a:t>USDA NIFA </a:t>
            </a:r>
            <a:r>
              <a:rPr lang="en-US" sz="2800" dirty="0" smtClean="0">
                <a:latin typeface="Times New Roman" panose="02020603050405020304" pitchFamily="18" charset="0"/>
                <a:cs typeface="Times New Roman" panose="02020603050405020304" pitchFamily="18" charset="0"/>
              </a:rPr>
              <a:t>NIWQ (2 grants)</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USDA </a:t>
            </a:r>
            <a:r>
              <a:rPr lang="en-US" sz="2800" dirty="0" smtClean="0">
                <a:latin typeface="Times New Roman" panose="02020603050405020304" pitchFamily="18" charset="0"/>
                <a:cs typeface="Times New Roman" panose="02020603050405020304" pitchFamily="18" charset="0"/>
              </a:rPr>
              <a:t>NRCS CIG</a:t>
            </a:r>
          </a:p>
          <a:p>
            <a:r>
              <a:rPr lang="en-US" sz="2800" dirty="0" smtClean="0">
                <a:latin typeface="Times New Roman" panose="02020603050405020304" pitchFamily="18" charset="0"/>
                <a:cs typeface="Times New Roman" panose="02020603050405020304" pitchFamily="18" charset="0"/>
              </a:rPr>
              <a:t>Cotton Inc.</a:t>
            </a:r>
          </a:p>
          <a:p>
            <a:r>
              <a:rPr lang="en-US" sz="2800" dirty="0" smtClean="0">
                <a:latin typeface="Times New Roman" panose="02020603050405020304" pitchFamily="18" charset="0"/>
                <a:cs typeface="Times New Roman" panose="02020603050405020304" pitchFamily="18" charset="0"/>
              </a:rPr>
              <a:t>Georgia Cotton Commission</a:t>
            </a:r>
            <a:endParaRPr lang="en-US" sz="2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801219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104"/>
            <a:ext cx="8229600" cy="944562"/>
          </a:xfrm>
        </p:spPr>
        <p:txBody>
          <a:bodyPr/>
          <a:lstStyle/>
          <a:p>
            <a:r>
              <a:rPr lang="en-US" dirty="0" smtClean="0">
                <a:latin typeface="Times New Roman" pitchFamily="18" charset="0"/>
                <a:cs typeface="Times New Roman" pitchFamily="18" charset="0"/>
              </a:rPr>
              <a:t>UGA Smart Sensor Array (SSA)</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066800"/>
            <a:ext cx="8458200" cy="4816451"/>
          </a:xfrm>
        </p:spPr>
        <p:txBody>
          <a:bodyPr>
            <a:noAutofit/>
          </a:bodyPr>
          <a:lstStyle/>
          <a:p>
            <a:r>
              <a:rPr lang="en-US" sz="2800" dirty="0" smtClean="0">
                <a:latin typeface="Times New Roman" pitchFamily="18" charset="0"/>
                <a:cs typeface="Times New Roman" pitchFamily="18" charset="0"/>
              </a:rPr>
              <a:t>Designed to enable dynamic precision irrigation (VRI)</a:t>
            </a:r>
          </a:p>
          <a:p>
            <a:pPr lvl="1"/>
            <a:r>
              <a:rPr lang="en-US" sz="2400" dirty="0" smtClean="0">
                <a:latin typeface="Times New Roman" pitchFamily="18" charset="0"/>
                <a:cs typeface="Times New Roman" pitchFamily="18" charset="0"/>
              </a:rPr>
              <a:t>Dynamic prescription maps based on soil moisture data</a:t>
            </a:r>
          </a:p>
          <a:p>
            <a:pPr lvl="1"/>
            <a:r>
              <a:rPr lang="en-US" sz="2400" dirty="0" smtClean="0">
                <a:latin typeface="Times New Roman" pitchFamily="18" charset="0"/>
                <a:cs typeface="Times New Roman" pitchFamily="18" charset="0"/>
              </a:rPr>
              <a:t>High density of sensors to populate irrigation management zones (IMZs)</a:t>
            </a:r>
          </a:p>
          <a:p>
            <a:r>
              <a:rPr lang="en-US" sz="2800" dirty="0" smtClean="0">
                <a:latin typeface="Times New Roman" pitchFamily="18" charset="0"/>
                <a:cs typeface="Times New Roman" pitchFamily="18" charset="0"/>
              </a:rPr>
              <a:t>Design Characteristics:</a:t>
            </a:r>
          </a:p>
          <a:p>
            <a:pPr lvl="1"/>
            <a:r>
              <a:rPr lang="en-US" sz="2400" dirty="0" smtClean="0">
                <a:latin typeface="Times New Roman" pitchFamily="18" charset="0"/>
                <a:cs typeface="Times New Roman" pitchFamily="18" charset="0"/>
              </a:rPr>
              <a:t>Truly wireless</a:t>
            </a:r>
          </a:p>
          <a:p>
            <a:pPr lvl="1"/>
            <a:r>
              <a:rPr lang="en-US" sz="2400" dirty="0" smtClean="0">
                <a:latin typeface="Times New Roman" pitchFamily="18" charset="0"/>
                <a:cs typeface="Times New Roman" pitchFamily="18" charset="0"/>
              </a:rPr>
              <a:t>Energy efficient</a:t>
            </a:r>
          </a:p>
          <a:p>
            <a:pPr lvl="1"/>
            <a:r>
              <a:rPr lang="en-US" sz="2400" dirty="0" smtClean="0">
                <a:latin typeface="Times New Roman" pitchFamily="18" charset="0"/>
                <a:cs typeface="Times New Roman" pitchFamily="18" charset="0"/>
              </a:rPr>
              <a:t>Low Cost</a:t>
            </a:r>
          </a:p>
          <a:p>
            <a:pPr lvl="1"/>
            <a:r>
              <a:rPr lang="en-US" sz="2400" dirty="0" smtClean="0">
                <a:latin typeface="Times New Roman" pitchFamily="18" charset="0"/>
                <a:cs typeface="Times New Roman" pitchFamily="18" charset="0"/>
              </a:rPr>
              <a:t>Low profile</a:t>
            </a:r>
          </a:p>
          <a:p>
            <a:pPr lvl="1"/>
            <a:r>
              <a:rPr lang="en-US" sz="2400" dirty="0" smtClean="0">
                <a:latin typeface="Times New Roman" pitchFamily="18" charset="0"/>
                <a:cs typeface="Times New Roman" pitchFamily="18" charset="0"/>
              </a:rPr>
              <a:t>Low maintenance</a:t>
            </a:r>
          </a:p>
          <a:p>
            <a:pPr lvl="1"/>
            <a:r>
              <a:rPr lang="en-US" sz="2400" dirty="0" smtClean="0">
                <a:latin typeface="Times New Roman" pitchFamily="18" charset="0"/>
                <a:cs typeface="Times New Roman" pitchFamily="18" charset="0"/>
              </a:rPr>
              <a:t>Easy installation/removal</a:t>
            </a:r>
          </a:p>
        </p:txBody>
      </p:sp>
      <p:sp>
        <p:nvSpPr>
          <p:cNvPr id="7" name="Rectangle 6"/>
          <p:cNvSpPr>
            <a:spLocks noChangeArrowheads="1"/>
          </p:cNvSpPr>
          <p:nvPr/>
        </p:nvSpPr>
        <p:spPr bwMode="auto">
          <a:xfrm>
            <a:off x="381000" y="868681"/>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pic>
        <p:nvPicPr>
          <p:cNvPr id="8" name="Picture 2" descr="C:\Users\gvellidis.TIFTON_CAMPUS\Documents\DATA\IMAGES\Irrigation\VRI.Application.Map.with.sensor.node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562600" y="3119463"/>
            <a:ext cx="2922318" cy="2736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795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gvellidis.TIFTON_CAMPUS\Documents\DATA\IMAGES\Irrigation Sensor Project\2013 CIG Project\100_43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4763"/>
            <a:ext cx="47625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2" descr="C:\Users\gvellidis.TIFTON_CAMPUS\Documents\DATA\IMAGES\Irrigation Sensor Project\2013 CIG Project\100_46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4763"/>
            <a:ext cx="4592638"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1"/>
          <p:cNvSpPr txBox="1">
            <a:spLocks noChangeArrowheads="1"/>
          </p:cNvSpPr>
          <p:nvPr/>
        </p:nvSpPr>
        <p:spPr bwMode="auto">
          <a:xfrm>
            <a:off x="3892550" y="131763"/>
            <a:ext cx="301942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spcBef>
                <a:spcPct val="0"/>
              </a:spcBef>
              <a:buFontTx/>
              <a:buNone/>
            </a:pPr>
            <a:r>
              <a:rPr lang="en-US" altLang="en-US" sz="2400">
                <a:solidFill>
                  <a:schemeClr val="tx1"/>
                </a:solidFill>
                <a:latin typeface="Times" panose="02020603050405020304" pitchFamily="18" charset="0"/>
              </a:rPr>
              <a:t>University of Georgia Smart Sensor Array </a:t>
            </a:r>
          </a:p>
          <a:p>
            <a:pPr>
              <a:spcBef>
                <a:spcPct val="0"/>
              </a:spcBef>
              <a:buFontTx/>
              <a:buNone/>
            </a:pPr>
            <a:r>
              <a:rPr lang="en-US" altLang="en-US" sz="2400">
                <a:solidFill>
                  <a:schemeClr val="tx1"/>
                </a:solidFill>
                <a:latin typeface="Times" panose="02020603050405020304" pitchFamily="18" charset="0"/>
              </a:rPr>
              <a:t>(UGA SSA)</a:t>
            </a:r>
          </a:p>
        </p:txBody>
      </p:sp>
      <p:sp>
        <p:nvSpPr>
          <p:cNvPr id="4" name="TextBox 3"/>
          <p:cNvSpPr txBox="1"/>
          <p:nvPr/>
        </p:nvSpPr>
        <p:spPr>
          <a:xfrm>
            <a:off x="7534622" y="5805264"/>
            <a:ext cx="1609378" cy="369332"/>
          </a:xfrm>
          <a:prstGeom prst="rect">
            <a:avLst/>
          </a:prstGeom>
          <a:solidFill>
            <a:schemeClr val="bg1"/>
          </a:solidFill>
          <a:effectLst>
            <a:softEdge rad="38100"/>
          </a:effectLst>
        </p:spPr>
        <p:txBody>
          <a:bodyPr>
            <a:spAutoFit/>
          </a:bodyPr>
          <a:lstStyle/>
          <a:p>
            <a:pPr algn="ctr" eaLnBrk="0" hangingPunct="0">
              <a:defRPr/>
            </a:pPr>
            <a:r>
              <a:rPr lang="en-US" dirty="0">
                <a:cs typeface="+mn-cs"/>
              </a:rPr>
              <a:t>04/16/13</a:t>
            </a:r>
          </a:p>
        </p:txBody>
      </p:sp>
      <p:cxnSp>
        <p:nvCxnSpPr>
          <p:cNvPr id="45064" name="Straight Arrow Connector 4"/>
          <p:cNvCxnSpPr>
            <a:cxnSpLocks noChangeShapeType="1"/>
          </p:cNvCxnSpPr>
          <p:nvPr/>
        </p:nvCxnSpPr>
        <p:spPr bwMode="auto">
          <a:xfrm>
            <a:off x="73025" y="4581525"/>
            <a:ext cx="288925" cy="0"/>
          </a:xfrm>
          <a:prstGeom prst="straightConnector1">
            <a:avLst/>
          </a:prstGeom>
          <a:noFill/>
          <a:ln w="28575" algn="ctr">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065" name="Straight Arrow Connector 9"/>
          <p:cNvCxnSpPr>
            <a:cxnSpLocks noChangeShapeType="1"/>
          </p:cNvCxnSpPr>
          <p:nvPr/>
        </p:nvCxnSpPr>
        <p:spPr bwMode="auto">
          <a:xfrm>
            <a:off x="73025" y="5265738"/>
            <a:ext cx="288925" cy="0"/>
          </a:xfrm>
          <a:prstGeom prst="straightConnector1">
            <a:avLst/>
          </a:prstGeom>
          <a:noFill/>
          <a:ln w="28575" algn="ctr">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066" name="Straight Arrow Connector 10"/>
          <p:cNvCxnSpPr>
            <a:cxnSpLocks noChangeShapeType="1"/>
          </p:cNvCxnSpPr>
          <p:nvPr/>
        </p:nvCxnSpPr>
        <p:spPr bwMode="auto">
          <a:xfrm>
            <a:off x="73025" y="5927725"/>
            <a:ext cx="288925" cy="0"/>
          </a:xfrm>
          <a:prstGeom prst="straightConnector1">
            <a:avLst/>
          </a:prstGeom>
          <a:noFill/>
          <a:ln w="28575" algn="ctr">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067" name="TextBox 11"/>
          <p:cNvSpPr txBox="1">
            <a:spLocks noChangeArrowheads="1"/>
          </p:cNvSpPr>
          <p:nvPr/>
        </p:nvSpPr>
        <p:spPr bwMode="auto">
          <a:xfrm>
            <a:off x="1868488" y="3471863"/>
            <a:ext cx="1541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spcBef>
                <a:spcPct val="0"/>
              </a:spcBef>
              <a:buFontTx/>
              <a:buNone/>
            </a:pPr>
            <a:r>
              <a:rPr lang="en-US" altLang="en-US" sz="2400">
                <a:solidFill>
                  <a:srgbClr val="FFFF00"/>
                </a:solidFill>
                <a:latin typeface="Calibri" panose="020F0502020204030204" pitchFamily="34" charset="0"/>
              </a:rPr>
              <a:t>electronics</a:t>
            </a:r>
          </a:p>
        </p:txBody>
      </p:sp>
      <p:sp>
        <p:nvSpPr>
          <p:cNvPr id="45068" name="Freeform 2"/>
          <p:cNvSpPr>
            <a:spLocks/>
          </p:cNvSpPr>
          <p:nvPr/>
        </p:nvSpPr>
        <p:spPr bwMode="auto">
          <a:xfrm>
            <a:off x="1176338" y="3716338"/>
            <a:ext cx="747712" cy="273050"/>
          </a:xfrm>
          <a:custGeom>
            <a:avLst/>
            <a:gdLst>
              <a:gd name="T0" fmla="*/ 747712 w 748146"/>
              <a:gd name="T1" fmla="*/ 0 h 273132"/>
              <a:gd name="T2" fmla="*/ 0 w 748146"/>
              <a:gd name="T3" fmla="*/ 0 h 273132"/>
              <a:gd name="T4" fmla="*/ 11868 w 748146"/>
              <a:gd name="T5" fmla="*/ 273050 h 273132"/>
              <a:gd name="T6" fmla="*/ 0 60000 65536"/>
              <a:gd name="T7" fmla="*/ 0 60000 65536"/>
              <a:gd name="T8" fmla="*/ 0 60000 65536"/>
            </a:gdLst>
            <a:ahLst/>
            <a:cxnLst>
              <a:cxn ang="T6">
                <a:pos x="T0" y="T1"/>
              </a:cxn>
              <a:cxn ang="T7">
                <a:pos x="T2" y="T3"/>
              </a:cxn>
              <a:cxn ang="T8">
                <a:pos x="T4" y="T5"/>
              </a:cxn>
            </a:cxnLst>
            <a:rect l="0" t="0" r="r" b="b"/>
            <a:pathLst>
              <a:path w="748146" h="273132">
                <a:moveTo>
                  <a:pt x="748146" y="0"/>
                </a:moveTo>
                <a:lnTo>
                  <a:pt x="0" y="0"/>
                </a:lnTo>
                <a:lnTo>
                  <a:pt x="11875" y="273132"/>
                </a:lnTo>
              </a:path>
            </a:pathLst>
          </a:custGeom>
          <a:noFill/>
          <a:ln w="28575" cap="flat" cmpd="sng" algn="ctr">
            <a:solidFill>
              <a:srgbClr val="FFFF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9" name="TextBox 12"/>
          <p:cNvSpPr txBox="1">
            <a:spLocks noChangeArrowheads="1"/>
          </p:cNvSpPr>
          <p:nvPr/>
        </p:nvSpPr>
        <p:spPr bwMode="auto">
          <a:xfrm>
            <a:off x="179388" y="6280150"/>
            <a:ext cx="305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spcBef>
                <a:spcPct val="0"/>
              </a:spcBef>
              <a:buFontTx/>
              <a:buNone/>
            </a:pPr>
            <a:r>
              <a:rPr lang="en-US" altLang="en-US" sz="2400">
                <a:solidFill>
                  <a:srgbClr val="FFFF00"/>
                </a:solidFill>
                <a:latin typeface="Calibri" panose="020F0502020204030204" pitchFamily="34" charset="0"/>
              </a:rPr>
              <a:t>3 Watermark® sensors</a:t>
            </a:r>
          </a:p>
        </p:txBody>
      </p:sp>
    </p:spTree>
    <p:extLst>
      <p:ext uri="{BB962C8B-B14F-4D97-AF65-F5344CB8AC3E}">
        <p14:creationId xmlns:p14="http://schemas.microsoft.com/office/powerpoint/2010/main" val="22762933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gvellidis.TIFTON_CAMPUS\Documents\DATA\IMAGES\Irrigation Sensor Project\2013 CIG Project\100_44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0"/>
            <a:ext cx="1028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761909" y="6063679"/>
            <a:ext cx="2160240" cy="461665"/>
          </a:xfrm>
          <a:prstGeom prst="rect">
            <a:avLst/>
          </a:prstGeom>
          <a:solidFill>
            <a:schemeClr val="bg1"/>
          </a:solidFill>
          <a:effectLst>
            <a:softEdge rad="38100"/>
          </a:effectLst>
        </p:spPr>
        <p:txBody>
          <a:bodyPr>
            <a:spAutoFit/>
          </a:bodyPr>
          <a:lstStyle/>
          <a:p>
            <a:pPr algn="ctr" eaLnBrk="0" hangingPunct="0">
              <a:defRPr/>
            </a:pPr>
            <a:r>
              <a:rPr lang="en-US" dirty="0">
                <a:cs typeface="+mn-cs"/>
              </a:rPr>
              <a:t>05/23/13</a:t>
            </a:r>
          </a:p>
        </p:txBody>
      </p:sp>
      <p:cxnSp>
        <p:nvCxnSpPr>
          <p:cNvPr id="46086" name="Straight Arrow Connector 4"/>
          <p:cNvCxnSpPr>
            <a:cxnSpLocks noChangeShapeType="1"/>
          </p:cNvCxnSpPr>
          <p:nvPr/>
        </p:nvCxnSpPr>
        <p:spPr bwMode="auto">
          <a:xfrm flipH="1">
            <a:off x="6011863" y="3095625"/>
            <a:ext cx="749300" cy="0"/>
          </a:xfrm>
          <a:prstGeom prst="straightConnector1">
            <a:avLst/>
          </a:prstGeom>
          <a:noFill/>
          <a:ln w="38100" algn="ctr">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087" name="TextBox 5"/>
          <p:cNvSpPr txBox="1">
            <a:spLocks noChangeArrowheads="1"/>
          </p:cNvSpPr>
          <p:nvPr/>
        </p:nvSpPr>
        <p:spPr bwMode="auto">
          <a:xfrm>
            <a:off x="6732588" y="2833688"/>
            <a:ext cx="1079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spcBef>
                <a:spcPct val="0"/>
              </a:spcBef>
              <a:buFontTx/>
              <a:buNone/>
            </a:pPr>
            <a:r>
              <a:rPr lang="en-US" altLang="en-US">
                <a:solidFill>
                  <a:srgbClr val="FFFF00"/>
                </a:solidFill>
                <a:latin typeface="Calibri" panose="020F0502020204030204" pitchFamily="34" charset="0"/>
              </a:rPr>
              <a:t>spring</a:t>
            </a:r>
          </a:p>
        </p:txBody>
      </p:sp>
      <p:cxnSp>
        <p:nvCxnSpPr>
          <p:cNvPr id="46088" name="Straight Arrow Connector 7"/>
          <p:cNvCxnSpPr>
            <a:cxnSpLocks noChangeShapeType="1"/>
          </p:cNvCxnSpPr>
          <p:nvPr/>
        </p:nvCxnSpPr>
        <p:spPr bwMode="auto">
          <a:xfrm flipH="1">
            <a:off x="6354763" y="377825"/>
            <a:ext cx="749300" cy="0"/>
          </a:xfrm>
          <a:prstGeom prst="straightConnector1">
            <a:avLst/>
          </a:prstGeom>
          <a:noFill/>
          <a:ln w="38100" algn="ctr">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089" name="TextBox 8"/>
          <p:cNvSpPr txBox="1">
            <a:spLocks noChangeArrowheads="1"/>
          </p:cNvSpPr>
          <p:nvPr/>
        </p:nvSpPr>
        <p:spPr bwMode="auto">
          <a:xfrm>
            <a:off x="7073900" y="115888"/>
            <a:ext cx="1385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spcBef>
                <a:spcPct val="0"/>
              </a:spcBef>
              <a:buFontTx/>
              <a:buNone/>
            </a:pPr>
            <a:r>
              <a:rPr lang="en-US" altLang="en-US">
                <a:solidFill>
                  <a:srgbClr val="FFFF00"/>
                </a:solidFill>
                <a:latin typeface="Calibri" panose="020F0502020204030204" pitchFamily="34" charset="0"/>
              </a:rPr>
              <a:t>antenna</a:t>
            </a:r>
          </a:p>
        </p:txBody>
      </p:sp>
    </p:spTree>
    <p:extLst>
      <p:ext uri="{BB962C8B-B14F-4D97-AF65-F5344CB8AC3E}">
        <p14:creationId xmlns:p14="http://schemas.microsoft.com/office/powerpoint/2010/main" val="30170019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275" y="1370013"/>
            <a:ext cx="5638800" cy="538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411163"/>
          </a:xfrm>
          <a:ln w="3175"/>
        </p:spPr>
        <p:style>
          <a:lnRef idx="2">
            <a:schemeClr val="dk1"/>
          </a:lnRef>
          <a:fillRef idx="1">
            <a:schemeClr val="lt1"/>
          </a:fillRef>
          <a:effectRef idx="0">
            <a:schemeClr val="dk1"/>
          </a:effectRef>
          <a:fontRef idx="minor">
            <a:schemeClr val="dk1"/>
          </a:fontRef>
        </p:style>
        <p:txBody>
          <a:bodyPr anchor="t">
            <a:normAutofit/>
          </a:bodyPr>
          <a:lstStyle/>
          <a:p>
            <a:pPr>
              <a:defRPr/>
            </a:pPr>
            <a:r>
              <a:rPr lang="en-US" dirty="0" smtClean="0"/>
              <a:t>FIST</a:t>
            </a:r>
            <a:r>
              <a:rPr lang="en-US" sz="1600" dirty="0" smtClean="0"/>
              <a:t> – </a:t>
            </a:r>
            <a:r>
              <a:rPr lang="en-US" dirty="0" smtClean="0"/>
              <a:t>F</a:t>
            </a:r>
            <a:r>
              <a:rPr lang="en-US" sz="1600" dirty="0" smtClean="0"/>
              <a:t>lint </a:t>
            </a:r>
            <a:r>
              <a:rPr lang="en-US" dirty="0"/>
              <a:t>I</a:t>
            </a:r>
            <a:r>
              <a:rPr lang="en-US" sz="1600" dirty="0"/>
              <a:t>rrigation </a:t>
            </a:r>
            <a:r>
              <a:rPr lang="en-US" dirty="0"/>
              <a:t>S</a:t>
            </a:r>
            <a:r>
              <a:rPr lang="en-US" sz="1600" dirty="0"/>
              <a:t>cheduling </a:t>
            </a:r>
            <a:r>
              <a:rPr lang="en-US" dirty="0" smtClean="0"/>
              <a:t>T</a:t>
            </a:r>
            <a:r>
              <a:rPr lang="en-US" sz="1600" dirty="0" smtClean="0"/>
              <a:t>ool</a:t>
            </a:r>
            <a:endParaRPr lang="en-US" sz="1600" dirty="0"/>
          </a:p>
        </p:txBody>
      </p:sp>
      <p:sp>
        <p:nvSpPr>
          <p:cNvPr id="3" name="Content Placeholder 2"/>
          <p:cNvSpPr>
            <a:spLocks noGrp="1"/>
          </p:cNvSpPr>
          <p:nvPr>
            <p:ph sz="half" idx="1"/>
          </p:nvPr>
        </p:nvSpPr>
        <p:spPr>
          <a:xfrm>
            <a:off x="457200" y="4487863"/>
            <a:ext cx="2590800" cy="1104900"/>
          </a:xfrm>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ormAutofit/>
          </a:bodyPr>
          <a:lstStyle/>
          <a:p>
            <a:pPr marL="0" indent="0">
              <a:spcBef>
                <a:spcPts val="200"/>
              </a:spcBef>
              <a:buFontTx/>
              <a:buNone/>
              <a:defRPr/>
            </a:pPr>
            <a:r>
              <a:rPr lang="en-US" sz="1400" u="sng" dirty="0" smtClean="0"/>
              <a:t>Precipitation Forecast</a:t>
            </a:r>
          </a:p>
          <a:p>
            <a:pPr marL="0" indent="0">
              <a:buFontTx/>
              <a:buNone/>
              <a:defRPr/>
            </a:pPr>
            <a:r>
              <a:rPr lang="en-US" sz="1200" dirty="0" smtClean="0"/>
              <a:t>0% chance of rain today</a:t>
            </a:r>
          </a:p>
          <a:p>
            <a:pPr marL="0" indent="0">
              <a:buFontTx/>
              <a:buNone/>
              <a:defRPr/>
            </a:pPr>
            <a:r>
              <a:rPr lang="en-US" sz="1200" dirty="0" smtClean="0"/>
              <a:t>20% chance of rain Tuesday (0.3 in)</a:t>
            </a:r>
          </a:p>
          <a:p>
            <a:pPr marL="0" indent="0">
              <a:buFontTx/>
              <a:buNone/>
              <a:defRPr/>
            </a:pPr>
            <a:r>
              <a:rPr lang="en-US" sz="1200" dirty="0" smtClean="0"/>
              <a:t>50% chance of rain Wednesday (0.9 in)</a:t>
            </a:r>
          </a:p>
          <a:p>
            <a:pPr marL="0" indent="0">
              <a:buFontTx/>
              <a:buNone/>
              <a:defRPr/>
            </a:pPr>
            <a:endParaRPr lang="en-US" sz="1400" dirty="0" smtClean="0"/>
          </a:p>
        </p:txBody>
      </p:sp>
      <p:sp>
        <p:nvSpPr>
          <p:cNvPr id="10" name="Text Placeholder 9"/>
          <p:cNvSpPr>
            <a:spLocks noGrp="1"/>
          </p:cNvSpPr>
          <p:nvPr>
            <p:ph type="body" sz="quarter" idx="18"/>
          </p:nvPr>
        </p:nvSpPr>
        <p:spPr>
          <a:xfrm>
            <a:off x="460375" y="2822575"/>
            <a:ext cx="2590800" cy="1665288"/>
          </a:xfrm>
          <a:ln w="3175"/>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ormAutofit/>
          </a:bodyPr>
          <a:lstStyle/>
          <a:p>
            <a:pPr marL="0" indent="0">
              <a:buFontTx/>
              <a:buNone/>
              <a:defRPr/>
            </a:pPr>
            <a:r>
              <a:rPr lang="en-US" sz="1400" u="sng" dirty="0" smtClean="0"/>
              <a:t>Irrigation Recommendation</a:t>
            </a:r>
            <a:endParaRPr lang="en-US" sz="1400" dirty="0" smtClean="0"/>
          </a:p>
          <a:p>
            <a:pPr marL="0" indent="0">
              <a:buFontTx/>
              <a:buNone/>
              <a:defRPr/>
            </a:pPr>
            <a:r>
              <a:rPr lang="en-US" sz="1200" dirty="0" smtClean="0"/>
              <a:t>                                                inch </a:t>
            </a:r>
          </a:p>
          <a:p>
            <a:pPr marL="0" indent="0">
              <a:buFontTx/>
              <a:buNone/>
              <a:defRPr/>
            </a:pPr>
            <a:r>
              <a:rPr lang="en-US" sz="1200" dirty="0" smtClean="0"/>
              <a:t>                        </a:t>
            </a:r>
            <a:r>
              <a:rPr lang="en-US" sz="1200" dirty="0" smtClean="0">
                <a:solidFill>
                  <a:schemeClr val="tx1"/>
                </a:solidFill>
              </a:rPr>
              <a:t>          </a:t>
            </a:r>
            <a:r>
              <a:rPr lang="en-US" sz="1200" dirty="0" smtClean="0"/>
              <a:t>              inch</a:t>
            </a:r>
          </a:p>
          <a:p>
            <a:pPr marL="0" indent="0">
              <a:buFontTx/>
              <a:buNone/>
              <a:defRPr/>
            </a:pPr>
            <a:r>
              <a:rPr lang="en-US" sz="1200" dirty="0" smtClean="0"/>
              <a:t>                         </a:t>
            </a:r>
            <a:r>
              <a:rPr lang="en-US" sz="1200" dirty="0" smtClean="0">
                <a:solidFill>
                  <a:schemeClr val="tx1"/>
                </a:solidFill>
              </a:rPr>
              <a:t>      </a:t>
            </a:r>
            <a:r>
              <a:rPr lang="en-US" sz="1200" dirty="0" smtClean="0"/>
              <a:t>                 inch</a:t>
            </a:r>
          </a:p>
          <a:p>
            <a:pPr marL="0" indent="0">
              <a:buFontTx/>
              <a:buNone/>
              <a:defRPr/>
            </a:pPr>
            <a:r>
              <a:rPr lang="en-US" sz="1200" dirty="0" smtClean="0"/>
              <a:t>                                                inch</a:t>
            </a:r>
          </a:p>
          <a:p>
            <a:pPr marL="0" indent="0">
              <a:buFontTx/>
              <a:buNone/>
              <a:defRPr/>
            </a:pPr>
            <a:r>
              <a:rPr lang="en-US" sz="1200" dirty="0" smtClean="0"/>
              <a:t>                                                inch</a:t>
            </a:r>
            <a:endParaRPr lang="en-US" sz="1200" dirty="0"/>
          </a:p>
        </p:txBody>
      </p:sp>
      <p:sp>
        <p:nvSpPr>
          <p:cNvPr id="11" name="Text Placeholder 10"/>
          <p:cNvSpPr>
            <a:spLocks noGrp="1"/>
          </p:cNvSpPr>
          <p:nvPr>
            <p:ph type="body" sz="quarter" idx="19"/>
          </p:nvPr>
        </p:nvSpPr>
        <p:spPr>
          <a:xfrm>
            <a:off x="457200" y="563563"/>
            <a:ext cx="4114800" cy="392112"/>
          </a:xfrm>
          <a:solidFill>
            <a:schemeClr val="accent1">
              <a:lumMod val="20000"/>
              <a:lumOff val="80000"/>
            </a:schemeClr>
          </a:solidFill>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chor="ctr">
            <a:normAutofit/>
          </a:bodyPr>
          <a:lstStyle/>
          <a:p>
            <a:pPr marL="0" indent="0" algn="ctr">
              <a:buFontTx/>
              <a:buNone/>
              <a:defRPr/>
            </a:pPr>
            <a:r>
              <a:rPr lang="en-US" sz="1600" b="1" dirty="0" smtClean="0"/>
              <a:t>HOME </a:t>
            </a:r>
            <a:r>
              <a:rPr lang="en-US" sz="1200" b="1" dirty="0" smtClean="0"/>
              <a:t>(second page)</a:t>
            </a:r>
            <a:endParaRPr lang="en-US" sz="1200" b="1" dirty="0"/>
          </a:p>
        </p:txBody>
      </p:sp>
      <p:sp>
        <p:nvSpPr>
          <p:cNvPr id="13" name="Text Placeholder 12"/>
          <p:cNvSpPr>
            <a:spLocks noGrp="1"/>
          </p:cNvSpPr>
          <p:nvPr>
            <p:ph type="body" sz="quarter" idx="21"/>
          </p:nvPr>
        </p:nvSpPr>
        <p:spPr>
          <a:xfrm>
            <a:off x="460375" y="1335088"/>
            <a:ext cx="2590800" cy="1471612"/>
          </a:xfrm>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ormAutofit/>
          </a:bodyPr>
          <a:lstStyle/>
          <a:p>
            <a:pPr marL="0" indent="0">
              <a:buFontTx/>
              <a:buNone/>
              <a:defRPr/>
            </a:pPr>
            <a:r>
              <a:rPr lang="en-US" sz="1400" u="sng" dirty="0" smtClean="0"/>
              <a:t>Crop growth stage</a:t>
            </a:r>
          </a:p>
          <a:p>
            <a:pPr marL="0" indent="0">
              <a:lnSpc>
                <a:spcPct val="150000"/>
              </a:lnSpc>
              <a:buFontTx/>
              <a:buNone/>
              <a:defRPr/>
            </a:pPr>
            <a:r>
              <a:rPr lang="en-US" sz="1200" dirty="0" smtClean="0"/>
              <a:t>PEANUTS</a:t>
            </a:r>
          </a:p>
          <a:p>
            <a:pPr marL="0" indent="0">
              <a:lnSpc>
                <a:spcPct val="150000"/>
              </a:lnSpc>
              <a:buFontTx/>
              <a:buNone/>
              <a:defRPr/>
            </a:pPr>
            <a:r>
              <a:rPr lang="en-US" sz="1200" dirty="0" smtClean="0"/>
              <a:t>COTTON</a:t>
            </a:r>
          </a:p>
          <a:p>
            <a:pPr marL="0" indent="0">
              <a:lnSpc>
                <a:spcPct val="150000"/>
              </a:lnSpc>
              <a:buFontTx/>
              <a:buNone/>
              <a:defRPr/>
            </a:pPr>
            <a:r>
              <a:rPr lang="en-US" sz="1200" dirty="0" smtClean="0"/>
              <a:t>CORN</a:t>
            </a:r>
          </a:p>
        </p:txBody>
      </p:sp>
      <p:sp>
        <p:nvSpPr>
          <p:cNvPr id="37" name="Flowchart: Process 36"/>
          <p:cNvSpPr/>
          <p:nvPr/>
        </p:nvSpPr>
        <p:spPr>
          <a:xfrm>
            <a:off x="1568450" y="3133725"/>
            <a:ext cx="538163" cy="120650"/>
          </a:xfrm>
          <a:prstGeom prst="flowChartProcess">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0" fontAlgn="auto" hangingPunct="0">
              <a:spcBef>
                <a:spcPts val="0"/>
              </a:spcBef>
              <a:spcAft>
                <a:spcPts val="0"/>
              </a:spcAft>
              <a:defRPr/>
            </a:pPr>
            <a:r>
              <a:rPr lang="en-US" sz="900" dirty="0">
                <a:solidFill>
                  <a:prstClr val="black"/>
                </a:solidFill>
              </a:rPr>
              <a:t>0.5</a:t>
            </a:r>
          </a:p>
        </p:txBody>
      </p:sp>
      <p:sp>
        <p:nvSpPr>
          <p:cNvPr id="38" name="Flowchart: Process 37"/>
          <p:cNvSpPr/>
          <p:nvPr/>
        </p:nvSpPr>
        <p:spPr>
          <a:xfrm>
            <a:off x="1252538" y="2008188"/>
            <a:ext cx="1185862" cy="163512"/>
          </a:xfrm>
          <a:prstGeom prst="flowChartProcess">
            <a:avLst/>
          </a:prstGeom>
        </p:spPr>
        <p:style>
          <a:lnRef idx="2">
            <a:schemeClr val="accent3"/>
          </a:lnRef>
          <a:fillRef idx="1">
            <a:schemeClr val="lt1"/>
          </a:fillRef>
          <a:effectRef idx="0">
            <a:schemeClr val="accent3"/>
          </a:effectRef>
          <a:fontRef idx="minor">
            <a:schemeClr val="dk1"/>
          </a:fontRef>
        </p:style>
        <p:txBody>
          <a:bodyPr anchor="ctr"/>
          <a:lstStyle/>
          <a:p>
            <a:pPr algn="ctr" eaLnBrk="0" fontAlgn="auto" hangingPunct="0">
              <a:spcBef>
                <a:spcPts val="0"/>
              </a:spcBef>
              <a:spcAft>
                <a:spcPts val="0"/>
              </a:spcAft>
              <a:defRPr/>
            </a:pPr>
            <a:endParaRPr lang="en-US">
              <a:solidFill>
                <a:prstClr val="black"/>
              </a:solidFill>
            </a:endParaRPr>
          </a:p>
        </p:txBody>
      </p:sp>
      <p:sp>
        <p:nvSpPr>
          <p:cNvPr id="43" name="Flowchart: Process 42"/>
          <p:cNvSpPr/>
          <p:nvPr/>
        </p:nvSpPr>
        <p:spPr>
          <a:xfrm>
            <a:off x="2095500" y="4233863"/>
            <a:ext cx="817563" cy="174625"/>
          </a:xfrm>
          <a:prstGeom prst="flowChartProcess">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auto" hangingPunct="0">
              <a:spcBef>
                <a:spcPts val="0"/>
              </a:spcBef>
              <a:spcAft>
                <a:spcPts val="0"/>
              </a:spcAft>
              <a:defRPr/>
            </a:pPr>
            <a:r>
              <a:rPr lang="en-US" sz="1000" dirty="0">
                <a:solidFill>
                  <a:prstClr val="white"/>
                </a:solidFill>
              </a:rPr>
              <a:t>Export</a:t>
            </a:r>
          </a:p>
        </p:txBody>
      </p:sp>
      <p:sp>
        <p:nvSpPr>
          <p:cNvPr id="46" name="Flowchart: Process 45"/>
          <p:cNvSpPr/>
          <p:nvPr/>
        </p:nvSpPr>
        <p:spPr>
          <a:xfrm>
            <a:off x="1252538" y="1706563"/>
            <a:ext cx="1185862" cy="163512"/>
          </a:xfrm>
          <a:prstGeom prst="flowChartProcess">
            <a:avLst/>
          </a:prstGeom>
          <a:solidFill>
            <a:srgbClr val="9BBB59">
              <a:alpha val="47843"/>
            </a:srgbClr>
          </a:solidFill>
        </p:spPr>
        <p:style>
          <a:lnRef idx="2">
            <a:schemeClr val="accent3"/>
          </a:lnRef>
          <a:fillRef idx="1">
            <a:schemeClr val="lt1"/>
          </a:fillRef>
          <a:effectRef idx="0">
            <a:schemeClr val="accent3"/>
          </a:effectRef>
          <a:fontRef idx="minor">
            <a:schemeClr val="dk1"/>
          </a:fontRef>
        </p:style>
        <p:txBody>
          <a:bodyPr anchor="ctr"/>
          <a:lstStyle/>
          <a:p>
            <a:pPr algn="ctr" eaLnBrk="0" fontAlgn="auto" hangingPunct="0">
              <a:spcBef>
                <a:spcPts val="0"/>
              </a:spcBef>
              <a:spcAft>
                <a:spcPts val="0"/>
              </a:spcAft>
              <a:defRPr/>
            </a:pPr>
            <a:endParaRPr lang="en-US">
              <a:solidFill>
                <a:prstClr val="black"/>
              </a:solidFill>
            </a:endParaRPr>
          </a:p>
        </p:txBody>
      </p:sp>
      <p:sp>
        <p:nvSpPr>
          <p:cNvPr id="47" name="Flowchart: Process 46"/>
          <p:cNvSpPr/>
          <p:nvPr/>
        </p:nvSpPr>
        <p:spPr>
          <a:xfrm>
            <a:off x="1571625" y="3568700"/>
            <a:ext cx="538163" cy="120650"/>
          </a:xfrm>
          <a:prstGeom prst="flowChartProcess">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0" fontAlgn="auto" hangingPunct="0">
              <a:spcBef>
                <a:spcPts val="0"/>
              </a:spcBef>
              <a:spcAft>
                <a:spcPts val="0"/>
              </a:spcAft>
              <a:defRPr/>
            </a:pPr>
            <a:r>
              <a:rPr lang="en-US" sz="800" dirty="0">
                <a:solidFill>
                  <a:prstClr val="black"/>
                </a:solidFill>
              </a:rPr>
              <a:t>0.0</a:t>
            </a:r>
          </a:p>
        </p:txBody>
      </p:sp>
      <p:sp>
        <p:nvSpPr>
          <p:cNvPr id="48" name="Flowchart: Process 47"/>
          <p:cNvSpPr/>
          <p:nvPr/>
        </p:nvSpPr>
        <p:spPr>
          <a:xfrm>
            <a:off x="1565275" y="3349625"/>
            <a:ext cx="536575" cy="120650"/>
          </a:xfrm>
          <a:prstGeom prst="flowChartProcess">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0" fontAlgn="auto" hangingPunct="0">
              <a:spcBef>
                <a:spcPts val="0"/>
              </a:spcBef>
              <a:spcAft>
                <a:spcPts val="0"/>
              </a:spcAft>
              <a:defRPr/>
            </a:pPr>
            <a:r>
              <a:rPr lang="en-US" sz="900" dirty="0">
                <a:solidFill>
                  <a:prstClr val="black"/>
                </a:solidFill>
              </a:rPr>
              <a:t>0.3</a:t>
            </a:r>
          </a:p>
        </p:txBody>
      </p:sp>
      <p:sp>
        <p:nvSpPr>
          <p:cNvPr id="50" name="Flowchart: Process 49"/>
          <p:cNvSpPr/>
          <p:nvPr/>
        </p:nvSpPr>
        <p:spPr>
          <a:xfrm>
            <a:off x="2178050" y="2555875"/>
            <a:ext cx="728663" cy="131763"/>
          </a:xfrm>
          <a:prstGeom prst="flowChartProcess">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auto" hangingPunct="0">
              <a:spcBef>
                <a:spcPts val="0"/>
              </a:spcBef>
              <a:spcAft>
                <a:spcPts val="0"/>
              </a:spcAft>
              <a:defRPr/>
            </a:pPr>
            <a:r>
              <a:rPr lang="en-US" sz="1000" dirty="0">
                <a:solidFill>
                  <a:prstClr val="white"/>
                </a:solidFill>
              </a:rPr>
              <a:t>Save</a:t>
            </a:r>
          </a:p>
        </p:txBody>
      </p:sp>
      <p:sp>
        <p:nvSpPr>
          <p:cNvPr id="55" name="Isosceles Triangle 54"/>
          <p:cNvSpPr/>
          <p:nvPr/>
        </p:nvSpPr>
        <p:spPr>
          <a:xfrm rot="2052852" flipH="1" flipV="1">
            <a:off x="6137275" y="5156200"/>
            <a:ext cx="109538" cy="309563"/>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57" name="Isosceles Triangle 56"/>
          <p:cNvSpPr/>
          <p:nvPr/>
        </p:nvSpPr>
        <p:spPr>
          <a:xfrm rot="2052852" flipH="1" flipV="1">
            <a:off x="6981825" y="4522788"/>
            <a:ext cx="111125" cy="309562"/>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59" name="Isosceles Triangle 58"/>
          <p:cNvSpPr/>
          <p:nvPr/>
        </p:nvSpPr>
        <p:spPr>
          <a:xfrm rot="2052852" flipH="1" flipV="1">
            <a:off x="5284788" y="4438650"/>
            <a:ext cx="111125" cy="309563"/>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61" name="Isosceles Triangle 60"/>
          <p:cNvSpPr/>
          <p:nvPr/>
        </p:nvSpPr>
        <p:spPr>
          <a:xfrm rot="2052852" flipH="1" flipV="1">
            <a:off x="3430588" y="3824288"/>
            <a:ext cx="109537" cy="307975"/>
          </a:xfrm>
          <a:prstGeom prst="triangl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62" name="Isosceles Triangle 61"/>
          <p:cNvSpPr/>
          <p:nvPr/>
        </p:nvSpPr>
        <p:spPr>
          <a:xfrm rot="2052852" flipH="1" flipV="1">
            <a:off x="6823075" y="3497263"/>
            <a:ext cx="109538" cy="307975"/>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63" name="Isosceles Triangle 62"/>
          <p:cNvSpPr/>
          <p:nvPr/>
        </p:nvSpPr>
        <p:spPr>
          <a:xfrm rot="2052852" flipH="1" flipV="1">
            <a:off x="4795838" y="5675313"/>
            <a:ext cx="109537" cy="309562"/>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64" name="Isosceles Triangle 63"/>
          <p:cNvSpPr/>
          <p:nvPr/>
        </p:nvSpPr>
        <p:spPr>
          <a:xfrm rot="2052852" flipH="1" flipV="1">
            <a:off x="7820025" y="2930525"/>
            <a:ext cx="111125" cy="307975"/>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65" name="Isosceles Triangle 64"/>
          <p:cNvSpPr/>
          <p:nvPr/>
        </p:nvSpPr>
        <p:spPr>
          <a:xfrm rot="2052852" flipH="1" flipV="1">
            <a:off x="4351338" y="5321300"/>
            <a:ext cx="109537" cy="309563"/>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66" name="Isosceles Triangle 65"/>
          <p:cNvSpPr/>
          <p:nvPr/>
        </p:nvSpPr>
        <p:spPr>
          <a:xfrm rot="2052852" flipH="1" flipV="1">
            <a:off x="3695700" y="4349750"/>
            <a:ext cx="109538" cy="309563"/>
          </a:xfrm>
          <a:prstGeom prst="triangl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67" name="Isosceles Triangle 66"/>
          <p:cNvSpPr/>
          <p:nvPr/>
        </p:nvSpPr>
        <p:spPr>
          <a:xfrm rot="2052852" flipH="1" flipV="1">
            <a:off x="7600950" y="4160838"/>
            <a:ext cx="111125" cy="307975"/>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68" name="Isosceles Triangle 67"/>
          <p:cNvSpPr/>
          <p:nvPr/>
        </p:nvSpPr>
        <p:spPr>
          <a:xfrm rot="2052852" flipH="1" flipV="1">
            <a:off x="4795838" y="2027238"/>
            <a:ext cx="109537" cy="309562"/>
          </a:xfrm>
          <a:prstGeom prst="triangl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71" name="Isosceles Triangle 70"/>
          <p:cNvSpPr/>
          <p:nvPr/>
        </p:nvSpPr>
        <p:spPr>
          <a:xfrm rot="2052852" flipH="1" flipV="1">
            <a:off x="6137275" y="2976563"/>
            <a:ext cx="109538" cy="307975"/>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72" name="Isosceles Triangle 71"/>
          <p:cNvSpPr/>
          <p:nvPr/>
        </p:nvSpPr>
        <p:spPr>
          <a:xfrm rot="2052852" flipH="1" flipV="1">
            <a:off x="6653213" y="5783263"/>
            <a:ext cx="109537" cy="307975"/>
          </a:xfrm>
          <a:prstGeom prst="triangl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51" name="Text Placeholder 9"/>
          <p:cNvSpPr>
            <a:spLocks noGrp="1"/>
          </p:cNvSpPr>
          <p:nvPr>
            <p:ph type="body" sz="quarter" idx="18"/>
          </p:nvPr>
        </p:nvSpPr>
        <p:spPr>
          <a:xfrm>
            <a:off x="457200" y="5592763"/>
            <a:ext cx="2590800" cy="1163637"/>
          </a:xfrm>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chor="ctr">
            <a:normAutofit/>
          </a:bodyPr>
          <a:lstStyle/>
          <a:p>
            <a:pPr marL="0" indent="0">
              <a:buFontTx/>
              <a:buNone/>
              <a:defRPr/>
            </a:pPr>
            <a:r>
              <a:rPr lang="en-US" sz="1600" u="sng" dirty="0" smtClean="0"/>
              <a:t>Legend: push pins:</a:t>
            </a:r>
          </a:p>
          <a:p>
            <a:pPr marL="0" indent="0">
              <a:buFontTx/>
              <a:buNone/>
              <a:defRPr/>
            </a:pPr>
            <a:r>
              <a:rPr lang="en-US" sz="1100" u="sng" dirty="0" smtClean="0">
                <a:solidFill>
                  <a:schemeClr val="tx2">
                    <a:lumMod val="40000"/>
                    <a:lumOff val="60000"/>
                  </a:schemeClr>
                </a:solidFill>
              </a:rPr>
              <a:t>Blue:</a:t>
            </a:r>
            <a:r>
              <a:rPr lang="en-US" sz="1100" dirty="0" smtClean="0"/>
              <a:t>  Sensor below irrigation threshold</a:t>
            </a:r>
          </a:p>
          <a:p>
            <a:pPr marL="0" indent="0">
              <a:buFontTx/>
              <a:buNone/>
              <a:defRPr/>
            </a:pPr>
            <a:r>
              <a:rPr lang="en-US" sz="1100" u="sng" dirty="0" smtClean="0">
                <a:solidFill>
                  <a:srgbClr val="FF0000"/>
                </a:solidFill>
              </a:rPr>
              <a:t>Red:</a:t>
            </a:r>
            <a:r>
              <a:rPr lang="en-US" sz="1100" dirty="0" smtClean="0">
                <a:solidFill>
                  <a:srgbClr val="FF0000"/>
                </a:solidFill>
              </a:rPr>
              <a:t>  </a:t>
            </a:r>
            <a:r>
              <a:rPr lang="en-US" sz="1100" dirty="0"/>
              <a:t>Sensor </a:t>
            </a:r>
            <a:r>
              <a:rPr lang="en-US" sz="1100" dirty="0" smtClean="0"/>
              <a:t>above irrigation threshold</a:t>
            </a:r>
            <a:endParaRPr lang="en-US" sz="1100" dirty="0"/>
          </a:p>
          <a:p>
            <a:pPr marL="0" indent="0">
              <a:buFontTx/>
              <a:buNone/>
              <a:defRPr/>
            </a:pPr>
            <a:r>
              <a:rPr lang="en-US" sz="1100" u="sng" dirty="0" smtClean="0">
                <a:solidFill>
                  <a:srgbClr val="FFC000"/>
                </a:solidFill>
              </a:rPr>
              <a:t>Flashing Orange:</a:t>
            </a:r>
            <a:r>
              <a:rPr lang="en-US" sz="1100" dirty="0" smtClean="0"/>
              <a:t> Sensor needs attention</a:t>
            </a:r>
            <a:endParaRPr lang="en-US" sz="1100" dirty="0"/>
          </a:p>
        </p:txBody>
      </p:sp>
      <p:sp>
        <p:nvSpPr>
          <p:cNvPr id="52" name="Flowchart: Process 51"/>
          <p:cNvSpPr/>
          <p:nvPr/>
        </p:nvSpPr>
        <p:spPr>
          <a:xfrm>
            <a:off x="1571625" y="3795713"/>
            <a:ext cx="538163" cy="120650"/>
          </a:xfrm>
          <a:prstGeom prst="flowChartProcess">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0" fontAlgn="auto" hangingPunct="0">
              <a:spcBef>
                <a:spcPts val="0"/>
              </a:spcBef>
              <a:spcAft>
                <a:spcPts val="0"/>
              </a:spcAft>
              <a:defRPr/>
            </a:pPr>
            <a:r>
              <a:rPr lang="en-US" sz="800" dirty="0">
                <a:solidFill>
                  <a:prstClr val="black"/>
                </a:solidFill>
              </a:rPr>
              <a:t>1.0</a:t>
            </a:r>
          </a:p>
        </p:txBody>
      </p:sp>
      <p:sp>
        <p:nvSpPr>
          <p:cNvPr id="56" name="Flowchart: Process 55"/>
          <p:cNvSpPr/>
          <p:nvPr/>
        </p:nvSpPr>
        <p:spPr>
          <a:xfrm>
            <a:off x="1571625" y="4035425"/>
            <a:ext cx="538163" cy="120650"/>
          </a:xfrm>
          <a:prstGeom prst="flowChartProcess">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0" fontAlgn="auto" hangingPunct="0">
              <a:spcBef>
                <a:spcPts val="0"/>
              </a:spcBef>
              <a:spcAft>
                <a:spcPts val="0"/>
              </a:spcAft>
              <a:defRPr/>
            </a:pPr>
            <a:r>
              <a:rPr lang="en-US" sz="800" dirty="0">
                <a:solidFill>
                  <a:prstClr val="black"/>
                </a:solidFill>
              </a:rPr>
              <a:t>0.7</a:t>
            </a:r>
          </a:p>
        </p:txBody>
      </p:sp>
      <p:sp>
        <p:nvSpPr>
          <p:cNvPr id="4" name="Text Placeholder 3"/>
          <p:cNvSpPr>
            <a:spLocks noGrp="1"/>
          </p:cNvSpPr>
          <p:nvPr>
            <p:ph type="body" sz="quarter" idx="20"/>
          </p:nvPr>
        </p:nvSpPr>
        <p:spPr>
          <a:xfrm>
            <a:off x="4572000" y="563563"/>
            <a:ext cx="4114800" cy="392112"/>
          </a:xfrm>
        </p:spPr>
        <p:txBody>
          <a:bodyPr>
            <a:normAutofit fontScale="70000" lnSpcReduction="20000"/>
          </a:bodyPr>
          <a:lstStyle/>
          <a:p>
            <a:pPr>
              <a:defRPr/>
            </a:pPr>
            <a:endParaRPr lang="en-US" dirty="0"/>
          </a:p>
        </p:txBody>
      </p:sp>
      <p:sp>
        <p:nvSpPr>
          <p:cNvPr id="47136" name="TextBox 11"/>
          <p:cNvSpPr txBox="1">
            <a:spLocks noChangeArrowheads="1"/>
          </p:cNvSpPr>
          <p:nvPr/>
        </p:nvSpPr>
        <p:spPr bwMode="auto">
          <a:xfrm>
            <a:off x="1196975" y="1951038"/>
            <a:ext cx="912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spcBef>
                <a:spcPct val="0"/>
              </a:spcBef>
              <a:buFontTx/>
              <a:buNone/>
            </a:pPr>
            <a:r>
              <a:rPr lang="en-US" altLang="en-US" sz="1200">
                <a:solidFill>
                  <a:srgbClr val="000000"/>
                </a:solidFill>
                <a:latin typeface="Calibri" panose="020F0502020204030204" pitchFamily="34" charset="0"/>
              </a:rPr>
              <a:t>First Flower</a:t>
            </a:r>
          </a:p>
        </p:txBody>
      </p:sp>
      <p:sp>
        <p:nvSpPr>
          <p:cNvPr id="73" name="Flowchart: Process 72"/>
          <p:cNvSpPr/>
          <p:nvPr/>
        </p:nvSpPr>
        <p:spPr>
          <a:xfrm>
            <a:off x="1252538" y="2316163"/>
            <a:ext cx="1185862" cy="163512"/>
          </a:xfrm>
          <a:prstGeom prst="flowChartProcess">
            <a:avLst/>
          </a:prstGeom>
          <a:solidFill>
            <a:srgbClr val="9BBB59">
              <a:alpha val="47843"/>
            </a:srgbClr>
          </a:solidFill>
        </p:spPr>
        <p:style>
          <a:lnRef idx="2">
            <a:schemeClr val="accent3"/>
          </a:lnRef>
          <a:fillRef idx="1">
            <a:schemeClr val="lt1"/>
          </a:fillRef>
          <a:effectRef idx="0">
            <a:schemeClr val="accent3"/>
          </a:effectRef>
          <a:fontRef idx="minor">
            <a:schemeClr val="dk1"/>
          </a:fontRef>
        </p:style>
        <p:txBody>
          <a:bodyPr anchor="ctr"/>
          <a:lstStyle/>
          <a:p>
            <a:pPr algn="ctr" eaLnBrk="0" fontAlgn="auto" hangingPunct="0">
              <a:spcBef>
                <a:spcPts val="0"/>
              </a:spcBef>
              <a:spcAft>
                <a:spcPts val="0"/>
              </a:spcAft>
              <a:defRPr/>
            </a:pPr>
            <a:endParaRPr lang="en-US">
              <a:solidFill>
                <a:prstClr val="black"/>
              </a:solidFill>
            </a:endParaRPr>
          </a:p>
        </p:txBody>
      </p:sp>
      <p:sp>
        <p:nvSpPr>
          <p:cNvPr id="78" name="Isosceles Triangle 77"/>
          <p:cNvSpPr/>
          <p:nvPr/>
        </p:nvSpPr>
        <p:spPr>
          <a:xfrm rot="2052852" flipH="1" flipV="1">
            <a:off x="5716588" y="2671763"/>
            <a:ext cx="109537" cy="307975"/>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79" name="Isosceles Triangle 78"/>
          <p:cNvSpPr/>
          <p:nvPr/>
        </p:nvSpPr>
        <p:spPr>
          <a:xfrm rot="2052852" flipH="1" flipV="1">
            <a:off x="4040188" y="2713038"/>
            <a:ext cx="109537" cy="309562"/>
          </a:xfrm>
          <a:prstGeom prst="triangl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80" name="Isosceles Triangle 79"/>
          <p:cNvSpPr/>
          <p:nvPr/>
        </p:nvSpPr>
        <p:spPr>
          <a:xfrm rot="2052852" flipH="1" flipV="1">
            <a:off x="6621463" y="2003425"/>
            <a:ext cx="109537" cy="307975"/>
          </a:xfrm>
          <a:prstGeom prst="triangl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81" name="Flowchart: Process 80"/>
          <p:cNvSpPr/>
          <p:nvPr/>
        </p:nvSpPr>
        <p:spPr>
          <a:xfrm>
            <a:off x="685800" y="4227513"/>
            <a:ext cx="817563" cy="174625"/>
          </a:xfrm>
          <a:prstGeom prst="flowChartProcess">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auto" hangingPunct="0">
              <a:spcBef>
                <a:spcPts val="0"/>
              </a:spcBef>
              <a:spcAft>
                <a:spcPts val="0"/>
              </a:spcAft>
              <a:defRPr/>
            </a:pPr>
            <a:r>
              <a:rPr lang="en-US" sz="1000" dirty="0">
                <a:solidFill>
                  <a:prstClr val="white"/>
                </a:solidFill>
              </a:rPr>
              <a:t>Approve</a:t>
            </a:r>
          </a:p>
        </p:txBody>
      </p:sp>
      <p:grpSp>
        <p:nvGrpSpPr>
          <p:cNvPr id="47142" name="Group 18"/>
          <p:cNvGrpSpPr>
            <a:grpSpLocks/>
          </p:cNvGrpSpPr>
          <p:nvPr/>
        </p:nvGrpSpPr>
        <p:grpSpPr bwMode="auto">
          <a:xfrm>
            <a:off x="2276475" y="2327275"/>
            <a:ext cx="152400" cy="134938"/>
            <a:chOff x="2276220" y="2374017"/>
            <a:chExt cx="152400" cy="134202"/>
          </a:xfrm>
        </p:grpSpPr>
        <p:sp>
          <p:nvSpPr>
            <p:cNvPr id="15" name="Rectangle 14"/>
            <p:cNvSpPr/>
            <p:nvPr/>
          </p:nvSpPr>
          <p:spPr>
            <a:xfrm>
              <a:off x="2276220" y="2374017"/>
              <a:ext cx="152400" cy="134202"/>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18" name="Isosceles Triangle 17"/>
            <p:cNvSpPr/>
            <p:nvPr/>
          </p:nvSpPr>
          <p:spPr>
            <a:xfrm rot="10800000">
              <a:off x="2285745" y="2377175"/>
              <a:ext cx="142875" cy="131044"/>
            </a:xfrm>
            <a:prstGeom prst="triangle">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grpSp>
      <p:grpSp>
        <p:nvGrpSpPr>
          <p:cNvPr id="47143" name="Group 82"/>
          <p:cNvGrpSpPr>
            <a:grpSpLocks/>
          </p:cNvGrpSpPr>
          <p:nvPr/>
        </p:nvGrpSpPr>
        <p:grpSpPr bwMode="auto">
          <a:xfrm>
            <a:off x="2274888" y="2022475"/>
            <a:ext cx="152400" cy="134938"/>
            <a:chOff x="2276220" y="2374017"/>
            <a:chExt cx="152400" cy="134202"/>
          </a:xfrm>
        </p:grpSpPr>
        <p:sp>
          <p:nvSpPr>
            <p:cNvPr id="84" name="Rectangle 83"/>
            <p:cNvSpPr/>
            <p:nvPr/>
          </p:nvSpPr>
          <p:spPr>
            <a:xfrm>
              <a:off x="2276220" y="2374017"/>
              <a:ext cx="152400" cy="134202"/>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85" name="Isosceles Triangle 84"/>
            <p:cNvSpPr/>
            <p:nvPr/>
          </p:nvSpPr>
          <p:spPr>
            <a:xfrm rot="10800000">
              <a:off x="2285745" y="2377175"/>
              <a:ext cx="142875" cy="131044"/>
            </a:xfrm>
            <a:prstGeom prst="triangle">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grpSp>
      <p:grpSp>
        <p:nvGrpSpPr>
          <p:cNvPr id="47144" name="Group 85"/>
          <p:cNvGrpSpPr>
            <a:grpSpLocks/>
          </p:cNvGrpSpPr>
          <p:nvPr/>
        </p:nvGrpSpPr>
        <p:grpSpPr bwMode="auto">
          <a:xfrm>
            <a:off x="2271713" y="1722438"/>
            <a:ext cx="152400" cy="134937"/>
            <a:chOff x="2276220" y="2374017"/>
            <a:chExt cx="152400" cy="134202"/>
          </a:xfrm>
        </p:grpSpPr>
        <p:sp>
          <p:nvSpPr>
            <p:cNvPr id="87" name="Rectangle 86"/>
            <p:cNvSpPr/>
            <p:nvPr/>
          </p:nvSpPr>
          <p:spPr>
            <a:xfrm>
              <a:off x="2276220" y="2374017"/>
              <a:ext cx="152400" cy="134202"/>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88" name="Isosceles Triangle 87"/>
            <p:cNvSpPr/>
            <p:nvPr/>
          </p:nvSpPr>
          <p:spPr>
            <a:xfrm rot="10800000">
              <a:off x="2285745" y="2377175"/>
              <a:ext cx="142875" cy="131044"/>
            </a:xfrm>
            <a:prstGeom prst="triangle">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grpSp>
      <p:sp>
        <p:nvSpPr>
          <p:cNvPr id="5" name="Text Placeholder 4"/>
          <p:cNvSpPr>
            <a:spLocks noGrp="1"/>
          </p:cNvSpPr>
          <p:nvPr>
            <p:ph type="body" sz="quarter" idx="13"/>
          </p:nvPr>
        </p:nvSpPr>
        <p:spPr>
          <a:xfrm>
            <a:off x="457200" y="954088"/>
            <a:ext cx="1646238" cy="369887"/>
          </a:xfrm>
          <a:solidFill>
            <a:schemeClr val="accent1">
              <a:lumMod val="20000"/>
              <a:lumOff val="80000"/>
            </a:schemeClr>
          </a:solidFill>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chor="ctr">
            <a:normAutofit/>
          </a:bodyPr>
          <a:lstStyle/>
          <a:p>
            <a:pPr marL="0" indent="0" algn="ctr">
              <a:buFontTx/>
              <a:buNone/>
              <a:defRPr/>
            </a:pPr>
            <a:r>
              <a:rPr lang="en-US" sz="1200" b="1" dirty="0"/>
              <a:t>f</a:t>
            </a:r>
            <a:r>
              <a:rPr lang="en-US" sz="1200" b="1" dirty="0" smtClean="0"/>
              <a:t>arm/field </a:t>
            </a:r>
            <a:r>
              <a:rPr lang="en-US" sz="1100" b="1" dirty="0" smtClean="0"/>
              <a:t>settings</a:t>
            </a:r>
            <a:endParaRPr lang="en-US" sz="1100" b="1" dirty="0"/>
          </a:p>
        </p:txBody>
      </p:sp>
      <p:sp>
        <p:nvSpPr>
          <p:cNvPr id="6" name="Text Placeholder 5"/>
          <p:cNvSpPr>
            <a:spLocks noGrp="1"/>
          </p:cNvSpPr>
          <p:nvPr>
            <p:ph type="body" sz="quarter" idx="14"/>
          </p:nvPr>
        </p:nvSpPr>
        <p:spPr>
          <a:xfrm>
            <a:off x="2108200" y="955675"/>
            <a:ext cx="1646238" cy="369888"/>
          </a:xfrm>
          <a:solidFill>
            <a:schemeClr val="accent1">
              <a:lumMod val="20000"/>
              <a:lumOff val="80000"/>
            </a:schemeClr>
          </a:solidFill>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chor="ctr">
            <a:normAutofit fontScale="92500" lnSpcReduction="20000"/>
          </a:bodyPr>
          <a:lstStyle/>
          <a:p>
            <a:pPr marL="0" indent="0" algn="ctr">
              <a:buFontTx/>
              <a:buNone/>
              <a:defRPr/>
            </a:pPr>
            <a:r>
              <a:rPr lang="en-US" sz="1200" b="1" dirty="0" smtClean="0"/>
              <a:t>management zone settings</a:t>
            </a:r>
            <a:endParaRPr lang="en-US" sz="1200" b="1" dirty="0"/>
          </a:p>
        </p:txBody>
      </p:sp>
      <p:sp>
        <p:nvSpPr>
          <p:cNvPr id="7" name="Text Placeholder 6"/>
          <p:cNvSpPr>
            <a:spLocks noGrp="1"/>
          </p:cNvSpPr>
          <p:nvPr>
            <p:ph type="body" sz="quarter" idx="15"/>
          </p:nvPr>
        </p:nvSpPr>
        <p:spPr>
          <a:xfrm>
            <a:off x="5410200" y="955675"/>
            <a:ext cx="1646238" cy="369888"/>
          </a:xfrm>
          <a:solidFill>
            <a:schemeClr val="accent1">
              <a:lumMod val="20000"/>
              <a:lumOff val="80000"/>
            </a:schemeClr>
          </a:solidFill>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chor="ctr">
            <a:normAutofit/>
          </a:bodyPr>
          <a:lstStyle/>
          <a:p>
            <a:pPr marL="0" indent="0" algn="ctr">
              <a:buFontTx/>
              <a:buNone/>
              <a:defRPr/>
            </a:pPr>
            <a:r>
              <a:rPr lang="en-US" sz="1100" b="1" dirty="0" smtClean="0"/>
              <a:t>data analysis</a:t>
            </a:r>
            <a:endParaRPr lang="en-US" sz="1100" b="1" dirty="0"/>
          </a:p>
        </p:txBody>
      </p:sp>
      <p:sp>
        <p:nvSpPr>
          <p:cNvPr id="8" name="Text Placeholder 7"/>
          <p:cNvSpPr>
            <a:spLocks noGrp="1"/>
          </p:cNvSpPr>
          <p:nvPr>
            <p:ph type="body" sz="quarter" idx="16"/>
          </p:nvPr>
        </p:nvSpPr>
        <p:spPr>
          <a:xfrm>
            <a:off x="3763963" y="955675"/>
            <a:ext cx="1646237" cy="369888"/>
          </a:xfrm>
          <a:solidFill>
            <a:schemeClr val="accent1">
              <a:lumMod val="20000"/>
              <a:lumOff val="80000"/>
            </a:schemeClr>
          </a:solidFill>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chor="ctr">
            <a:normAutofit/>
          </a:bodyPr>
          <a:lstStyle/>
          <a:p>
            <a:pPr marL="0" indent="0" algn="ctr">
              <a:buFontTx/>
              <a:buNone/>
              <a:defRPr/>
            </a:pPr>
            <a:r>
              <a:rPr lang="en-US" sz="1100" b="1" dirty="0"/>
              <a:t>s</a:t>
            </a:r>
            <a:r>
              <a:rPr lang="en-US" sz="1100" b="1" dirty="0" smtClean="0"/>
              <a:t>ensor monitoring</a:t>
            </a:r>
            <a:endParaRPr lang="en-US" sz="1100" b="1" dirty="0"/>
          </a:p>
        </p:txBody>
      </p:sp>
      <p:sp>
        <p:nvSpPr>
          <p:cNvPr id="9" name="Text Placeholder 8"/>
          <p:cNvSpPr>
            <a:spLocks noGrp="1"/>
          </p:cNvSpPr>
          <p:nvPr>
            <p:ph type="body" sz="quarter" idx="17"/>
          </p:nvPr>
        </p:nvSpPr>
        <p:spPr>
          <a:xfrm>
            <a:off x="7040563" y="955675"/>
            <a:ext cx="1646237" cy="369888"/>
          </a:xfrm>
          <a:solidFill>
            <a:schemeClr val="accent1">
              <a:lumMod val="20000"/>
              <a:lumOff val="80000"/>
            </a:schemeClr>
          </a:solidFill>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chor="ctr">
            <a:normAutofit/>
          </a:bodyPr>
          <a:lstStyle/>
          <a:p>
            <a:pPr marL="0" indent="0" algn="ctr">
              <a:buFontTx/>
              <a:buNone/>
              <a:defRPr/>
            </a:pPr>
            <a:r>
              <a:rPr lang="en-US" sz="1100" b="1" dirty="0"/>
              <a:t>d</a:t>
            </a:r>
            <a:r>
              <a:rPr lang="en-US" sz="1100" b="1" dirty="0" smtClean="0"/>
              <a:t>ata export</a:t>
            </a:r>
            <a:endParaRPr lang="en-US" sz="1100" b="1" dirty="0"/>
          </a:p>
        </p:txBody>
      </p:sp>
      <p:sp>
        <p:nvSpPr>
          <p:cNvPr id="75" name="Text Placeholder 11"/>
          <p:cNvSpPr>
            <a:spLocks noGrp="1"/>
          </p:cNvSpPr>
          <p:nvPr>
            <p:ph type="body" sz="quarter" idx="20"/>
          </p:nvPr>
        </p:nvSpPr>
        <p:spPr>
          <a:xfrm>
            <a:off x="4572000" y="563563"/>
            <a:ext cx="4114800" cy="392112"/>
          </a:xfrm>
          <a:solidFill>
            <a:schemeClr val="accent1">
              <a:lumMod val="20000"/>
              <a:lumOff val="80000"/>
            </a:schemeClr>
          </a:solidFill>
          <a:ln>
            <a:solidFill>
              <a:srgbClr val="99CC00"/>
            </a:solidFill>
          </a:ln>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chor="ctr">
            <a:normAutofit/>
          </a:bodyPr>
          <a:lstStyle/>
          <a:p>
            <a:pPr marL="0" indent="0">
              <a:buFontTx/>
              <a:buNone/>
              <a:defRPr/>
            </a:pPr>
            <a:r>
              <a:rPr lang="en-US" sz="1200" b="1" dirty="0" smtClean="0"/>
              <a:t>select time period :   from        7                     until</a:t>
            </a:r>
            <a:endParaRPr lang="en-US" sz="1200" b="1" dirty="0"/>
          </a:p>
        </p:txBody>
      </p:sp>
      <p:pic>
        <p:nvPicPr>
          <p:cNvPr id="471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33725"/>
            <a:ext cx="352425" cy="120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52" name="TextBox 15"/>
          <p:cNvSpPr txBox="1">
            <a:spLocks noChangeArrowheads="1"/>
          </p:cNvSpPr>
          <p:nvPr/>
        </p:nvSpPr>
        <p:spPr bwMode="auto">
          <a:xfrm>
            <a:off x="914400" y="3021013"/>
            <a:ext cx="51435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lnSpc>
                <a:spcPts val="1750"/>
              </a:lnSpc>
              <a:spcBef>
                <a:spcPct val="0"/>
              </a:spcBef>
              <a:buFontTx/>
              <a:buNone/>
            </a:pPr>
            <a:r>
              <a:rPr lang="en-US" altLang="en-US" sz="900">
                <a:solidFill>
                  <a:srgbClr val="000000"/>
                </a:solidFill>
                <a:latin typeface="Calibri" panose="020F0502020204030204" pitchFamily="34" charset="0"/>
              </a:rPr>
              <a:t>18.8 ac</a:t>
            </a:r>
          </a:p>
          <a:p>
            <a:pPr>
              <a:lnSpc>
                <a:spcPts val="1750"/>
              </a:lnSpc>
              <a:spcBef>
                <a:spcPct val="0"/>
              </a:spcBef>
              <a:buFontTx/>
              <a:buNone/>
            </a:pPr>
            <a:r>
              <a:rPr lang="en-US" altLang="en-US" sz="900">
                <a:solidFill>
                  <a:srgbClr val="000000"/>
                </a:solidFill>
                <a:latin typeface="Calibri" panose="020F0502020204030204" pitchFamily="34" charset="0"/>
              </a:rPr>
              <a:t>30.2 ac</a:t>
            </a:r>
          </a:p>
          <a:p>
            <a:pPr>
              <a:lnSpc>
                <a:spcPts val="1750"/>
              </a:lnSpc>
              <a:spcBef>
                <a:spcPct val="0"/>
              </a:spcBef>
              <a:buFontTx/>
              <a:buNone/>
            </a:pPr>
            <a:r>
              <a:rPr lang="en-US" altLang="en-US" sz="900">
                <a:solidFill>
                  <a:srgbClr val="000000"/>
                </a:solidFill>
                <a:latin typeface="Calibri" panose="020F0502020204030204" pitchFamily="34" charset="0"/>
              </a:rPr>
              <a:t>4.3 ac</a:t>
            </a:r>
          </a:p>
          <a:p>
            <a:pPr>
              <a:lnSpc>
                <a:spcPts val="1750"/>
              </a:lnSpc>
              <a:spcBef>
                <a:spcPct val="0"/>
              </a:spcBef>
              <a:buFontTx/>
              <a:buNone/>
            </a:pPr>
            <a:r>
              <a:rPr lang="en-US" altLang="en-US" sz="900">
                <a:solidFill>
                  <a:srgbClr val="000000"/>
                </a:solidFill>
                <a:latin typeface="Calibri" panose="020F0502020204030204" pitchFamily="34" charset="0"/>
              </a:rPr>
              <a:t>191 ac</a:t>
            </a:r>
          </a:p>
          <a:p>
            <a:pPr>
              <a:lnSpc>
                <a:spcPts val="1750"/>
              </a:lnSpc>
              <a:spcBef>
                <a:spcPct val="0"/>
              </a:spcBef>
              <a:buFontTx/>
              <a:buNone/>
            </a:pPr>
            <a:r>
              <a:rPr lang="en-US" altLang="en-US" sz="900">
                <a:solidFill>
                  <a:srgbClr val="000000"/>
                </a:solidFill>
                <a:latin typeface="Calibri" panose="020F0502020204030204" pitchFamily="34" charset="0"/>
              </a:rPr>
              <a:t>13.7 ac</a:t>
            </a:r>
          </a:p>
        </p:txBody>
      </p:sp>
      <p:pic>
        <p:nvPicPr>
          <p:cNvPr id="4715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349625"/>
            <a:ext cx="352425" cy="120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568700"/>
            <a:ext cx="350838" cy="120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5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035425"/>
            <a:ext cx="355600" cy="120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5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790950"/>
            <a:ext cx="352425" cy="1254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Flowchart: Process 75"/>
          <p:cNvSpPr/>
          <p:nvPr/>
        </p:nvSpPr>
        <p:spPr>
          <a:xfrm>
            <a:off x="6391275" y="687388"/>
            <a:ext cx="838200" cy="152400"/>
          </a:xfrm>
          <a:prstGeom prst="flowChartProcess">
            <a:avLst/>
          </a:prstGeom>
          <a:ln w="3175"/>
        </p:spPr>
        <p:style>
          <a:lnRef idx="2">
            <a:schemeClr val="dk1"/>
          </a:lnRef>
          <a:fillRef idx="1">
            <a:schemeClr val="lt1"/>
          </a:fillRef>
          <a:effectRef idx="0">
            <a:schemeClr val="dk1"/>
          </a:effectRef>
          <a:fontRef idx="minor">
            <a:schemeClr val="dk1"/>
          </a:fontRef>
        </p:style>
        <p:txBody>
          <a:bodyPr anchor="ctr"/>
          <a:lstStyle/>
          <a:p>
            <a:pPr algn="ctr" eaLnBrk="0" fontAlgn="auto" hangingPunct="0">
              <a:spcBef>
                <a:spcPts val="0"/>
              </a:spcBef>
              <a:spcAft>
                <a:spcPts val="0"/>
              </a:spcAft>
              <a:defRPr/>
            </a:pPr>
            <a:r>
              <a:rPr lang="en-US" sz="900" dirty="0">
                <a:solidFill>
                  <a:prstClr val="black"/>
                </a:solidFill>
              </a:rPr>
              <a:t>07/12/2013</a:t>
            </a:r>
          </a:p>
        </p:txBody>
      </p:sp>
      <p:sp>
        <p:nvSpPr>
          <p:cNvPr id="77" name="Flowchart: Process 76"/>
          <p:cNvSpPr/>
          <p:nvPr/>
        </p:nvSpPr>
        <p:spPr>
          <a:xfrm>
            <a:off x="7742238" y="696913"/>
            <a:ext cx="838200" cy="152400"/>
          </a:xfrm>
          <a:prstGeom prst="flowChartProcess">
            <a:avLst/>
          </a:prstGeom>
          <a:ln w="3175"/>
        </p:spPr>
        <p:style>
          <a:lnRef idx="2">
            <a:schemeClr val="dk1"/>
          </a:lnRef>
          <a:fillRef idx="1">
            <a:schemeClr val="lt1"/>
          </a:fillRef>
          <a:effectRef idx="0">
            <a:schemeClr val="dk1"/>
          </a:effectRef>
          <a:fontRef idx="minor">
            <a:schemeClr val="dk1"/>
          </a:fontRef>
        </p:style>
        <p:txBody>
          <a:bodyPr anchor="ctr"/>
          <a:lstStyle/>
          <a:p>
            <a:pPr algn="ctr" eaLnBrk="0" fontAlgn="auto" hangingPunct="0">
              <a:spcBef>
                <a:spcPts val="0"/>
              </a:spcBef>
              <a:spcAft>
                <a:spcPts val="0"/>
              </a:spcAft>
              <a:defRPr/>
            </a:pPr>
            <a:r>
              <a:rPr lang="en-US" sz="900" dirty="0">
                <a:solidFill>
                  <a:prstClr val="black"/>
                </a:solidFill>
              </a:rPr>
              <a:t>07/13/2013</a:t>
            </a:r>
          </a:p>
        </p:txBody>
      </p:sp>
    </p:spTree>
    <p:extLst>
      <p:ext uri="{BB962C8B-B14F-4D97-AF65-F5344CB8AC3E}">
        <p14:creationId xmlns:p14="http://schemas.microsoft.com/office/powerpoint/2010/main" val="32213919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275" y="1370013"/>
            <a:ext cx="5638800" cy="538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411163"/>
          </a:xfrm>
          <a:ln w="3175"/>
        </p:spPr>
        <p:style>
          <a:lnRef idx="2">
            <a:schemeClr val="dk1"/>
          </a:lnRef>
          <a:fillRef idx="1">
            <a:schemeClr val="lt1"/>
          </a:fillRef>
          <a:effectRef idx="0">
            <a:schemeClr val="dk1"/>
          </a:effectRef>
          <a:fontRef idx="minor">
            <a:schemeClr val="dk1"/>
          </a:fontRef>
        </p:style>
        <p:txBody>
          <a:bodyPr anchor="t">
            <a:normAutofit/>
          </a:bodyPr>
          <a:lstStyle/>
          <a:p>
            <a:pPr>
              <a:defRPr/>
            </a:pPr>
            <a:r>
              <a:rPr lang="en-US" dirty="0" smtClean="0"/>
              <a:t>FIST</a:t>
            </a:r>
            <a:r>
              <a:rPr lang="en-US" sz="1600" dirty="0" smtClean="0"/>
              <a:t> – </a:t>
            </a:r>
            <a:r>
              <a:rPr lang="en-US" dirty="0" smtClean="0"/>
              <a:t>F</a:t>
            </a:r>
            <a:r>
              <a:rPr lang="en-US" sz="1600" dirty="0" smtClean="0"/>
              <a:t>lint </a:t>
            </a:r>
            <a:r>
              <a:rPr lang="en-US" dirty="0"/>
              <a:t>I</a:t>
            </a:r>
            <a:r>
              <a:rPr lang="en-US" sz="1600" dirty="0"/>
              <a:t>rrigation </a:t>
            </a:r>
            <a:r>
              <a:rPr lang="en-US" dirty="0"/>
              <a:t>S</a:t>
            </a:r>
            <a:r>
              <a:rPr lang="en-US" sz="1600" dirty="0"/>
              <a:t>cheduling </a:t>
            </a:r>
            <a:r>
              <a:rPr lang="en-US" dirty="0" smtClean="0"/>
              <a:t>T</a:t>
            </a:r>
            <a:r>
              <a:rPr lang="en-US" sz="1600" dirty="0" smtClean="0"/>
              <a:t>ool</a:t>
            </a:r>
            <a:endParaRPr lang="en-US" sz="1600" dirty="0"/>
          </a:p>
        </p:txBody>
      </p:sp>
      <p:sp>
        <p:nvSpPr>
          <p:cNvPr id="3" name="Content Placeholder 2"/>
          <p:cNvSpPr>
            <a:spLocks noGrp="1"/>
          </p:cNvSpPr>
          <p:nvPr>
            <p:ph sz="half" idx="1"/>
          </p:nvPr>
        </p:nvSpPr>
        <p:spPr>
          <a:xfrm>
            <a:off x="457200" y="4487863"/>
            <a:ext cx="2590800" cy="1104900"/>
          </a:xfrm>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ormAutofit/>
          </a:bodyPr>
          <a:lstStyle/>
          <a:p>
            <a:pPr marL="0" indent="0">
              <a:spcBef>
                <a:spcPts val="200"/>
              </a:spcBef>
              <a:buFontTx/>
              <a:buNone/>
              <a:defRPr/>
            </a:pPr>
            <a:r>
              <a:rPr lang="en-US" sz="1400" u="sng" dirty="0" smtClean="0"/>
              <a:t>Precipitation Forecast</a:t>
            </a:r>
          </a:p>
          <a:p>
            <a:pPr marL="0" indent="0">
              <a:buFontTx/>
              <a:buNone/>
              <a:defRPr/>
            </a:pPr>
            <a:r>
              <a:rPr lang="en-US" sz="1200" dirty="0" smtClean="0"/>
              <a:t>0% chance of rain today</a:t>
            </a:r>
          </a:p>
          <a:p>
            <a:pPr marL="0" indent="0">
              <a:buFontTx/>
              <a:buNone/>
              <a:defRPr/>
            </a:pPr>
            <a:r>
              <a:rPr lang="en-US" sz="1200" dirty="0" smtClean="0"/>
              <a:t>20% chance of rain Tuesday (0.3 in)</a:t>
            </a:r>
          </a:p>
          <a:p>
            <a:pPr marL="0" indent="0">
              <a:buFontTx/>
              <a:buNone/>
              <a:defRPr/>
            </a:pPr>
            <a:r>
              <a:rPr lang="en-US" sz="1200" dirty="0" smtClean="0"/>
              <a:t>50% chance of rain Wednesday (0.9 in)</a:t>
            </a:r>
          </a:p>
          <a:p>
            <a:pPr marL="0" indent="0">
              <a:buFontTx/>
              <a:buNone/>
              <a:defRPr/>
            </a:pPr>
            <a:endParaRPr lang="en-US" sz="1400" dirty="0" smtClean="0"/>
          </a:p>
        </p:txBody>
      </p:sp>
      <p:sp>
        <p:nvSpPr>
          <p:cNvPr id="10" name="Text Placeholder 9"/>
          <p:cNvSpPr>
            <a:spLocks noGrp="1"/>
          </p:cNvSpPr>
          <p:nvPr>
            <p:ph type="body" sz="quarter" idx="18"/>
          </p:nvPr>
        </p:nvSpPr>
        <p:spPr>
          <a:xfrm>
            <a:off x="460375" y="2822575"/>
            <a:ext cx="2590800" cy="1665288"/>
          </a:xfrm>
          <a:ln w="3175"/>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ormAutofit/>
          </a:bodyPr>
          <a:lstStyle/>
          <a:p>
            <a:pPr marL="0" indent="0">
              <a:buFontTx/>
              <a:buNone/>
              <a:defRPr/>
            </a:pPr>
            <a:r>
              <a:rPr lang="en-US" sz="1400" u="sng" dirty="0" smtClean="0"/>
              <a:t>Irrigation Recommendation</a:t>
            </a:r>
            <a:endParaRPr lang="en-US" sz="1400" dirty="0" smtClean="0"/>
          </a:p>
          <a:p>
            <a:pPr marL="0" indent="0">
              <a:buFontTx/>
              <a:buNone/>
              <a:defRPr/>
            </a:pPr>
            <a:r>
              <a:rPr lang="en-US" sz="1200" dirty="0" smtClean="0"/>
              <a:t>                                                inch </a:t>
            </a:r>
          </a:p>
          <a:p>
            <a:pPr marL="0" indent="0">
              <a:buFontTx/>
              <a:buNone/>
              <a:defRPr/>
            </a:pPr>
            <a:r>
              <a:rPr lang="en-US" sz="1200" dirty="0" smtClean="0"/>
              <a:t>                        </a:t>
            </a:r>
            <a:r>
              <a:rPr lang="en-US" sz="1200" dirty="0" smtClean="0">
                <a:solidFill>
                  <a:schemeClr val="tx1"/>
                </a:solidFill>
              </a:rPr>
              <a:t>          </a:t>
            </a:r>
            <a:r>
              <a:rPr lang="en-US" sz="1200" dirty="0" smtClean="0"/>
              <a:t>              inch</a:t>
            </a:r>
          </a:p>
          <a:p>
            <a:pPr marL="0" indent="0">
              <a:buFontTx/>
              <a:buNone/>
              <a:defRPr/>
            </a:pPr>
            <a:r>
              <a:rPr lang="en-US" sz="1200" dirty="0" smtClean="0"/>
              <a:t>                         </a:t>
            </a:r>
            <a:r>
              <a:rPr lang="en-US" sz="1200" dirty="0" smtClean="0">
                <a:solidFill>
                  <a:schemeClr val="tx1"/>
                </a:solidFill>
              </a:rPr>
              <a:t>      </a:t>
            </a:r>
            <a:r>
              <a:rPr lang="en-US" sz="1200" dirty="0" smtClean="0"/>
              <a:t>                 inch</a:t>
            </a:r>
          </a:p>
          <a:p>
            <a:pPr marL="0" indent="0">
              <a:buFontTx/>
              <a:buNone/>
              <a:defRPr/>
            </a:pPr>
            <a:r>
              <a:rPr lang="en-US" sz="1200" dirty="0" smtClean="0"/>
              <a:t>                                                inch</a:t>
            </a:r>
          </a:p>
          <a:p>
            <a:pPr marL="0" indent="0">
              <a:buFontTx/>
              <a:buNone/>
              <a:defRPr/>
            </a:pPr>
            <a:r>
              <a:rPr lang="en-US" sz="1200" dirty="0" smtClean="0"/>
              <a:t>                                                inch</a:t>
            </a:r>
            <a:endParaRPr lang="en-US" sz="1200" dirty="0"/>
          </a:p>
        </p:txBody>
      </p:sp>
      <p:sp>
        <p:nvSpPr>
          <p:cNvPr id="11" name="Text Placeholder 10"/>
          <p:cNvSpPr>
            <a:spLocks noGrp="1"/>
          </p:cNvSpPr>
          <p:nvPr>
            <p:ph type="body" sz="quarter" idx="19"/>
          </p:nvPr>
        </p:nvSpPr>
        <p:spPr>
          <a:xfrm>
            <a:off x="457200" y="563563"/>
            <a:ext cx="4114800" cy="392112"/>
          </a:xfrm>
          <a:solidFill>
            <a:schemeClr val="accent1">
              <a:lumMod val="20000"/>
              <a:lumOff val="80000"/>
            </a:schemeClr>
          </a:solidFill>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chor="ctr">
            <a:normAutofit/>
          </a:bodyPr>
          <a:lstStyle/>
          <a:p>
            <a:pPr marL="0" indent="0" algn="ctr">
              <a:buFontTx/>
              <a:buNone/>
              <a:defRPr/>
            </a:pPr>
            <a:r>
              <a:rPr lang="en-US" sz="1600" b="1" dirty="0" smtClean="0"/>
              <a:t>HOME </a:t>
            </a:r>
            <a:r>
              <a:rPr lang="en-US" sz="1200" b="1" dirty="0" smtClean="0"/>
              <a:t>(second page)</a:t>
            </a:r>
            <a:endParaRPr lang="en-US" sz="1200" b="1" dirty="0"/>
          </a:p>
        </p:txBody>
      </p:sp>
      <p:sp>
        <p:nvSpPr>
          <p:cNvPr id="13" name="Text Placeholder 12"/>
          <p:cNvSpPr>
            <a:spLocks noGrp="1"/>
          </p:cNvSpPr>
          <p:nvPr>
            <p:ph type="body" sz="quarter" idx="21"/>
          </p:nvPr>
        </p:nvSpPr>
        <p:spPr>
          <a:xfrm>
            <a:off x="460375" y="1335088"/>
            <a:ext cx="2590800" cy="1471612"/>
          </a:xfrm>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ormAutofit/>
          </a:bodyPr>
          <a:lstStyle/>
          <a:p>
            <a:pPr marL="0" indent="0">
              <a:buFontTx/>
              <a:buNone/>
              <a:defRPr/>
            </a:pPr>
            <a:r>
              <a:rPr lang="en-US" sz="1400" u="sng" dirty="0" smtClean="0"/>
              <a:t>Crop growth stage</a:t>
            </a:r>
          </a:p>
          <a:p>
            <a:pPr marL="0" indent="0">
              <a:lnSpc>
                <a:spcPct val="150000"/>
              </a:lnSpc>
              <a:buFontTx/>
              <a:buNone/>
              <a:defRPr/>
            </a:pPr>
            <a:r>
              <a:rPr lang="en-US" sz="1200" dirty="0" smtClean="0"/>
              <a:t>PEANUTS</a:t>
            </a:r>
          </a:p>
          <a:p>
            <a:pPr marL="0" indent="0">
              <a:lnSpc>
                <a:spcPct val="150000"/>
              </a:lnSpc>
              <a:buFontTx/>
              <a:buNone/>
              <a:defRPr/>
            </a:pPr>
            <a:r>
              <a:rPr lang="en-US" sz="1200" dirty="0" smtClean="0"/>
              <a:t>COTTON</a:t>
            </a:r>
          </a:p>
          <a:p>
            <a:pPr marL="0" indent="0">
              <a:lnSpc>
                <a:spcPct val="150000"/>
              </a:lnSpc>
              <a:buFontTx/>
              <a:buNone/>
              <a:defRPr/>
            </a:pPr>
            <a:r>
              <a:rPr lang="en-US" sz="1200" dirty="0" smtClean="0"/>
              <a:t>CORN</a:t>
            </a:r>
          </a:p>
        </p:txBody>
      </p:sp>
      <p:sp>
        <p:nvSpPr>
          <p:cNvPr id="37" name="Flowchart: Process 36"/>
          <p:cNvSpPr/>
          <p:nvPr/>
        </p:nvSpPr>
        <p:spPr>
          <a:xfrm>
            <a:off x="1568450" y="3133725"/>
            <a:ext cx="538163" cy="120650"/>
          </a:xfrm>
          <a:prstGeom prst="flowChartProcess">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0" fontAlgn="auto" hangingPunct="0">
              <a:spcBef>
                <a:spcPts val="0"/>
              </a:spcBef>
              <a:spcAft>
                <a:spcPts val="0"/>
              </a:spcAft>
              <a:defRPr/>
            </a:pPr>
            <a:r>
              <a:rPr lang="en-US" sz="900" dirty="0">
                <a:solidFill>
                  <a:prstClr val="black"/>
                </a:solidFill>
              </a:rPr>
              <a:t>0.5</a:t>
            </a:r>
          </a:p>
        </p:txBody>
      </p:sp>
      <p:sp>
        <p:nvSpPr>
          <p:cNvPr id="38" name="Flowchart: Process 37"/>
          <p:cNvSpPr/>
          <p:nvPr/>
        </p:nvSpPr>
        <p:spPr>
          <a:xfrm>
            <a:off x="1252538" y="2008188"/>
            <a:ext cx="1185862" cy="163512"/>
          </a:xfrm>
          <a:prstGeom prst="flowChartProcess">
            <a:avLst/>
          </a:prstGeom>
        </p:spPr>
        <p:style>
          <a:lnRef idx="2">
            <a:schemeClr val="accent3"/>
          </a:lnRef>
          <a:fillRef idx="1">
            <a:schemeClr val="lt1"/>
          </a:fillRef>
          <a:effectRef idx="0">
            <a:schemeClr val="accent3"/>
          </a:effectRef>
          <a:fontRef idx="minor">
            <a:schemeClr val="dk1"/>
          </a:fontRef>
        </p:style>
        <p:txBody>
          <a:bodyPr anchor="ctr"/>
          <a:lstStyle/>
          <a:p>
            <a:pPr algn="ctr" eaLnBrk="0" fontAlgn="auto" hangingPunct="0">
              <a:spcBef>
                <a:spcPts val="0"/>
              </a:spcBef>
              <a:spcAft>
                <a:spcPts val="0"/>
              </a:spcAft>
              <a:defRPr/>
            </a:pPr>
            <a:endParaRPr lang="en-US">
              <a:solidFill>
                <a:prstClr val="black"/>
              </a:solidFill>
            </a:endParaRPr>
          </a:p>
        </p:txBody>
      </p:sp>
      <p:sp>
        <p:nvSpPr>
          <p:cNvPr id="43" name="Flowchart: Process 42"/>
          <p:cNvSpPr/>
          <p:nvPr/>
        </p:nvSpPr>
        <p:spPr>
          <a:xfrm>
            <a:off x="2095500" y="4233863"/>
            <a:ext cx="817563" cy="174625"/>
          </a:xfrm>
          <a:prstGeom prst="flowChartProcess">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auto" hangingPunct="0">
              <a:spcBef>
                <a:spcPts val="0"/>
              </a:spcBef>
              <a:spcAft>
                <a:spcPts val="0"/>
              </a:spcAft>
              <a:defRPr/>
            </a:pPr>
            <a:r>
              <a:rPr lang="en-US" sz="1000" dirty="0">
                <a:solidFill>
                  <a:prstClr val="white"/>
                </a:solidFill>
              </a:rPr>
              <a:t>Export</a:t>
            </a:r>
          </a:p>
        </p:txBody>
      </p:sp>
      <p:sp>
        <p:nvSpPr>
          <p:cNvPr id="46" name="Flowchart: Process 45"/>
          <p:cNvSpPr/>
          <p:nvPr/>
        </p:nvSpPr>
        <p:spPr>
          <a:xfrm>
            <a:off x="1252538" y="1706563"/>
            <a:ext cx="1185862" cy="163512"/>
          </a:xfrm>
          <a:prstGeom prst="flowChartProcess">
            <a:avLst/>
          </a:prstGeom>
          <a:solidFill>
            <a:srgbClr val="9BBB59">
              <a:alpha val="47843"/>
            </a:srgbClr>
          </a:solidFill>
        </p:spPr>
        <p:style>
          <a:lnRef idx="2">
            <a:schemeClr val="accent3"/>
          </a:lnRef>
          <a:fillRef idx="1">
            <a:schemeClr val="lt1"/>
          </a:fillRef>
          <a:effectRef idx="0">
            <a:schemeClr val="accent3"/>
          </a:effectRef>
          <a:fontRef idx="minor">
            <a:schemeClr val="dk1"/>
          </a:fontRef>
        </p:style>
        <p:txBody>
          <a:bodyPr anchor="ctr"/>
          <a:lstStyle/>
          <a:p>
            <a:pPr algn="ctr" eaLnBrk="0" fontAlgn="auto" hangingPunct="0">
              <a:spcBef>
                <a:spcPts val="0"/>
              </a:spcBef>
              <a:spcAft>
                <a:spcPts val="0"/>
              </a:spcAft>
              <a:defRPr/>
            </a:pPr>
            <a:endParaRPr lang="en-US">
              <a:solidFill>
                <a:prstClr val="black"/>
              </a:solidFill>
            </a:endParaRPr>
          </a:p>
        </p:txBody>
      </p:sp>
      <p:sp>
        <p:nvSpPr>
          <p:cNvPr id="47" name="Flowchart: Process 46"/>
          <p:cNvSpPr/>
          <p:nvPr/>
        </p:nvSpPr>
        <p:spPr>
          <a:xfrm>
            <a:off x="1571625" y="3568700"/>
            <a:ext cx="538163" cy="120650"/>
          </a:xfrm>
          <a:prstGeom prst="flowChartProcess">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0" fontAlgn="auto" hangingPunct="0">
              <a:spcBef>
                <a:spcPts val="0"/>
              </a:spcBef>
              <a:spcAft>
                <a:spcPts val="0"/>
              </a:spcAft>
              <a:defRPr/>
            </a:pPr>
            <a:r>
              <a:rPr lang="en-US" sz="800" dirty="0">
                <a:solidFill>
                  <a:prstClr val="black"/>
                </a:solidFill>
              </a:rPr>
              <a:t>0.0</a:t>
            </a:r>
          </a:p>
        </p:txBody>
      </p:sp>
      <p:sp>
        <p:nvSpPr>
          <p:cNvPr id="48" name="Flowchart: Process 47"/>
          <p:cNvSpPr/>
          <p:nvPr/>
        </p:nvSpPr>
        <p:spPr>
          <a:xfrm>
            <a:off x="1565275" y="3349625"/>
            <a:ext cx="536575" cy="120650"/>
          </a:xfrm>
          <a:prstGeom prst="flowChartProcess">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0" fontAlgn="auto" hangingPunct="0">
              <a:spcBef>
                <a:spcPts val="0"/>
              </a:spcBef>
              <a:spcAft>
                <a:spcPts val="0"/>
              </a:spcAft>
              <a:defRPr/>
            </a:pPr>
            <a:r>
              <a:rPr lang="en-US" sz="900" dirty="0">
                <a:solidFill>
                  <a:prstClr val="black"/>
                </a:solidFill>
              </a:rPr>
              <a:t>0.3</a:t>
            </a:r>
          </a:p>
        </p:txBody>
      </p:sp>
      <p:sp>
        <p:nvSpPr>
          <p:cNvPr id="50" name="Flowchart: Process 49"/>
          <p:cNvSpPr/>
          <p:nvPr/>
        </p:nvSpPr>
        <p:spPr>
          <a:xfrm>
            <a:off x="2178050" y="2555875"/>
            <a:ext cx="728663" cy="131763"/>
          </a:xfrm>
          <a:prstGeom prst="flowChartProcess">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auto" hangingPunct="0">
              <a:spcBef>
                <a:spcPts val="0"/>
              </a:spcBef>
              <a:spcAft>
                <a:spcPts val="0"/>
              </a:spcAft>
              <a:defRPr/>
            </a:pPr>
            <a:r>
              <a:rPr lang="en-US" sz="1000" dirty="0">
                <a:solidFill>
                  <a:prstClr val="white"/>
                </a:solidFill>
              </a:rPr>
              <a:t>Save</a:t>
            </a:r>
          </a:p>
        </p:txBody>
      </p:sp>
      <p:sp>
        <p:nvSpPr>
          <p:cNvPr id="55" name="Isosceles Triangle 54"/>
          <p:cNvSpPr/>
          <p:nvPr/>
        </p:nvSpPr>
        <p:spPr>
          <a:xfrm rot="2052852" flipH="1" flipV="1">
            <a:off x="6137275" y="5156200"/>
            <a:ext cx="109538" cy="309563"/>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57" name="Isosceles Triangle 56"/>
          <p:cNvSpPr/>
          <p:nvPr/>
        </p:nvSpPr>
        <p:spPr>
          <a:xfrm rot="2052852" flipH="1" flipV="1">
            <a:off x="6981825" y="4522788"/>
            <a:ext cx="111125" cy="309562"/>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59" name="Isosceles Triangle 58"/>
          <p:cNvSpPr/>
          <p:nvPr/>
        </p:nvSpPr>
        <p:spPr>
          <a:xfrm rot="2052852" flipH="1" flipV="1">
            <a:off x="5284788" y="4438650"/>
            <a:ext cx="111125" cy="309563"/>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61" name="Isosceles Triangle 60"/>
          <p:cNvSpPr/>
          <p:nvPr/>
        </p:nvSpPr>
        <p:spPr>
          <a:xfrm rot="2052852" flipH="1" flipV="1">
            <a:off x="3430588" y="3824288"/>
            <a:ext cx="109537" cy="307975"/>
          </a:xfrm>
          <a:prstGeom prst="triangl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62" name="Isosceles Triangle 61"/>
          <p:cNvSpPr/>
          <p:nvPr/>
        </p:nvSpPr>
        <p:spPr>
          <a:xfrm rot="2052852" flipH="1" flipV="1">
            <a:off x="6823075" y="3497263"/>
            <a:ext cx="109538" cy="307975"/>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63" name="Isosceles Triangle 62"/>
          <p:cNvSpPr/>
          <p:nvPr/>
        </p:nvSpPr>
        <p:spPr>
          <a:xfrm rot="2052852" flipH="1" flipV="1">
            <a:off x="4795838" y="5675313"/>
            <a:ext cx="109537" cy="309562"/>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64" name="Isosceles Triangle 63"/>
          <p:cNvSpPr/>
          <p:nvPr/>
        </p:nvSpPr>
        <p:spPr>
          <a:xfrm rot="2052852" flipH="1" flipV="1">
            <a:off x="7820025" y="2930525"/>
            <a:ext cx="111125" cy="307975"/>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65" name="Isosceles Triangle 64"/>
          <p:cNvSpPr/>
          <p:nvPr/>
        </p:nvSpPr>
        <p:spPr>
          <a:xfrm rot="2052852" flipH="1" flipV="1">
            <a:off x="4351338" y="5321300"/>
            <a:ext cx="109537" cy="309563"/>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66" name="Isosceles Triangle 65"/>
          <p:cNvSpPr/>
          <p:nvPr/>
        </p:nvSpPr>
        <p:spPr>
          <a:xfrm rot="2052852" flipH="1" flipV="1">
            <a:off x="3695700" y="4349750"/>
            <a:ext cx="109538" cy="309563"/>
          </a:xfrm>
          <a:prstGeom prst="triangl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67" name="Isosceles Triangle 66"/>
          <p:cNvSpPr/>
          <p:nvPr/>
        </p:nvSpPr>
        <p:spPr>
          <a:xfrm rot="2052852" flipH="1" flipV="1">
            <a:off x="7600950" y="4160838"/>
            <a:ext cx="111125" cy="307975"/>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68" name="Isosceles Triangle 67"/>
          <p:cNvSpPr/>
          <p:nvPr/>
        </p:nvSpPr>
        <p:spPr>
          <a:xfrm rot="2052852" flipH="1" flipV="1">
            <a:off x="4795838" y="2027238"/>
            <a:ext cx="109537" cy="309562"/>
          </a:xfrm>
          <a:prstGeom prst="triangl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71" name="Isosceles Triangle 70"/>
          <p:cNvSpPr/>
          <p:nvPr/>
        </p:nvSpPr>
        <p:spPr>
          <a:xfrm rot="2052852" flipH="1" flipV="1">
            <a:off x="6137275" y="2976563"/>
            <a:ext cx="109538" cy="307975"/>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72" name="Isosceles Triangle 71"/>
          <p:cNvSpPr/>
          <p:nvPr/>
        </p:nvSpPr>
        <p:spPr>
          <a:xfrm rot="2052852" flipH="1" flipV="1">
            <a:off x="6653213" y="5783263"/>
            <a:ext cx="109537" cy="307975"/>
          </a:xfrm>
          <a:prstGeom prst="triangl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51" name="Text Placeholder 9"/>
          <p:cNvSpPr>
            <a:spLocks noGrp="1"/>
          </p:cNvSpPr>
          <p:nvPr>
            <p:ph type="body" sz="quarter" idx="18"/>
          </p:nvPr>
        </p:nvSpPr>
        <p:spPr>
          <a:xfrm>
            <a:off x="457200" y="5592763"/>
            <a:ext cx="2590800" cy="1163637"/>
          </a:xfrm>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chor="ctr">
            <a:normAutofit/>
          </a:bodyPr>
          <a:lstStyle/>
          <a:p>
            <a:pPr marL="0" indent="0">
              <a:buFontTx/>
              <a:buNone/>
              <a:defRPr/>
            </a:pPr>
            <a:r>
              <a:rPr lang="en-US" sz="1600" u="sng" dirty="0" smtClean="0"/>
              <a:t>Legend: push pins:</a:t>
            </a:r>
          </a:p>
          <a:p>
            <a:pPr marL="0" indent="0">
              <a:buFontTx/>
              <a:buNone/>
              <a:defRPr/>
            </a:pPr>
            <a:r>
              <a:rPr lang="en-US" sz="1100" u="sng" dirty="0" smtClean="0">
                <a:solidFill>
                  <a:schemeClr val="tx2">
                    <a:lumMod val="40000"/>
                    <a:lumOff val="60000"/>
                  </a:schemeClr>
                </a:solidFill>
              </a:rPr>
              <a:t>Blue:</a:t>
            </a:r>
            <a:r>
              <a:rPr lang="en-US" sz="1100" dirty="0" smtClean="0"/>
              <a:t>  Sensor below irrigation threshold</a:t>
            </a:r>
          </a:p>
          <a:p>
            <a:pPr marL="0" indent="0">
              <a:buFontTx/>
              <a:buNone/>
              <a:defRPr/>
            </a:pPr>
            <a:r>
              <a:rPr lang="en-US" sz="1100" u="sng" dirty="0" smtClean="0">
                <a:solidFill>
                  <a:srgbClr val="FF0000"/>
                </a:solidFill>
              </a:rPr>
              <a:t>Red:</a:t>
            </a:r>
            <a:r>
              <a:rPr lang="en-US" sz="1100" dirty="0" smtClean="0">
                <a:solidFill>
                  <a:srgbClr val="FF0000"/>
                </a:solidFill>
              </a:rPr>
              <a:t>  </a:t>
            </a:r>
            <a:r>
              <a:rPr lang="en-US" sz="1100" dirty="0"/>
              <a:t>Sensor </a:t>
            </a:r>
            <a:r>
              <a:rPr lang="en-US" sz="1100" dirty="0" smtClean="0"/>
              <a:t>above irrigation threshold</a:t>
            </a:r>
            <a:endParaRPr lang="en-US" sz="1100" dirty="0"/>
          </a:p>
          <a:p>
            <a:pPr marL="0" indent="0">
              <a:buFontTx/>
              <a:buNone/>
              <a:defRPr/>
            </a:pPr>
            <a:r>
              <a:rPr lang="en-US" sz="1100" u="sng" dirty="0" smtClean="0">
                <a:solidFill>
                  <a:srgbClr val="FFC000"/>
                </a:solidFill>
              </a:rPr>
              <a:t>Flashing Orange:</a:t>
            </a:r>
            <a:r>
              <a:rPr lang="en-US" sz="1100" dirty="0" smtClean="0"/>
              <a:t> Sensor needs attention</a:t>
            </a:r>
            <a:endParaRPr lang="en-US" sz="1100" dirty="0"/>
          </a:p>
        </p:txBody>
      </p:sp>
      <p:sp>
        <p:nvSpPr>
          <p:cNvPr id="52" name="Flowchart: Process 51"/>
          <p:cNvSpPr/>
          <p:nvPr/>
        </p:nvSpPr>
        <p:spPr>
          <a:xfrm>
            <a:off x="1571625" y="3795713"/>
            <a:ext cx="538163" cy="120650"/>
          </a:xfrm>
          <a:prstGeom prst="flowChartProcess">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0" fontAlgn="auto" hangingPunct="0">
              <a:spcBef>
                <a:spcPts val="0"/>
              </a:spcBef>
              <a:spcAft>
                <a:spcPts val="0"/>
              </a:spcAft>
              <a:defRPr/>
            </a:pPr>
            <a:r>
              <a:rPr lang="en-US" sz="800" dirty="0">
                <a:solidFill>
                  <a:prstClr val="black"/>
                </a:solidFill>
              </a:rPr>
              <a:t>1.0</a:t>
            </a:r>
          </a:p>
        </p:txBody>
      </p:sp>
      <p:sp>
        <p:nvSpPr>
          <p:cNvPr id="56" name="Flowchart: Process 55"/>
          <p:cNvSpPr/>
          <p:nvPr/>
        </p:nvSpPr>
        <p:spPr>
          <a:xfrm>
            <a:off x="1571625" y="4035425"/>
            <a:ext cx="538163" cy="120650"/>
          </a:xfrm>
          <a:prstGeom prst="flowChartProcess">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0" fontAlgn="auto" hangingPunct="0">
              <a:spcBef>
                <a:spcPts val="0"/>
              </a:spcBef>
              <a:spcAft>
                <a:spcPts val="0"/>
              </a:spcAft>
              <a:defRPr/>
            </a:pPr>
            <a:r>
              <a:rPr lang="en-US" sz="800" dirty="0">
                <a:solidFill>
                  <a:prstClr val="black"/>
                </a:solidFill>
              </a:rPr>
              <a:t>0.7</a:t>
            </a:r>
          </a:p>
        </p:txBody>
      </p:sp>
      <p:sp>
        <p:nvSpPr>
          <p:cNvPr id="4" name="Text Placeholder 3"/>
          <p:cNvSpPr>
            <a:spLocks noGrp="1"/>
          </p:cNvSpPr>
          <p:nvPr>
            <p:ph type="body" sz="quarter" idx="20"/>
          </p:nvPr>
        </p:nvSpPr>
        <p:spPr>
          <a:xfrm>
            <a:off x="4572000" y="563563"/>
            <a:ext cx="4114800" cy="392112"/>
          </a:xfrm>
        </p:spPr>
        <p:txBody>
          <a:bodyPr>
            <a:normAutofit fontScale="70000" lnSpcReduction="20000"/>
          </a:bodyPr>
          <a:lstStyle/>
          <a:p>
            <a:pPr>
              <a:defRPr/>
            </a:pPr>
            <a:endParaRPr lang="en-US" dirty="0"/>
          </a:p>
        </p:txBody>
      </p:sp>
      <p:sp>
        <p:nvSpPr>
          <p:cNvPr id="48160" name="TextBox 11"/>
          <p:cNvSpPr txBox="1">
            <a:spLocks noChangeArrowheads="1"/>
          </p:cNvSpPr>
          <p:nvPr/>
        </p:nvSpPr>
        <p:spPr bwMode="auto">
          <a:xfrm>
            <a:off x="1196975" y="1951038"/>
            <a:ext cx="912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spcBef>
                <a:spcPct val="0"/>
              </a:spcBef>
              <a:buFontTx/>
              <a:buNone/>
            </a:pPr>
            <a:r>
              <a:rPr lang="en-US" altLang="en-US" sz="1200">
                <a:solidFill>
                  <a:srgbClr val="000000"/>
                </a:solidFill>
                <a:latin typeface="Calibri" panose="020F0502020204030204" pitchFamily="34" charset="0"/>
              </a:rPr>
              <a:t>First Flower</a:t>
            </a:r>
          </a:p>
        </p:txBody>
      </p:sp>
      <p:sp>
        <p:nvSpPr>
          <p:cNvPr id="73" name="Flowchart: Process 72"/>
          <p:cNvSpPr/>
          <p:nvPr/>
        </p:nvSpPr>
        <p:spPr>
          <a:xfrm>
            <a:off x="1252538" y="2316163"/>
            <a:ext cx="1185862" cy="163512"/>
          </a:xfrm>
          <a:prstGeom prst="flowChartProcess">
            <a:avLst/>
          </a:prstGeom>
          <a:solidFill>
            <a:srgbClr val="9BBB59">
              <a:alpha val="47843"/>
            </a:srgbClr>
          </a:solidFill>
        </p:spPr>
        <p:style>
          <a:lnRef idx="2">
            <a:schemeClr val="accent3"/>
          </a:lnRef>
          <a:fillRef idx="1">
            <a:schemeClr val="lt1"/>
          </a:fillRef>
          <a:effectRef idx="0">
            <a:schemeClr val="accent3"/>
          </a:effectRef>
          <a:fontRef idx="minor">
            <a:schemeClr val="dk1"/>
          </a:fontRef>
        </p:style>
        <p:txBody>
          <a:bodyPr anchor="ctr"/>
          <a:lstStyle/>
          <a:p>
            <a:pPr algn="ctr" eaLnBrk="0" fontAlgn="auto" hangingPunct="0">
              <a:spcBef>
                <a:spcPts val="0"/>
              </a:spcBef>
              <a:spcAft>
                <a:spcPts val="0"/>
              </a:spcAft>
              <a:defRPr/>
            </a:pPr>
            <a:endParaRPr lang="en-US">
              <a:solidFill>
                <a:prstClr val="black"/>
              </a:solidFill>
            </a:endParaRPr>
          </a:p>
        </p:txBody>
      </p:sp>
      <p:sp>
        <p:nvSpPr>
          <p:cNvPr id="78" name="Isosceles Triangle 77"/>
          <p:cNvSpPr/>
          <p:nvPr/>
        </p:nvSpPr>
        <p:spPr>
          <a:xfrm rot="2052852" flipH="1" flipV="1">
            <a:off x="5716588" y="2671763"/>
            <a:ext cx="109537" cy="307975"/>
          </a:xfrm>
          <a:prstGeom prst="triangl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79" name="Isosceles Triangle 78"/>
          <p:cNvSpPr/>
          <p:nvPr/>
        </p:nvSpPr>
        <p:spPr>
          <a:xfrm rot="2052852" flipH="1" flipV="1">
            <a:off x="4040188" y="2713038"/>
            <a:ext cx="109537" cy="309562"/>
          </a:xfrm>
          <a:prstGeom prst="triangl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80" name="Isosceles Triangle 79"/>
          <p:cNvSpPr/>
          <p:nvPr/>
        </p:nvSpPr>
        <p:spPr>
          <a:xfrm rot="2052852" flipH="1" flipV="1">
            <a:off x="6621463" y="2003425"/>
            <a:ext cx="109537" cy="307975"/>
          </a:xfrm>
          <a:prstGeom prst="triangl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81" name="Flowchart: Process 80"/>
          <p:cNvSpPr/>
          <p:nvPr/>
        </p:nvSpPr>
        <p:spPr>
          <a:xfrm>
            <a:off x="685800" y="4227513"/>
            <a:ext cx="817563" cy="174625"/>
          </a:xfrm>
          <a:prstGeom prst="flowChartProcess">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auto" hangingPunct="0">
              <a:spcBef>
                <a:spcPts val="0"/>
              </a:spcBef>
              <a:spcAft>
                <a:spcPts val="0"/>
              </a:spcAft>
              <a:defRPr/>
            </a:pPr>
            <a:r>
              <a:rPr lang="en-US" sz="1000" dirty="0">
                <a:solidFill>
                  <a:prstClr val="white"/>
                </a:solidFill>
              </a:rPr>
              <a:t>Approve</a:t>
            </a:r>
          </a:p>
        </p:txBody>
      </p:sp>
      <p:grpSp>
        <p:nvGrpSpPr>
          <p:cNvPr id="48166" name="Group 18"/>
          <p:cNvGrpSpPr>
            <a:grpSpLocks/>
          </p:cNvGrpSpPr>
          <p:nvPr/>
        </p:nvGrpSpPr>
        <p:grpSpPr bwMode="auto">
          <a:xfrm>
            <a:off x="2276475" y="2327275"/>
            <a:ext cx="152400" cy="134938"/>
            <a:chOff x="2276220" y="2374017"/>
            <a:chExt cx="152400" cy="134202"/>
          </a:xfrm>
        </p:grpSpPr>
        <p:sp>
          <p:nvSpPr>
            <p:cNvPr id="15" name="Rectangle 14"/>
            <p:cNvSpPr/>
            <p:nvPr/>
          </p:nvSpPr>
          <p:spPr>
            <a:xfrm>
              <a:off x="2276220" y="2374017"/>
              <a:ext cx="152400" cy="134202"/>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18" name="Isosceles Triangle 17"/>
            <p:cNvSpPr/>
            <p:nvPr/>
          </p:nvSpPr>
          <p:spPr>
            <a:xfrm rot="10800000">
              <a:off x="2285745" y="2377175"/>
              <a:ext cx="142875" cy="131044"/>
            </a:xfrm>
            <a:prstGeom prst="triangle">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grpSp>
      <p:grpSp>
        <p:nvGrpSpPr>
          <p:cNvPr id="48167" name="Group 82"/>
          <p:cNvGrpSpPr>
            <a:grpSpLocks/>
          </p:cNvGrpSpPr>
          <p:nvPr/>
        </p:nvGrpSpPr>
        <p:grpSpPr bwMode="auto">
          <a:xfrm>
            <a:off x="2274888" y="2022475"/>
            <a:ext cx="152400" cy="134938"/>
            <a:chOff x="2276220" y="2374017"/>
            <a:chExt cx="152400" cy="134202"/>
          </a:xfrm>
        </p:grpSpPr>
        <p:sp>
          <p:nvSpPr>
            <p:cNvPr id="84" name="Rectangle 83"/>
            <p:cNvSpPr/>
            <p:nvPr/>
          </p:nvSpPr>
          <p:spPr>
            <a:xfrm>
              <a:off x="2276220" y="2374017"/>
              <a:ext cx="152400" cy="134202"/>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85" name="Isosceles Triangle 84"/>
            <p:cNvSpPr/>
            <p:nvPr/>
          </p:nvSpPr>
          <p:spPr>
            <a:xfrm rot="10800000">
              <a:off x="2285745" y="2377175"/>
              <a:ext cx="142875" cy="131044"/>
            </a:xfrm>
            <a:prstGeom prst="triangle">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grpSp>
      <p:grpSp>
        <p:nvGrpSpPr>
          <p:cNvPr id="48168" name="Group 85"/>
          <p:cNvGrpSpPr>
            <a:grpSpLocks/>
          </p:cNvGrpSpPr>
          <p:nvPr/>
        </p:nvGrpSpPr>
        <p:grpSpPr bwMode="auto">
          <a:xfrm>
            <a:off x="2271713" y="1722438"/>
            <a:ext cx="152400" cy="134937"/>
            <a:chOff x="2276220" y="2374017"/>
            <a:chExt cx="152400" cy="134202"/>
          </a:xfrm>
        </p:grpSpPr>
        <p:sp>
          <p:nvSpPr>
            <p:cNvPr id="87" name="Rectangle 86"/>
            <p:cNvSpPr/>
            <p:nvPr/>
          </p:nvSpPr>
          <p:spPr>
            <a:xfrm>
              <a:off x="2276220" y="2374017"/>
              <a:ext cx="152400" cy="134202"/>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88" name="Isosceles Triangle 87"/>
            <p:cNvSpPr/>
            <p:nvPr/>
          </p:nvSpPr>
          <p:spPr>
            <a:xfrm rot="10800000">
              <a:off x="2285745" y="2377175"/>
              <a:ext cx="142875" cy="131044"/>
            </a:xfrm>
            <a:prstGeom prst="triangle">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grpSp>
      <p:sp>
        <p:nvSpPr>
          <p:cNvPr id="5" name="Text Placeholder 4"/>
          <p:cNvSpPr>
            <a:spLocks noGrp="1"/>
          </p:cNvSpPr>
          <p:nvPr>
            <p:ph type="body" sz="quarter" idx="13"/>
          </p:nvPr>
        </p:nvSpPr>
        <p:spPr>
          <a:xfrm>
            <a:off x="457200" y="954088"/>
            <a:ext cx="1646238" cy="369887"/>
          </a:xfrm>
          <a:solidFill>
            <a:schemeClr val="accent1">
              <a:lumMod val="20000"/>
              <a:lumOff val="80000"/>
            </a:schemeClr>
          </a:solidFill>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chor="ctr">
            <a:normAutofit/>
          </a:bodyPr>
          <a:lstStyle/>
          <a:p>
            <a:pPr marL="0" indent="0" algn="ctr">
              <a:buFontTx/>
              <a:buNone/>
              <a:defRPr/>
            </a:pPr>
            <a:r>
              <a:rPr lang="en-US" sz="1200" b="1" dirty="0"/>
              <a:t>f</a:t>
            </a:r>
            <a:r>
              <a:rPr lang="en-US" sz="1200" b="1" dirty="0" smtClean="0"/>
              <a:t>arm/field </a:t>
            </a:r>
            <a:r>
              <a:rPr lang="en-US" sz="1100" b="1" dirty="0" smtClean="0"/>
              <a:t>settings</a:t>
            </a:r>
            <a:endParaRPr lang="en-US" sz="1100" b="1" dirty="0"/>
          </a:p>
        </p:txBody>
      </p:sp>
      <p:sp>
        <p:nvSpPr>
          <p:cNvPr id="6" name="Text Placeholder 5"/>
          <p:cNvSpPr>
            <a:spLocks noGrp="1"/>
          </p:cNvSpPr>
          <p:nvPr>
            <p:ph type="body" sz="quarter" idx="14"/>
          </p:nvPr>
        </p:nvSpPr>
        <p:spPr>
          <a:xfrm>
            <a:off x="2108200" y="955675"/>
            <a:ext cx="1646238" cy="369888"/>
          </a:xfrm>
          <a:solidFill>
            <a:schemeClr val="accent1">
              <a:lumMod val="20000"/>
              <a:lumOff val="80000"/>
            </a:schemeClr>
          </a:solidFill>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chor="ctr">
            <a:normAutofit fontScale="92500" lnSpcReduction="20000"/>
          </a:bodyPr>
          <a:lstStyle/>
          <a:p>
            <a:pPr marL="0" indent="0" algn="ctr">
              <a:buFontTx/>
              <a:buNone/>
              <a:defRPr/>
            </a:pPr>
            <a:r>
              <a:rPr lang="en-US" sz="1200" b="1" dirty="0" smtClean="0"/>
              <a:t>management zone settings</a:t>
            </a:r>
            <a:endParaRPr lang="en-US" sz="1200" b="1" dirty="0"/>
          </a:p>
        </p:txBody>
      </p:sp>
      <p:sp>
        <p:nvSpPr>
          <p:cNvPr id="7" name="Text Placeholder 6"/>
          <p:cNvSpPr>
            <a:spLocks noGrp="1"/>
          </p:cNvSpPr>
          <p:nvPr>
            <p:ph type="body" sz="quarter" idx="15"/>
          </p:nvPr>
        </p:nvSpPr>
        <p:spPr>
          <a:xfrm>
            <a:off x="5410200" y="955675"/>
            <a:ext cx="1646238" cy="369888"/>
          </a:xfrm>
          <a:solidFill>
            <a:schemeClr val="accent1">
              <a:lumMod val="20000"/>
              <a:lumOff val="80000"/>
            </a:schemeClr>
          </a:solidFill>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chor="ctr">
            <a:normAutofit/>
          </a:bodyPr>
          <a:lstStyle/>
          <a:p>
            <a:pPr marL="0" indent="0" algn="ctr">
              <a:buFontTx/>
              <a:buNone/>
              <a:defRPr/>
            </a:pPr>
            <a:r>
              <a:rPr lang="en-US" sz="1100" b="1" dirty="0" smtClean="0"/>
              <a:t>data analysis</a:t>
            </a:r>
            <a:endParaRPr lang="en-US" sz="1100" b="1" dirty="0"/>
          </a:p>
        </p:txBody>
      </p:sp>
      <p:sp>
        <p:nvSpPr>
          <p:cNvPr id="8" name="Text Placeholder 7"/>
          <p:cNvSpPr>
            <a:spLocks noGrp="1"/>
          </p:cNvSpPr>
          <p:nvPr>
            <p:ph type="body" sz="quarter" idx="16"/>
          </p:nvPr>
        </p:nvSpPr>
        <p:spPr>
          <a:xfrm>
            <a:off x="3763963" y="955675"/>
            <a:ext cx="1646237" cy="369888"/>
          </a:xfrm>
          <a:solidFill>
            <a:schemeClr val="accent1">
              <a:lumMod val="20000"/>
              <a:lumOff val="80000"/>
            </a:schemeClr>
          </a:solidFill>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chor="ctr">
            <a:normAutofit/>
          </a:bodyPr>
          <a:lstStyle/>
          <a:p>
            <a:pPr marL="0" indent="0" algn="ctr">
              <a:buFontTx/>
              <a:buNone/>
              <a:defRPr/>
            </a:pPr>
            <a:r>
              <a:rPr lang="en-US" sz="1100" b="1" dirty="0"/>
              <a:t>s</a:t>
            </a:r>
            <a:r>
              <a:rPr lang="en-US" sz="1100" b="1" dirty="0" smtClean="0"/>
              <a:t>ensor monitoring</a:t>
            </a:r>
            <a:endParaRPr lang="en-US" sz="1100" b="1" dirty="0"/>
          </a:p>
        </p:txBody>
      </p:sp>
      <p:sp>
        <p:nvSpPr>
          <p:cNvPr id="9" name="Text Placeholder 8"/>
          <p:cNvSpPr>
            <a:spLocks noGrp="1"/>
          </p:cNvSpPr>
          <p:nvPr>
            <p:ph type="body" sz="quarter" idx="17"/>
          </p:nvPr>
        </p:nvSpPr>
        <p:spPr>
          <a:xfrm>
            <a:off x="7040563" y="955675"/>
            <a:ext cx="1646237" cy="369888"/>
          </a:xfrm>
          <a:solidFill>
            <a:schemeClr val="accent1">
              <a:lumMod val="20000"/>
              <a:lumOff val="80000"/>
            </a:schemeClr>
          </a:solidFill>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chor="ctr">
            <a:normAutofit/>
          </a:bodyPr>
          <a:lstStyle/>
          <a:p>
            <a:pPr marL="0" indent="0" algn="ctr">
              <a:buFontTx/>
              <a:buNone/>
              <a:defRPr/>
            </a:pPr>
            <a:r>
              <a:rPr lang="en-US" sz="1100" b="1" dirty="0"/>
              <a:t>d</a:t>
            </a:r>
            <a:r>
              <a:rPr lang="en-US" sz="1100" b="1" dirty="0" smtClean="0"/>
              <a:t>ata export</a:t>
            </a:r>
            <a:endParaRPr lang="en-US" sz="1100" b="1" dirty="0"/>
          </a:p>
        </p:txBody>
      </p:sp>
      <p:sp>
        <p:nvSpPr>
          <p:cNvPr id="75" name="Text Placeholder 11"/>
          <p:cNvSpPr>
            <a:spLocks noGrp="1"/>
          </p:cNvSpPr>
          <p:nvPr>
            <p:ph type="body" sz="quarter" idx="20"/>
          </p:nvPr>
        </p:nvSpPr>
        <p:spPr>
          <a:xfrm>
            <a:off x="4572000" y="563563"/>
            <a:ext cx="4114800" cy="392112"/>
          </a:xfrm>
          <a:solidFill>
            <a:schemeClr val="accent1">
              <a:lumMod val="20000"/>
              <a:lumOff val="80000"/>
            </a:schemeClr>
          </a:solidFill>
          <a:ln>
            <a:solidFill>
              <a:srgbClr val="99CC00"/>
            </a:solidFill>
          </a:ln>
          <a:effectLst>
            <a:glow rad="63500">
              <a:schemeClr val="accent3">
                <a:satMod val="175000"/>
                <a:alpha val="40000"/>
              </a:schemeClr>
            </a:glow>
            <a:softEdge rad="31750"/>
          </a:effectLst>
        </p:spPr>
        <p:style>
          <a:lnRef idx="2">
            <a:schemeClr val="accent3"/>
          </a:lnRef>
          <a:fillRef idx="1">
            <a:schemeClr val="lt1"/>
          </a:fillRef>
          <a:effectRef idx="0">
            <a:schemeClr val="accent3"/>
          </a:effectRef>
          <a:fontRef idx="minor">
            <a:schemeClr val="dk1"/>
          </a:fontRef>
        </p:style>
        <p:txBody>
          <a:bodyPr anchor="ctr">
            <a:normAutofit/>
          </a:bodyPr>
          <a:lstStyle/>
          <a:p>
            <a:pPr marL="0" indent="0">
              <a:buFontTx/>
              <a:buNone/>
              <a:defRPr/>
            </a:pPr>
            <a:r>
              <a:rPr lang="en-US" sz="1200" b="1" dirty="0" smtClean="0"/>
              <a:t>select time period :   from        7                     until</a:t>
            </a:r>
            <a:endParaRPr lang="en-US" sz="1200" b="1" dirty="0"/>
          </a:p>
        </p:txBody>
      </p:sp>
      <p:pic>
        <p:nvPicPr>
          <p:cNvPr id="481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33725"/>
            <a:ext cx="352425" cy="120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76" name="TextBox 15"/>
          <p:cNvSpPr txBox="1">
            <a:spLocks noChangeArrowheads="1"/>
          </p:cNvSpPr>
          <p:nvPr/>
        </p:nvSpPr>
        <p:spPr bwMode="auto">
          <a:xfrm>
            <a:off x="914400" y="3021013"/>
            <a:ext cx="51435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lnSpc>
                <a:spcPts val="1750"/>
              </a:lnSpc>
              <a:spcBef>
                <a:spcPct val="0"/>
              </a:spcBef>
              <a:buFontTx/>
              <a:buNone/>
            </a:pPr>
            <a:r>
              <a:rPr lang="en-US" altLang="en-US" sz="900">
                <a:solidFill>
                  <a:srgbClr val="000000"/>
                </a:solidFill>
                <a:latin typeface="Calibri" panose="020F0502020204030204" pitchFamily="34" charset="0"/>
              </a:rPr>
              <a:t>18.8 ac</a:t>
            </a:r>
          </a:p>
          <a:p>
            <a:pPr>
              <a:lnSpc>
                <a:spcPts val="1750"/>
              </a:lnSpc>
              <a:spcBef>
                <a:spcPct val="0"/>
              </a:spcBef>
              <a:buFontTx/>
              <a:buNone/>
            </a:pPr>
            <a:r>
              <a:rPr lang="en-US" altLang="en-US" sz="900">
                <a:solidFill>
                  <a:srgbClr val="000000"/>
                </a:solidFill>
                <a:latin typeface="Calibri" panose="020F0502020204030204" pitchFamily="34" charset="0"/>
              </a:rPr>
              <a:t>30.2 ac</a:t>
            </a:r>
          </a:p>
          <a:p>
            <a:pPr>
              <a:lnSpc>
                <a:spcPts val="1750"/>
              </a:lnSpc>
              <a:spcBef>
                <a:spcPct val="0"/>
              </a:spcBef>
              <a:buFontTx/>
              <a:buNone/>
            </a:pPr>
            <a:r>
              <a:rPr lang="en-US" altLang="en-US" sz="900">
                <a:solidFill>
                  <a:srgbClr val="000000"/>
                </a:solidFill>
                <a:latin typeface="Calibri" panose="020F0502020204030204" pitchFamily="34" charset="0"/>
              </a:rPr>
              <a:t>4.3 ac</a:t>
            </a:r>
          </a:p>
          <a:p>
            <a:pPr>
              <a:lnSpc>
                <a:spcPts val="1750"/>
              </a:lnSpc>
              <a:spcBef>
                <a:spcPct val="0"/>
              </a:spcBef>
              <a:buFontTx/>
              <a:buNone/>
            </a:pPr>
            <a:r>
              <a:rPr lang="en-US" altLang="en-US" sz="900">
                <a:solidFill>
                  <a:srgbClr val="000000"/>
                </a:solidFill>
                <a:latin typeface="Calibri" panose="020F0502020204030204" pitchFamily="34" charset="0"/>
              </a:rPr>
              <a:t>191 ac</a:t>
            </a:r>
          </a:p>
          <a:p>
            <a:pPr>
              <a:lnSpc>
                <a:spcPts val="1750"/>
              </a:lnSpc>
              <a:spcBef>
                <a:spcPct val="0"/>
              </a:spcBef>
              <a:buFontTx/>
              <a:buNone/>
            </a:pPr>
            <a:r>
              <a:rPr lang="en-US" altLang="en-US" sz="900">
                <a:solidFill>
                  <a:srgbClr val="000000"/>
                </a:solidFill>
                <a:latin typeface="Calibri" panose="020F0502020204030204" pitchFamily="34" charset="0"/>
              </a:rPr>
              <a:t>13.7 ac</a:t>
            </a:r>
          </a:p>
        </p:txBody>
      </p:sp>
      <p:pic>
        <p:nvPicPr>
          <p:cNvPr id="4817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349625"/>
            <a:ext cx="352425" cy="120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568700"/>
            <a:ext cx="350838" cy="120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7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035425"/>
            <a:ext cx="355600" cy="120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8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790950"/>
            <a:ext cx="352425" cy="1254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Flowchart: Process 75"/>
          <p:cNvSpPr/>
          <p:nvPr/>
        </p:nvSpPr>
        <p:spPr>
          <a:xfrm>
            <a:off x="6391275" y="687388"/>
            <a:ext cx="838200" cy="152400"/>
          </a:xfrm>
          <a:prstGeom prst="flowChartProcess">
            <a:avLst/>
          </a:prstGeom>
          <a:ln w="3175"/>
        </p:spPr>
        <p:style>
          <a:lnRef idx="2">
            <a:schemeClr val="dk1"/>
          </a:lnRef>
          <a:fillRef idx="1">
            <a:schemeClr val="lt1"/>
          </a:fillRef>
          <a:effectRef idx="0">
            <a:schemeClr val="dk1"/>
          </a:effectRef>
          <a:fontRef idx="minor">
            <a:schemeClr val="dk1"/>
          </a:fontRef>
        </p:style>
        <p:txBody>
          <a:bodyPr anchor="ctr"/>
          <a:lstStyle/>
          <a:p>
            <a:pPr algn="ctr" eaLnBrk="0" fontAlgn="auto" hangingPunct="0">
              <a:spcBef>
                <a:spcPts val="0"/>
              </a:spcBef>
              <a:spcAft>
                <a:spcPts val="0"/>
              </a:spcAft>
              <a:defRPr/>
            </a:pPr>
            <a:r>
              <a:rPr lang="en-US" sz="900" dirty="0">
                <a:solidFill>
                  <a:prstClr val="black"/>
                </a:solidFill>
              </a:rPr>
              <a:t>07/12/2013</a:t>
            </a:r>
          </a:p>
        </p:txBody>
      </p:sp>
      <p:sp>
        <p:nvSpPr>
          <p:cNvPr id="77" name="Flowchart: Process 76"/>
          <p:cNvSpPr/>
          <p:nvPr/>
        </p:nvSpPr>
        <p:spPr>
          <a:xfrm>
            <a:off x="7742238" y="696913"/>
            <a:ext cx="838200" cy="152400"/>
          </a:xfrm>
          <a:prstGeom prst="flowChartProcess">
            <a:avLst/>
          </a:prstGeom>
          <a:ln w="3175"/>
        </p:spPr>
        <p:style>
          <a:lnRef idx="2">
            <a:schemeClr val="dk1"/>
          </a:lnRef>
          <a:fillRef idx="1">
            <a:schemeClr val="lt1"/>
          </a:fillRef>
          <a:effectRef idx="0">
            <a:schemeClr val="dk1"/>
          </a:effectRef>
          <a:fontRef idx="minor">
            <a:schemeClr val="dk1"/>
          </a:fontRef>
        </p:style>
        <p:txBody>
          <a:bodyPr anchor="ctr"/>
          <a:lstStyle/>
          <a:p>
            <a:pPr algn="ctr" eaLnBrk="0" fontAlgn="auto" hangingPunct="0">
              <a:spcBef>
                <a:spcPts val="0"/>
              </a:spcBef>
              <a:spcAft>
                <a:spcPts val="0"/>
              </a:spcAft>
              <a:defRPr/>
            </a:pPr>
            <a:r>
              <a:rPr lang="en-US" sz="900" dirty="0">
                <a:solidFill>
                  <a:prstClr val="black"/>
                </a:solidFill>
              </a:rPr>
              <a:t>07/13/2013</a:t>
            </a:r>
          </a:p>
        </p:txBody>
      </p:sp>
      <p:pic>
        <p:nvPicPr>
          <p:cNvPr id="70" name="Picture 69" descr="IBM100 - Deep Thunder - Windows Internet Explorer"/>
          <p:cNvPicPr>
            <a:picLocks noChangeAspect="1"/>
          </p:cNvPicPr>
          <p:nvPr/>
        </p:nvPicPr>
        <p:blipFill rotWithShape="1">
          <a:blip r:embed="rId8"/>
          <a:srcRect/>
          <a:stretch/>
        </p:blipFill>
        <p:spPr>
          <a:xfrm>
            <a:off x="3486150" y="3841750"/>
            <a:ext cx="3606800" cy="2373313"/>
          </a:xfrm>
          <a:prstGeom prst="rect">
            <a:avLst/>
          </a:prstGeom>
          <a:ln>
            <a:noFill/>
          </a:ln>
          <a:effectLst>
            <a:outerShdw blurRad="292100" dist="139700" dir="2700000" algn="tl" rotWithShape="0">
              <a:srgbClr val="333333">
                <a:alpha val="65000"/>
              </a:srgbClr>
            </a:outerShdw>
          </a:effectLst>
        </p:spPr>
      </p:pic>
      <p:sp>
        <p:nvSpPr>
          <p:cNvPr id="90" name="Right Arrow 89"/>
          <p:cNvSpPr/>
          <p:nvPr/>
        </p:nvSpPr>
        <p:spPr>
          <a:xfrm>
            <a:off x="3009439" y="4990213"/>
            <a:ext cx="741082" cy="137397"/>
          </a:xfrm>
          <a:prstGeom prst="rightArrow">
            <a:avLst/>
          </a:prstGeom>
        </p:spPr>
        <p:style>
          <a:lnRef idx="0">
            <a:schemeClr val="accent3"/>
          </a:lnRef>
          <a:fillRef idx="3">
            <a:schemeClr val="accent3"/>
          </a:fillRef>
          <a:effectRef idx="3">
            <a:schemeClr val="accent3"/>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5800411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Adam McLendon | - Windows Internet Explor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62813" y="998538"/>
            <a:ext cx="174307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2"/>
          <p:cNvSpPr txBox="1">
            <a:spLocks noChangeArrowheads="1"/>
          </p:cNvSpPr>
          <p:nvPr/>
        </p:nvSpPr>
        <p:spPr bwMode="auto">
          <a:xfrm>
            <a:off x="460375" y="318385"/>
            <a:ext cx="6346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spcBef>
                <a:spcPct val="0"/>
              </a:spcBef>
              <a:buFontTx/>
              <a:buNone/>
            </a:pPr>
            <a:r>
              <a:rPr lang="en-US" altLang="en-US" sz="2000" dirty="0">
                <a:solidFill>
                  <a:schemeClr val="tx1"/>
                </a:solidFill>
                <a:latin typeface="Times" panose="02020603050405020304" pitchFamily="18" charset="0"/>
              </a:rPr>
              <a:t>Welcome to the University of Georgia SSA Data Portal</a:t>
            </a:r>
          </a:p>
        </p:txBody>
      </p:sp>
      <p:sp>
        <p:nvSpPr>
          <p:cNvPr id="49156" name="TextBox 4"/>
          <p:cNvSpPr txBox="1">
            <a:spLocks noChangeArrowheads="1"/>
          </p:cNvSpPr>
          <p:nvPr/>
        </p:nvSpPr>
        <p:spPr bwMode="auto">
          <a:xfrm>
            <a:off x="8391525" y="692150"/>
            <a:ext cx="6445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lgn="r">
              <a:spcBef>
                <a:spcPct val="0"/>
              </a:spcBef>
              <a:buFontTx/>
              <a:buNone/>
            </a:pPr>
            <a:r>
              <a:rPr lang="en-US" altLang="en-US" sz="1200">
                <a:solidFill>
                  <a:schemeClr val="tx1"/>
                </a:solidFill>
                <a:latin typeface="Times" panose="02020603050405020304" pitchFamily="18" charset="0"/>
              </a:rPr>
              <a:t>Field 1</a:t>
            </a:r>
          </a:p>
        </p:txBody>
      </p:sp>
      <p:pic>
        <p:nvPicPr>
          <p:cNvPr id="49157" name="Picture 6" descr="Field 1 | - Windows Internet Explor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860425"/>
            <a:ext cx="3546475"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7" descr="Field 1 | - Windows Internet Explore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3950" y="831850"/>
            <a:ext cx="36449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8" descr="Field 1 | - Windows Internet Explore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62813" y="3398838"/>
            <a:ext cx="1374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192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515"/>
            <a:ext cx="8229600" cy="944562"/>
          </a:xfrm>
        </p:spPr>
        <p:txBody>
          <a:bodyPr/>
          <a:lstStyle/>
          <a:p>
            <a:r>
              <a:rPr lang="en-US" dirty="0" smtClean="0">
                <a:latin typeface="Times New Roman" pitchFamily="18" charset="0"/>
                <a:cs typeface="Times New Roman" pitchFamily="18" charset="0"/>
              </a:rPr>
              <a:t>Irrigation:  Types</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066800"/>
            <a:ext cx="8229600" cy="4830763"/>
          </a:xfrm>
        </p:spPr>
        <p:txBody>
          <a:bodyPr>
            <a:normAutofit/>
          </a:bodyPr>
          <a:lstStyle/>
          <a:p>
            <a:r>
              <a:rPr lang="en-US" sz="3600" dirty="0" smtClean="0">
                <a:latin typeface="Times New Roman" pitchFamily="18" charset="0"/>
                <a:cs typeface="Times New Roman" pitchFamily="18" charset="0"/>
              </a:rPr>
              <a:t>Sub-Irrigation:</a:t>
            </a:r>
          </a:p>
          <a:p>
            <a:pPr lvl="1"/>
            <a:r>
              <a:rPr lang="en-US" dirty="0" smtClean="0">
                <a:latin typeface="Times New Roman" pitchFamily="18" charset="0"/>
                <a:cs typeface="Times New Roman" pitchFamily="18" charset="0"/>
              </a:rPr>
              <a:t>Proper maintenance of the water table</a:t>
            </a:r>
          </a:p>
          <a:p>
            <a:r>
              <a:rPr lang="en-US" sz="3600" dirty="0" smtClean="0">
                <a:latin typeface="Times New Roman" pitchFamily="18" charset="0"/>
                <a:cs typeface="Times New Roman" pitchFamily="18" charset="0"/>
              </a:rPr>
              <a:t>Sprinkler Irrigation:</a:t>
            </a:r>
          </a:p>
          <a:p>
            <a:pPr lvl="1"/>
            <a:r>
              <a:rPr lang="en-US" dirty="0" smtClean="0">
                <a:latin typeface="Times New Roman" pitchFamily="18" charset="0"/>
                <a:cs typeface="Times New Roman" pitchFamily="18" charset="0"/>
              </a:rPr>
              <a:t>Set sprinklers/Lateral move/Center Pivot etc.</a:t>
            </a:r>
          </a:p>
          <a:p>
            <a:r>
              <a:rPr lang="en-US" sz="3600" dirty="0" smtClean="0">
                <a:latin typeface="Times New Roman" pitchFamily="18" charset="0"/>
                <a:cs typeface="Times New Roman" pitchFamily="18" charset="0"/>
              </a:rPr>
              <a:t>Micro-Irrigation:</a:t>
            </a:r>
          </a:p>
          <a:p>
            <a:pPr lvl="1"/>
            <a:r>
              <a:rPr lang="en-US" dirty="0" smtClean="0">
                <a:latin typeface="Times New Roman" pitchFamily="18" charset="0"/>
                <a:cs typeface="Times New Roman" pitchFamily="18" charset="0"/>
              </a:rPr>
              <a:t>Drip/emitters</a:t>
            </a:r>
          </a:p>
          <a:p>
            <a:r>
              <a:rPr lang="en-US" sz="3600" dirty="0" smtClean="0">
                <a:latin typeface="Times New Roman" pitchFamily="18" charset="0"/>
                <a:cs typeface="Times New Roman" pitchFamily="18" charset="0"/>
              </a:rPr>
              <a:t>Surface </a:t>
            </a:r>
            <a:r>
              <a:rPr lang="en-US" sz="3600" dirty="0">
                <a:latin typeface="Times New Roman" pitchFamily="18" charset="0"/>
                <a:cs typeface="Times New Roman" pitchFamily="18" charset="0"/>
              </a:rPr>
              <a:t>Irrigation:</a:t>
            </a:r>
          </a:p>
          <a:p>
            <a:pPr lvl="1"/>
            <a:r>
              <a:rPr lang="en-US" dirty="0">
                <a:latin typeface="Times New Roman" pitchFamily="18" charset="0"/>
                <a:cs typeface="Times New Roman" pitchFamily="18" charset="0"/>
              </a:rPr>
              <a:t>Flood Irrigation</a:t>
            </a:r>
          </a:p>
          <a:p>
            <a:pPr lvl="1"/>
            <a:endParaRPr lang="en-US" dirty="0">
              <a:latin typeface="Times New Roman" pitchFamily="18" charset="0"/>
              <a:cs typeface="Times New Roman" pitchFamily="18" charset="0"/>
            </a:endParaRPr>
          </a:p>
        </p:txBody>
      </p:sp>
      <p:sp>
        <p:nvSpPr>
          <p:cNvPr id="7" name="Rectangle 6"/>
          <p:cNvSpPr>
            <a:spLocks noChangeArrowheads="1"/>
          </p:cNvSpPr>
          <p:nvPr/>
        </p:nvSpPr>
        <p:spPr bwMode="auto">
          <a:xfrm>
            <a:off x="381000" y="868681"/>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Tree>
    <p:extLst>
      <p:ext uri="{BB962C8B-B14F-4D97-AF65-F5344CB8AC3E}">
        <p14:creationId xmlns:p14="http://schemas.microsoft.com/office/powerpoint/2010/main" val="16445673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
          <p:cNvSpPr txBox="1">
            <a:spLocks noChangeArrowheads="1"/>
          </p:cNvSpPr>
          <p:nvPr/>
        </p:nvSpPr>
        <p:spPr bwMode="auto">
          <a:xfrm>
            <a:off x="649288" y="292100"/>
            <a:ext cx="6346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spcBef>
                <a:spcPct val="0"/>
              </a:spcBef>
              <a:buFontTx/>
              <a:buNone/>
            </a:pPr>
            <a:r>
              <a:rPr lang="en-US" altLang="en-US" sz="2000">
                <a:solidFill>
                  <a:schemeClr val="tx1"/>
                </a:solidFill>
                <a:latin typeface="Times" panose="02020603050405020304" pitchFamily="18" charset="0"/>
              </a:rPr>
              <a:t>Welcome to the University of Georgia SSA Data Portal</a:t>
            </a:r>
          </a:p>
        </p:txBody>
      </p:sp>
      <p:pic>
        <p:nvPicPr>
          <p:cNvPr id="50179" name="Picture 8" descr="Field 1 | - Windows Internet Explor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3429000"/>
            <a:ext cx="13763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10"/>
          <p:cNvSpPr txBox="1">
            <a:spLocks noChangeArrowheads="1"/>
          </p:cNvSpPr>
          <p:nvPr/>
        </p:nvSpPr>
        <p:spPr bwMode="auto">
          <a:xfrm>
            <a:off x="161925" y="6103938"/>
            <a:ext cx="13001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lgn="r">
              <a:spcBef>
                <a:spcPct val="0"/>
              </a:spcBef>
              <a:buFontTx/>
              <a:buNone/>
            </a:pPr>
            <a:r>
              <a:rPr lang="en-US" altLang="en-US">
                <a:solidFill>
                  <a:schemeClr val="bg1"/>
                </a:solidFill>
                <a:latin typeface="Times" panose="02020603050405020304" pitchFamily="18" charset="0"/>
              </a:rPr>
              <a:t>Peanuts</a:t>
            </a:r>
            <a:endParaRPr lang="en-US" altLang="en-US" sz="2000">
              <a:solidFill>
                <a:schemeClr val="bg1"/>
              </a:solidFill>
              <a:latin typeface="Times" panose="02020603050405020304" pitchFamily="18" charset="0"/>
            </a:endParaRPr>
          </a:p>
        </p:txBody>
      </p:sp>
      <p:grpSp>
        <p:nvGrpSpPr>
          <p:cNvPr id="50181" name="Group 16"/>
          <p:cNvGrpSpPr>
            <a:grpSpLocks/>
          </p:cNvGrpSpPr>
          <p:nvPr/>
        </p:nvGrpSpPr>
        <p:grpSpPr bwMode="auto">
          <a:xfrm>
            <a:off x="179388" y="831850"/>
            <a:ext cx="7056437" cy="4951413"/>
            <a:chOff x="179512" y="831195"/>
            <a:chExt cx="7056784" cy="4951306"/>
          </a:xfrm>
        </p:grpSpPr>
        <p:pic>
          <p:nvPicPr>
            <p:cNvPr id="50189" name="Picture 5" descr="Field 5 | - Windows Internet Explorer"/>
            <p:cNvPicPr>
              <a:picLocks noChangeAspect="1"/>
            </p:cNvPicPr>
            <p:nvPr/>
          </p:nvPicPr>
          <p:blipFill>
            <a:blip r:embed="rId3">
              <a:extLst>
                <a:ext uri="{28A0092B-C50C-407E-A947-70E740481C1C}">
                  <a14:useLocalDpi xmlns:a14="http://schemas.microsoft.com/office/drawing/2010/main" val="0"/>
                </a:ext>
              </a:extLst>
            </a:blip>
            <a:srcRect l="27652" t="11893" r="43217" b="55157"/>
            <a:stretch>
              <a:fillRect/>
            </a:stretch>
          </p:blipFill>
          <p:spPr bwMode="auto">
            <a:xfrm>
              <a:off x="179512" y="860193"/>
              <a:ext cx="3476505" cy="242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12" descr="Field 5 | - Windows Internet Explorer"/>
            <p:cNvPicPr>
              <a:picLocks noChangeAspect="1"/>
            </p:cNvPicPr>
            <p:nvPr/>
          </p:nvPicPr>
          <p:blipFill>
            <a:blip r:embed="rId4">
              <a:extLst>
                <a:ext uri="{28A0092B-C50C-407E-A947-70E740481C1C}">
                  <a14:useLocalDpi xmlns:a14="http://schemas.microsoft.com/office/drawing/2010/main" val="0"/>
                </a:ext>
              </a:extLst>
            </a:blip>
            <a:srcRect l="27565" t="37463" r="43130" b="30098"/>
            <a:stretch>
              <a:fillRect/>
            </a:stretch>
          </p:blipFill>
          <p:spPr bwMode="auto">
            <a:xfrm>
              <a:off x="179512" y="3332666"/>
              <a:ext cx="3481624" cy="244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1" name="Picture 15" descr="Field 5 | - Windows Internet Explore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26511" y="831195"/>
              <a:ext cx="3509785" cy="495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82" name="Group 22"/>
          <p:cNvGrpSpPr>
            <a:grpSpLocks/>
          </p:cNvGrpSpPr>
          <p:nvPr/>
        </p:nvGrpSpPr>
        <p:grpSpPr bwMode="auto">
          <a:xfrm>
            <a:off x="7308850" y="692150"/>
            <a:ext cx="1727200" cy="1973263"/>
            <a:chOff x="7308304" y="692696"/>
            <a:chExt cx="1728192" cy="1973340"/>
          </a:xfrm>
        </p:grpSpPr>
        <p:sp>
          <p:nvSpPr>
            <p:cNvPr id="50183" name="TextBox 4"/>
            <p:cNvSpPr txBox="1">
              <a:spLocks noChangeArrowheads="1"/>
            </p:cNvSpPr>
            <p:nvPr/>
          </p:nvSpPr>
          <p:spPr bwMode="auto">
            <a:xfrm>
              <a:off x="8391768" y="692696"/>
              <a:ext cx="6447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lgn="r">
                <a:spcBef>
                  <a:spcPct val="0"/>
                </a:spcBef>
                <a:buFontTx/>
                <a:buNone/>
              </a:pPr>
              <a:r>
                <a:rPr lang="en-US" altLang="en-US" sz="1200">
                  <a:solidFill>
                    <a:schemeClr val="tx1"/>
                  </a:solidFill>
                  <a:latin typeface="Times" panose="02020603050405020304" pitchFamily="18" charset="0"/>
                </a:rPr>
                <a:t>Field 1</a:t>
              </a:r>
            </a:p>
          </p:txBody>
        </p:sp>
        <p:pic>
          <p:nvPicPr>
            <p:cNvPr id="50184" name="Picture 1" descr="All Fields | - Windows Internet Explore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08304" y="1016000"/>
              <a:ext cx="1656309" cy="165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TextBox 17"/>
            <p:cNvSpPr txBox="1">
              <a:spLocks noChangeArrowheads="1"/>
            </p:cNvSpPr>
            <p:nvPr/>
          </p:nvSpPr>
          <p:spPr bwMode="auto">
            <a:xfrm>
              <a:off x="8341235" y="1068204"/>
              <a:ext cx="2632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lgn="r">
                <a:spcBef>
                  <a:spcPct val="0"/>
                </a:spcBef>
                <a:buFontTx/>
                <a:buNone/>
              </a:pPr>
              <a:r>
                <a:rPr lang="en-US" altLang="en-US" sz="1100" b="1">
                  <a:solidFill>
                    <a:schemeClr val="bg1"/>
                  </a:solidFill>
                  <a:latin typeface="Times" panose="02020603050405020304" pitchFamily="18" charset="0"/>
                </a:rPr>
                <a:t>1</a:t>
              </a:r>
            </a:p>
          </p:txBody>
        </p:sp>
        <p:sp>
          <p:nvSpPr>
            <p:cNvPr id="50186" name="TextBox 18"/>
            <p:cNvSpPr txBox="1">
              <a:spLocks noChangeArrowheads="1"/>
            </p:cNvSpPr>
            <p:nvPr/>
          </p:nvSpPr>
          <p:spPr bwMode="auto">
            <a:xfrm>
              <a:off x="8557259" y="1943254"/>
              <a:ext cx="2632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lgn="r">
                <a:spcBef>
                  <a:spcPct val="0"/>
                </a:spcBef>
                <a:buFontTx/>
                <a:buNone/>
              </a:pPr>
              <a:r>
                <a:rPr lang="en-US" altLang="en-US" sz="1100" b="1">
                  <a:solidFill>
                    <a:schemeClr val="bg1"/>
                  </a:solidFill>
                  <a:latin typeface="Times" panose="02020603050405020304" pitchFamily="18" charset="0"/>
                </a:rPr>
                <a:t>4</a:t>
              </a:r>
            </a:p>
          </p:txBody>
        </p:sp>
        <p:sp>
          <p:nvSpPr>
            <p:cNvPr id="50187" name="TextBox 19"/>
            <p:cNvSpPr txBox="1">
              <a:spLocks noChangeArrowheads="1"/>
            </p:cNvSpPr>
            <p:nvPr/>
          </p:nvSpPr>
          <p:spPr bwMode="auto">
            <a:xfrm>
              <a:off x="7333123" y="1700808"/>
              <a:ext cx="2632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lgn="r">
                <a:spcBef>
                  <a:spcPct val="0"/>
                </a:spcBef>
                <a:buFontTx/>
                <a:buNone/>
              </a:pPr>
              <a:r>
                <a:rPr lang="en-US" altLang="en-US" sz="1100" b="1">
                  <a:solidFill>
                    <a:schemeClr val="bg1"/>
                  </a:solidFill>
                  <a:latin typeface="Times" panose="02020603050405020304" pitchFamily="18" charset="0"/>
                </a:rPr>
                <a:t>9</a:t>
              </a:r>
            </a:p>
          </p:txBody>
        </p:sp>
        <p:sp>
          <p:nvSpPr>
            <p:cNvPr id="50188" name="TextBox 20"/>
            <p:cNvSpPr txBox="1">
              <a:spLocks noChangeArrowheads="1"/>
            </p:cNvSpPr>
            <p:nvPr/>
          </p:nvSpPr>
          <p:spPr bwMode="auto">
            <a:xfrm>
              <a:off x="8099892" y="2262985"/>
              <a:ext cx="2632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lgn="r">
                <a:spcBef>
                  <a:spcPct val="0"/>
                </a:spcBef>
                <a:buFontTx/>
                <a:buNone/>
              </a:pPr>
              <a:r>
                <a:rPr lang="en-US" altLang="en-US" sz="1100" b="1">
                  <a:solidFill>
                    <a:schemeClr val="bg1"/>
                  </a:solidFill>
                  <a:latin typeface="Times" panose="02020603050405020304" pitchFamily="18" charset="0"/>
                </a:rPr>
                <a:t>5</a:t>
              </a:r>
            </a:p>
          </p:txBody>
        </p:sp>
      </p:grpSp>
    </p:spTree>
    <p:extLst>
      <p:ext uri="{BB962C8B-B14F-4D97-AF65-F5344CB8AC3E}">
        <p14:creationId xmlns:p14="http://schemas.microsoft.com/office/powerpoint/2010/main" val="9301880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2" descr="Field 6 | - Windows Internet Explor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62813" y="1038225"/>
            <a:ext cx="17589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2"/>
          <p:cNvSpPr txBox="1">
            <a:spLocks noChangeArrowheads="1"/>
          </p:cNvSpPr>
          <p:nvPr/>
        </p:nvSpPr>
        <p:spPr bwMode="auto">
          <a:xfrm>
            <a:off x="589847" y="358845"/>
            <a:ext cx="6346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spcBef>
                <a:spcPct val="0"/>
              </a:spcBef>
              <a:buFontTx/>
              <a:buNone/>
            </a:pPr>
            <a:r>
              <a:rPr lang="en-US" altLang="en-US" sz="2000" dirty="0">
                <a:solidFill>
                  <a:schemeClr val="tx1"/>
                </a:solidFill>
                <a:latin typeface="Times" panose="02020603050405020304" pitchFamily="18" charset="0"/>
              </a:rPr>
              <a:t>Welcome to the University of Georgia SSA Data Portal</a:t>
            </a:r>
          </a:p>
        </p:txBody>
      </p:sp>
      <p:sp>
        <p:nvSpPr>
          <p:cNvPr id="51204" name="TextBox 4"/>
          <p:cNvSpPr txBox="1">
            <a:spLocks noChangeArrowheads="1"/>
          </p:cNvSpPr>
          <p:nvPr/>
        </p:nvSpPr>
        <p:spPr bwMode="auto">
          <a:xfrm>
            <a:off x="8391525" y="703263"/>
            <a:ext cx="644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lgn="r">
              <a:spcBef>
                <a:spcPct val="0"/>
              </a:spcBef>
              <a:buFontTx/>
              <a:buNone/>
            </a:pPr>
            <a:r>
              <a:rPr lang="en-US" altLang="en-US" sz="1200">
                <a:solidFill>
                  <a:schemeClr val="tx1"/>
                </a:solidFill>
                <a:latin typeface="Times" panose="02020603050405020304" pitchFamily="18" charset="0"/>
              </a:rPr>
              <a:t>Field 6</a:t>
            </a:r>
          </a:p>
        </p:txBody>
      </p:sp>
      <p:pic>
        <p:nvPicPr>
          <p:cNvPr id="51205" name="Picture 8" descr="Field 1 | - Windows Internet Explor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2813" y="3398838"/>
            <a:ext cx="1374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0" descr="Field 6 | - Windows Internet Explore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975" y="862013"/>
            <a:ext cx="3468688"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1" descr="Field 6 | - Windows Internet Explore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862013"/>
            <a:ext cx="3411537" cy="487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Box 13"/>
          <p:cNvSpPr txBox="1">
            <a:spLocks noChangeArrowheads="1"/>
          </p:cNvSpPr>
          <p:nvPr/>
        </p:nvSpPr>
        <p:spPr bwMode="auto">
          <a:xfrm>
            <a:off x="238125" y="6021388"/>
            <a:ext cx="1162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CC"/>
                </a:solidFill>
                <a:latin typeface="Times New Roman" panose="02020603050405020304" pitchFamily="18" charset="0"/>
              </a:defRPr>
            </a:lvl1pPr>
            <a:lvl2pPr marL="742950" indent="-285750" eaLnBrk="0" hangingPunct="0">
              <a:spcBef>
                <a:spcPct val="20000"/>
              </a:spcBef>
              <a:buFont typeface="Wingdings" panose="05000000000000000000" pitchFamily="2" charset="2"/>
              <a:buChar char="§"/>
              <a:defRPr sz="2400">
                <a:solidFill>
                  <a:srgbClr val="FFFFCC"/>
                </a:solidFill>
                <a:latin typeface="Times New Roman" panose="02020603050405020304" pitchFamily="18" charset="0"/>
              </a:defRPr>
            </a:lvl2pPr>
            <a:lvl3pPr marL="1143000" indent="-228600" eaLnBrk="0" hangingPunct="0">
              <a:spcBef>
                <a:spcPct val="20000"/>
              </a:spcBef>
              <a:buSzPct val="85000"/>
              <a:buFont typeface="Wingdings" panose="05000000000000000000" pitchFamily="2" charset="2"/>
              <a:buChar char="Ø"/>
              <a:defRPr sz="2400">
                <a:solidFill>
                  <a:srgbClr val="FFFFCC"/>
                </a:solidFill>
                <a:latin typeface="Times New Roman" panose="02020603050405020304" pitchFamily="18" charset="0"/>
              </a:defRPr>
            </a:lvl3pPr>
            <a:lvl4pPr marL="1600200" indent="-228600" eaLnBrk="0" hangingPunct="0">
              <a:spcBef>
                <a:spcPct val="20000"/>
              </a:spcBef>
              <a:buChar char="–"/>
              <a:defRPr sz="2400">
                <a:solidFill>
                  <a:srgbClr val="FFFFCC"/>
                </a:solidFill>
                <a:latin typeface="Times New Roman" panose="02020603050405020304" pitchFamily="18" charset="0"/>
              </a:defRPr>
            </a:lvl4pPr>
            <a:lvl5pPr marL="2057400" indent="-228600" eaLnBrk="0" hangingPunct="0">
              <a:spcBef>
                <a:spcPct val="20000"/>
              </a:spcBef>
              <a:buChar char="»"/>
              <a:defRPr sz="24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FFCC"/>
                </a:solidFill>
                <a:latin typeface="Times New Roman" panose="02020603050405020304" pitchFamily="18" charset="0"/>
              </a:defRPr>
            </a:lvl9pPr>
          </a:lstStyle>
          <a:p>
            <a:pPr algn="r">
              <a:spcBef>
                <a:spcPct val="0"/>
              </a:spcBef>
              <a:buFontTx/>
              <a:buNone/>
            </a:pPr>
            <a:r>
              <a:rPr lang="en-US" altLang="en-US">
                <a:solidFill>
                  <a:schemeClr val="bg1"/>
                </a:solidFill>
                <a:latin typeface="Times" panose="02020603050405020304" pitchFamily="18" charset="0"/>
              </a:rPr>
              <a:t>Cotton</a:t>
            </a:r>
            <a:endParaRPr lang="en-US" altLang="en-US" sz="2000">
              <a:solidFill>
                <a:schemeClr val="bg1"/>
              </a:solidFill>
              <a:latin typeface="Times" panose="02020603050405020304" pitchFamily="18" charset="0"/>
            </a:endParaRPr>
          </a:p>
        </p:txBody>
      </p:sp>
    </p:spTree>
    <p:extLst>
      <p:ext uri="{BB962C8B-B14F-4D97-AF65-F5344CB8AC3E}">
        <p14:creationId xmlns:p14="http://schemas.microsoft.com/office/powerpoint/2010/main" val="23115623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152400"/>
            <a:ext cx="8967924" cy="5679989"/>
          </a:xfrm>
          <a:prstGeom prst="rect">
            <a:avLst/>
          </a:prstGeom>
        </p:spPr>
      </p:pic>
      <p:sp>
        <p:nvSpPr>
          <p:cNvPr id="2" name="Title 1"/>
          <p:cNvSpPr>
            <a:spLocks noGrp="1"/>
          </p:cNvSpPr>
          <p:nvPr>
            <p:ph type="title"/>
          </p:nvPr>
        </p:nvSpPr>
        <p:spPr>
          <a:xfrm>
            <a:off x="457200" y="3276600"/>
            <a:ext cx="8229600" cy="1187524"/>
          </a:xfrm>
        </p:spPr>
        <p:txBody>
          <a:bodyPr>
            <a:normAutofit/>
          </a:bodyPr>
          <a:lstStyle/>
          <a:p>
            <a:r>
              <a:rPr lang="en-US" dirty="0" smtClean="0">
                <a:solidFill>
                  <a:schemeClr val="bg1"/>
                </a:solidFill>
                <a:latin typeface="Times New Roman" pitchFamily="18" charset="0"/>
                <a:cs typeface="Times New Roman" pitchFamily="18" charset="0"/>
              </a:rPr>
              <a:t>Questions/Comments?</a:t>
            </a:r>
            <a:endParaRPr lang="en-US" dirty="0">
              <a:solidFill>
                <a:schemeClr val="bg1"/>
              </a:solidFill>
              <a:latin typeface="Times New Roman" pitchFamily="18" charset="0"/>
              <a:cs typeface="Times New Roman" pitchFamily="18" charset="0"/>
            </a:endParaRPr>
          </a:p>
        </p:txBody>
      </p:sp>
      <p:sp>
        <p:nvSpPr>
          <p:cNvPr id="8" name="Rectangle 7"/>
          <p:cNvSpPr>
            <a:spLocks noChangeArrowheads="1"/>
          </p:cNvSpPr>
          <p:nvPr/>
        </p:nvSpPr>
        <p:spPr bwMode="auto">
          <a:xfrm>
            <a:off x="381000" y="4191000"/>
            <a:ext cx="8382000" cy="71251"/>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Tree>
    <p:extLst>
      <p:ext uri="{BB962C8B-B14F-4D97-AF65-F5344CB8AC3E}">
        <p14:creationId xmlns:p14="http://schemas.microsoft.com/office/powerpoint/2010/main" val="681731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846"/>
            <a:ext cx="8229600" cy="944562"/>
          </a:xfrm>
        </p:spPr>
        <p:txBody>
          <a:bodyPr/>
          <a:lstStyle/>
          <a:p>
            <a:r>
              <a:rPr lang="en-US" dirty="0" smtClean="0">
                <a:latin typeface="Times New Roman" pitchFamily="18" charset="0"/>
                <a:cs typeface="Times New Roman" pitchFamily="18" charset="0"/>
              </a:rPr>
              <a:t>Irrigation Scheduling</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152400" y="960437"/>
            <a:ext cx="8915400" cy="5135563"/>
          </a:xfrm>
        </p:spPr>
        <p:txBody>
          <a:bodyPr>
            <a:normAutofit/>
          </a:bodyPr>
          <a:lstStyle/>
          <a:p>
            <a:r>
              <a:rPr lang="en-US" sz="2800" dirty="0" smtClean="0">
                <a:latin typeface="Times New Roman" pitchFamily="18" charset="0"/>
                <a:cs typeface="Times New Roman" pitchFamily="18" charset="0"/>
              </a:rPr>
              <a:t>A technique that involves determining how much water is needed and when to apply it to the field to meet the crop demands.</a:t>
            </a:r>
          </a:p>
          <a:p>
            <a:r>
              <a:rPr lang="en-US" sz="2800" dirty="0" smtClean="0">
                <a:latin typeface="Times New Roman" pitchFamily="18" charset="0"/>
                <a:cs typeface="Times New Roman" pitchFamily="18" charset="0"/>
              </a:rPr>
              <a:t>Main purpose is to increase the profitability of the crop by increasing the efficiency of using water and energy or by increasing crop productivity.</a:t>
            </a:r>
          </a:p>
          <a:p>
            <a:r>
              <a:rPr lang="en-US" sz="2800" dirty="0" smtClean="0">
                <a:latin typeface="Times New Roman" pitchFamily="18" charset="0"/>
                <a:cs typeface="Times New Roman" pitchFamily="18" charset="0"/>
              </a:rPr>
              <a:t>Management of soil water status and the current crop water use, will allow for water to be applied at specific times to meet crop demands and minimize water loss, runoff, and deep percolation.</a:t>
            </a:r>
          </a:p>
        </p:txBody>
      </p:sp>
      <p:sp>
        <p:nvSpPr>
          <p:cNvPr id="5" name="Rectangle 7"/>
          <p:cNvSpPr>
            <a:spLocks noChangeArrowheads="1"/>
          </p:cNvSpPr>
          <p:nvPr/>
        </p:nvSpPr>
        <p:spPr bwMode="auto">
          <a:xfrm>
            <a:off x="381000" y="869094"/>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Tree>
    <p:extLst>
      <p:ext uri="{BB962C8B-B14F-4D97-AF65-F5344CB8AC3E}">
        <p14:creationId xmlns:p14="http://schemas.microsoft.com/office/powerpoint/2010/main" val="1779309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798"/>
            <a:ext cx="8229600" cy="944562"/>
          </a:xfrm>
        </p:spPr>
        <p:txBody>
          <a:bodyPr/>
          <a:lstStyle/>
          <a:p>
            <a:r>
              <a:rPr lang="en-US" dirty="0" smtClean="0">
                <a:latin typeface="Times New Roman" pitchFamily="18" charset="0"/>
                <a:cs typeface="Times New Roman" pitchFamily="18" charset="0"/>
              </a:rPr>
              <a:t>Irrigation Scheduling</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960437"/>
            <a:ext cx="8229600" cy="4983163"/>
          </a:xfrm>
        </p:spPr>
        <p:txBody>
          <a:bodyPr>
            <a:normAutofit/>
          </a:bodyPr>
          <a:lstStyle/>
          <a:p>
            <a:r>
              <a:rPr lang="en-US" sz="3000" dirty="0" smtClean="0">
                <a:latin typeface="Times New Roman" pitchFamily="18" charset="0"/>
                <a:cs typeface="Times New Roman" pitchFamily="18" charset="0"/>
              </a:rPr>
              <a:t>According to the USDA irrigation is scheduled based on:</a:t>
            </a:r>
          </a:p>
          <a:p>
            <a:pPr lvl="1"/>
            <a:r>
              <a:rPr lang="en-US" sz="2600" dirty="0" smtClean="0">
                <a:latin typeface="Times New Roman" pitchFamily="18" charset="0"/>
                <a:cs typeface="Times New Roman" pitchFamily="18" charset="0"/>
              </a:rPr>
              <a:t>80% visual observations</a:t>
            </a:r>
          </a:p>
          <a:p>
            <a:pPr lvl="1"/>
            <a:r>
              <a:rPr lang="en-US" sz="2600" dirty="0" smtClean="0">
                <a:latin typeface="Times New Roman" pitchFamily="18" charset="0"/>
                <a:cs typeface="Times New Roman" pitchFamily="18" charset="0"/>
              </a:rPr>
              <a:t>6-35% feel the soil, irrigate when “neighbors irrigate”, use a personal calendar schedule, use media daily weather/crop ET reports, irrigate based on scheduled water deliveries</a:t>
            </a:r>
          </a:p>
          <a:p>
            <a:pPr lvl="1"/>
            <a:r>
              <a:rPr lang="en-US" sz="2600" dirty="0" smtClean="0">
                <a:latin typeface="Times New Roman" pitchFamily="18" charset="0"/>
                <a:cs typeface="Times New Roman" pitchFamily="18" charset="0"/>
              </a:rPr>
              <a:t>8% or less use irrigation scheduling services, computer simulation models, or plant/soil moisture sensors.</a:t>
            </a:r>
          </a:p>
        </p:txBody>
      </p:sp>
      <p:sp>
        <p:nvSpPr>
          <p:cNvPr id="5" name="Rectangle 7"/>
          <p:cNvSpPr>
            <a:spLocks noChangeArrowheads="1"/>
          </p:cNvSpPr>
          <p:nvPr/>
        </p:nvSpPr>
        <p:spPr bwMode="auto">
          <a:xfrm>
            <a:off x="381000" y="934998"/>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Tree>
    <p:extLst>
      <p:ext uri="{BB962C8B-B14F-4D97-AF65-F5344CB8AC3E}">
        <p14:creationId xmlns:p14="http://schemas.microsoft.com/office/powerpoint/2010/main" val="813096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570"/>
            <a:ext cx="8229600" cy="944562"/>
          </a:xfrm>
        </p:spPr>
        <p:txBody>
          <a:bodyPr/>
          <a:lstStyle/>
          <a:p>
            <a:r>
              <a:rPr lang="en-US" dirty="0" smtClean="0">
                <a:latin typeface="Times New Roman" pitchFamily="18" charset="0"/>
                <a:cs typeface="Times New Roman" pitchFamily="18" charset="0"/>
              </a:rPr>
              <a:t>Why Schedule Irrigation?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229600" cy="4830763"/>
          </a:xfrm>
        </p:spPr>
        <p:txBody>
          <a:bodyPr>
            <a:normAutofit/>
          </a:bodyPr>
          <a:lstStyle/>
          <a:p>
            <a:r>
              <a:rPr lang="en-US" sz="3600" dirty="0" smtClean="0">
                <a:latin typeface="Times New Roman" pitchFamily="18" charset="0"/>
                <a:cs typeface="Times New Roman" pitchFamily="18" charset="0"/>
              </a:rPr>
              <a:t>Well-timed irrigation can:</a:t>
            </a:r>
          </a:p>
          <a:p>
            <a:pPr lvl="1"/>
            <a:r>
              <a:rPr lang="en-US" sz="3200" dirty="0" smtClean="0">
                <a:latin typeface="Times New Roman" pitchFamily="18" charset="0"/>
                <a:cs typeface="Times New Roman" pitchFamily="18" charset="0"/>
              </a:rPr>
              <a:t>Eliminate moisture stress during critical plant growth stages</a:t>
            </a:r>
          </a:p>
          <a:p>
            <a:pPr lvl="1"/>
            <a:r>
              <a:rPr lang="en-US" sz="3200" dirty="0" smtClean="0">
                <a:latin typeface="Times New Roman" pitchFamily="18" charset="0"/>
                <a:cs typeface="Times New Roman" pitchFamily="18" charset="0"/>
              </a:rPr>
              <a:t>Increase water use efficiency</a:t>
            </a:r>
          </a:p>
          <a:p>
            <a:pPr lvl="1"/>
            <a:r>
              <a:rPr lang="en-US" sz="3200" dirty="0" smtClean="0">
                <a:latin typeface="Times New Roman" pitchFamily="18" charset="0"/>
                <a:cs typeface="Times New Roman" pitchFamily="18" charset="0"/>
              </a:rPr>
              <a:t>Help the crop efficiently use fertilizer and other inputs.</a:t>
            </a:r>
            <a:endParaRPr lang="en-US" sz="3200" dirty="0">
              <a:latin typeface="Times New Roman" pitchFamily="18" charset="0"/>
              <a:cs typeface="Times New Roman" pitchFamily="18" charset="0"/>
            </a:endParaRPr>
          </a:p>
        </p:txBody>
      </p:sp>
      <p:sp>
        <p:nvSpPr>
          <p:cNvPr id="7" name="Rectangle 6"/>
          <p:cNvSpPr>
            <a:spLocks noChangeArrowheads="1"/>
          </p:cNvSpPr>
          <p:nvPr/>
        </p:nvSpPr>
        <p:spPr bwMode="auto">
          <a:xfrm>
            <a:off x="381000" y="992251"/>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Tree>
    <p:extLst>
      <p:ext uri="{BB962C8B-B14F-4D97-AF65-F5344CB8AC3E}">
        <p14:creationId xmlns:p14="http://schemas.microsoft.com/office/powerpoint/2010/main" val="1067030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846"/>
            <a:ext cx="8229600" cy="944562"/>
          </a:xfrm>
        </p:spPr>
        <p:txBody>
          <a:bodyPr>
            <a:normAutofit/>
          </a:bodyPr>
          <a:lstStyle/>
          <a:p>
            <a:r>
              <a:rPr lang="en-US" dirty="0" smtClean="0">
                <a:latin typeface="Times New Roman" pitchFamily="18" charset="0"/>
                <a:cs typeface="Times New Roman" pitchFamily="18" charset="0"/>
              </a:rPr>
              <a:t>Irrigation Scheduling:  Methods</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960437"/>
            <a:ext cx="4114800" cy="4983163"/>
          </a:xfrm>
        </p:spPr>
        <p:txBody>
          <a:bodyPr>
            <a:normAutofit fontScale="92500" lnSpcReduction="10000"/>
          </a:bodyPr>
          <a:lstStyle/>
          <a:p>
            <a:r>
              <a:rPr lang="en-US" sz="3000" dirty="0" smtClean="0">
                <a:latin typeface="Times New Roman" pitchFamily="18" charset="0"/>
                <a:cs typeface="Times New Roman" pitchFamily="18" charset="0"/>
              </a:rPr>
              <a:t>Standard Irrigation:</a:t>
            </a:r>
          </a:p>
          <a:p>
            <a:pPr lvl="1"/>
            <a:r>
              <a:rPr lang="en-US" sz="2600" dirty="0" smtClean="0">
                <a:latin typeface="Times New Roman" pitchFamily="18" charset="0"/>
                <a:cs typeface="Times New Roman" pitchFamily="18" charset="0"/>
              </a:rPr>
              <a:t>Calendar Scheduling</a:t>
            </a:r>
          </a:p>
          <a:p>
            <a:pPr lvl="1"/>
            <a:r>
              <a:rPr lang="en-US" sz="2600" dirty="0" smtClean="0">
                <a:latin typeface="Times New Roman" pitchFamily="18" charset="0"/>
                <a:cs typeface="Times New Roman" pitchFamily="18" charset="0"/>
              </a:rPr>
              <a:t>Water Budget Scheduling (ET)</a:t>
            </a:r>
            <a:endParaRPr lang="en-US" sz="2600" dirty="0">
              <a:latin typeface="Times New Roman" pitchFamily="18" charset="0"/>
              <a:cs typeface="Times New Roman" pitchFamily="18" charset="0"/>
            </a:endParaRPr>
          </a:p>
          <a:p>
            <a:pPr lvl="1"/>
            <a:r>
              <a:rPr lang="en-US" sz="2600" dirty="0" smtClean="0">
                <a:latin typeface="Times New Roman" pitchFamily="18" charset="0"/>
                <a:cs typeface="Times New Roman" pitchFamily="18" charset="0"/>
              </a:rPr>
              <a:t>Crop Coefficients</a:t>
            </a:r>
          </a:p>
          <a:p>
            <a:pPr lvl="1"/>
            <a:r>
              <a:rPr lang="en-US" sz="2600" dirty="0" err="1" smtClean="0">
                <a:latin typeface="Times New Roman" pitchFamily="18" charset="0"/>
                <a:cs typeface="Times New Roman" pitchFamily="18" charset="0"/>
              </a:rPr>
              <a:t>Tensiometer</a:t>
            </a:r>
            <a:endParaRPr lang="en-US" sz="2600" dirty="0" smtClean="0">
              <a:latin typeface="Times New Roman" pitchFamily="18" charset="0"/>
              <a:cs typeface="Times New Roman" pitchFamily="18" charset="0"/>
            </a:endParaRPr>
          </a:p>
          <a:p>
            <a:pPr lvl="1"/>
            <a:r>
              <a:rPr lang="en-US" sz="2600" dirty="0" smtClean="0">
                <a:latin typeface="Times New Roman" pitchFamily="18" charset="0"/>
                <a:cs typeface="Times New Roman" pitchFamily="18" charset="0"/>
              </a:rPr>
              <a:t>Pan Evaporation</a:t>
            </a:r>
          </a:p>
          <a:p>
            <a:pPr lvl="1"/>
            <a:r>
              <a:rPr lang="en-US" sz="2600" dirty="0" err="1" smtClean="0">
                <a:latin typeface="Times New Roman" pitchFamily="18" charset="0"/>
                <a:cs typeface="Times New Roman" pitchFamily="18" charset="0"/>
              </a:rPr>
              <a:t>ET</a:t>
            </a:r>
            <a:r>
              <a:rPr lang="en-US" sz="2600" baseline="-25000" dirty="0" err="1" smtClean="0">
                <a:latin typeface="Times New Roman" pitchFamily="18" charset="0"/>
                <a:cs typeface="Times New Roman" pitchFamily="18" charset="0"/>
              </a:rPr>
              <a:t>o</a:t>
            </a:r>
            <a:r>
              <a:rPr lang="en-US" sz="2600" dirty="0" smtClean="0">
                <a:latin typeface="Times New Roman" pitchFamily="18" charset="0"/>
                <a:cs typeface="Times New Roman" pitchFamily="18" charset="0"/>
              </a:rPr>
              <a:t> from Meteorological Data</a:t>
            </a:r>
          </a:p>
          <a:p>
            <a:pPr lvl="1"/>
            <a:r>
              <a:rPr lang="en-US" sz="2600" dirty="0" smtClean="0">
                <a:latin typeface="Times New Roman" pitchFamily="18" charset="0"/>
                <a:cs typeface="Times New Roman" pitchFamily="18" charset="0"/>
              </a:rPr>
              <a:t>Leaf Canopy Temperature</a:t>
            </a:r>
          </a:p>
          <a:p>
            <a:pPr lvl="1"/>
            <a:r>
              <a:rPr lang="en-US" sz="2600" dirty="0" smtClean="0">
                <a:latin typeface="Times New Roman" pitchFamily="18" charset="0"/>
                <a:cs typeface="Times New Roman" pitchFamily="18" charset="0"/>
              </a:rPr>
              <a:t>Soil Moisture Sensors</a:t>
            </a:r>
          </a:p>
          <a:p>
            <a:pPr lvl="1"/>
            <a:r>
              <a:rPr lang="en-US" sz="2600" dirty="0" smtClean="0">
                <a:latin typeface="Times New Roman" pitchFamily="18" charset="0"/>
                <a:cs typeface="Times New Roman" pitchFamily="18" charset="0"/>
              </a:rPr>
              <a:t>Remote Sensing</a:t>
            </a:r>
          </a:p>
        </p:txBody>
      </p:sp>
      <p:sp>
        <p:nvSpPr>
          <p:cNvPr id="5" name="Rectangle 7"/>
          <p:cNvSpPr>
            <a:spLocks noChangeArrowheads="1"/>
          </p:cNvSpPr>
          <p:nvPr/>
        </p:nvSpPr>
        <p:spPr bwMode="auto">
          <a:xfrm>
            <a:off x="381000" y="902046"/>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
        <p:nvSpPr>
          <p:cNvPr id="8" name="Content Placeholder 2"/>
          <p:cNvSpPr txBox="1">
            <a:spLocks/>
          </p:cNvSpPr>
          <p:nvPr/>
        </p:nvSpPr>
        <p:spPr>
          <a:xfrm>
            <a:off x="4572000" y="914400"/>
            <a:ext cx="4114800" cy="4983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latin typeface="Times New Roman" pitchFamily="18" charset="0"/>
                <a:cs typeface="Times New Roman" pitchFamily="18" charset="0"/>
              </a:rPr>
              <a:t>VRI:</a:t>
            </a:r>
          </a:p>
          <a:p>
            <a:pPr lvl="1"/>
            <a:r>
              <a:rPr lang="en-US" sz="2400" dirty="0" err="1" smtClean="0">
                <a:latin typeface="Times New Roman" pitchFamily="18" charset="0"/>
                <a:cs typeface="Times New Roman" pitchFamily="18" charset="0"/>
              </a:rPr>
              <a:t>Tensiometer</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Leaf Canopy Temperature</a:t>
            </a:r>
          </a:p>
          <a:p>
            <a:pPr lvl="1"/>
            <a:r>
              <a:rPr lang="en-US" sz="2400" dirty="0" smtClean="0">
                <a:latin typeface="Times New Roman" pitchFamily="18" charset="0"/>
                <a:cs typeface="Times New Roman" pitchFamily="18" charset="0"/>
              </a:rPr>
              <a:t>Soil Moisture Sensors</a:t>
            </a:r>
          </a:p>
          <a:p>
            <a:pPr lvl="1"/>
            <a:r>
              <a:rPr lang="en-US" sz="2400" dirty="0" smtClean="0">
                <a:latin typeface="Times New Roman" pitchFamily="18" charset="0"/>
                <a:cs typeface="Times New Roman" pitchFamily="18" charset="0"/>
              </a:rPr>
              <a:t>Remote Sensing</a:t>
            </a:r>
          </a:p>
          <a:p>
            <a:pPr lvl="1"/>
            <a:r>
              <a:rPr lang="en-US" sz="2400" dirty="0" smtClean="0">
                <a:latin typeface="Times New Roman" pitchFamily="18" charset="0"/>
                <a:cs typeface="Times New Roman" pitchFamily="18" charset="0"/>
              </a:rPr>
              <a:t>Zone Management</a:t>
            </a:r>
          </a:p>
        </p:txBody>
      </p:sp>
      <p:sp>
        <p:nvSpPr>
          <p:cNvPr id="4" name="Oval 3"/>
          <p:cNvSpPr/>
          <p:nvPr/>
        </p:nvSpPr>
        <p:spPr>
          <a:xfrm>
            <a:off x="4572000" y="536127"/>
            <a:ext cx="3976811" cy="3591690"/>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47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036"/>
            <a:ext cx="8229600" cy="944562"/>
          </a:xfrm>
        </p:spPr>
        <p:txBody>
          <a:bodyPr/>
          <a:lstStyle/>
          <a:p>
            <a:r>
              <a:rPr lang="en-US" dirty="0" smtClean="0">
                <a:latin typeface="Times New Roman" pitchFamily="18" charset="0"/>
                <a:cs typeface="Times New Roman" pitchFamily="18" charset="0"/>
              </a:rPr>
              <a:t>What If We Had the Ability To:</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95401"/>
            <a:ext cx="8229600" cy="2209800"/>
          </a:xfrm>
        </p:spPr>
        <p:txBody>
          <a:bodyPr>
            <a:normAutofit/>
          </a:bodyPr>
          <a:lstStyle/>
          <a:p>
            <a:r>
              <a:rPr lang="en-US" sz="3000" dirty="0" smtClean="0">
                <a:latin typeface="Times New Roman" pitchFamily="18" charset="0"/>
                <a:cs typeface="Times New Roman" pitchFamily="18" charset="0"/>
              </a:rPr>
              <a:t>Develop Irrigation Management Zones</a:t>
            </a:r>
          </a:p>
          <a:p>
            <a:r>
              <a:rPr lang="en-US" sz="3000" dirty="0" smtClean="0">
                <a:latin typeface="Times New Roman" pitchFamily="18" charset="0"/>
                <a:cs typeface="Times New Roman" pitchFamily="18" charset="0"/>
              </a:rPr>
              <a:t>Apply correct and relevant amounts of irrigation to these zones</a:t>
            </a:r>
          </a:p>
          <a:p>
            <a:r>
              <a:rPr lang="en-US" sz="3000" dirty="0" smtClean="0">
                <a:latin typeface="Times New Roman" pitchFamily="18" charset="0"/>
                <a:cs typeface="Times New Roman" pitchFamily="18" charset="0"/>
              </a:rPr>
              <a:t>Apply no water to non-cropped areas</a:t>
            </a:r>
          </a:p>
          <a:p>
            <a:endParaRPr lang="en-US" sz="3000" dirty="0">
              <a:latin typeface="Times New Roman" pitchFamily="18" charset="0"/>
              <a:cs typeface="Times New Roman" pitchFamily="18" charset="0"/>
            </a:endParaRPr>
          </a:p>
        </p:txBody>
      </p:sp>
      <p:sp>
        <p:nvSpPr>
          <p:cNvPr id="7" name="Rectangle 6"/>
          <p:cNvSpPr>
            <a:spLocks noChangeArrowheads="1"/>
          </p:cNvSpPr>
          <p:nvPr/>
        </p:nvSpPr>
        <p:spPr bwMode="auto">
          <a:xfrm>
            <a:off x="381000" y="1049917"/>
            <a:ext cx="8382000" cy="45719"/>
          </a:xfrm>
          <a:prstGeom prst="rect">
            <a:avLst/>
          </a:prstGeom>
          <a:solidFill>
            <a:schemeClr val="tx1"/>
          </a:solidFill>
          <a:ln w="9525">
            <a:solidFill>
              <a:schemeClr val="tx1"/>
            </a:solidFill>
            <a:round/>
            <a:headEnd/>
            <a:tailEnd/>
          </a:ln>
        </p:spPr>
        <p:txBody>
          <a:bodyPr/>
          <a:lstStyle/>
          <a:p>
            <a:pPr eaLnBrk="0" hangingPunct="0"/>
            <a:endParaRPr lang="en-US">
              <a:latin typeface="Calibri" pitchFamily="34" charset="0"/>
            </a:endParaRPr>
          </a:p>
        </p:txBody>
      </p:sp>
      <p:sp>
        <p:nvSpPr>
          <p:cNvPr id="6" name="Content Placeholder 2"/>
          <p:cNvSpPr txBox="1">
            <a:spLocks/>
          </p:cNvSpPr>
          <p:nvPr/>
        </p:nvSpPr>
        <p:spPr>
          <a:xfrm>
            <a:off x="457200" y="3733800"/>
            <a:ext cx="8229600"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000" dirty="0" smtClean="0">
                <a:solidFill>
                  <a:srgbClr val="FF0000"/>
                </a:solidFill>
                <a:latin typeface="Times New Roman" pitchFamily="18" charset="0"/>
                <a:cs typeface="Times New Roman" pitchFamily="18" charset="0"/>
              </a:rPr>
              <a:t>The Solution is Variable Rate Irrigation</a:t>
            </a:r>
          </a:p>
          <a:p>
            <a:endParaRPr lang="en-US" sz="3000" dirty="0">
              <a:latin typeface="Times New Roman" pitchFamily="18" charset="0"/>
              <a:cs typeface="Times New Roman" pitchFamily="18" charset="0"/>
            </a:endParaRPr>
          </a:p>
        </p:txBody>
      </p:sp>
    </p:spTree>
    <p:extLst>
      <p:ext uri="{BB962C8B-B14F-4D97-AF65-F5344CB8AC3E}">
        <p14:creationId xmlns:p14="http://schemas.microsoft.com/office/powerpoint/2010/main" val="375763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PPT slide_Extension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410</TotalTime>
  <Words>1558</Words>
  <Application>Microsoft Office PowerPoint</Application>
  <PresentationFormat>On-screen Show (4:3)</PresentationFormat>
  <Paragraphs>345</Paragraphs>
  <Slides>42</Slides>
  <Notes>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PPT slide_Extension logo</vt:lpstr>
      <vt:lpstr>Equation</vt:lpstr>
      <vt:lpstr>Wesley M. Porter Extension Irrigation Specialist </vt:lpstr>
      <vt:lpstr>Irrigation</vt:lpstr>
      <vt:lpstr>Why Irrigate?</vt:lpstr>
      <vt:lpstr>Irrigation:  Types</vt:lpstr>
      <vt:lpstr>Irrigation Scheduling</vt:lpstr>
      <vt:lpstr>Irrigation Scheduling</vt:lpstr>
      <vt:lpstr>Why Schedule Irrigation?</vt:lpstr>
      <vt:lpstr>Irrigation Scheduling:  Methods</vt:lpstr>
      <vt:lpstr>What If We Had the Ability To:</vt:lpstr>
      <vt:lpstr>Variable Rate Irrigation</vt:lpstr>
      <vt:lpstr>Variable Rate Irrigation</vt:lpstr>
      <vt:lpstr>VRI</vt:lpstr>
      <vt:lpstr>Variable Rate Irrigation:  Wet Areas</vt:lpstr>
      <vt:lpstr>Variable Rate Irrigation:  Overlap</vt:lpstr>
      <vt:lpstr>Variable Rate Irrigation:  Non-Crop Areas</vt:lpstr>
      <vt:lpstr>Variable Rate Irrigation:  Variability</vt:lpstr>
      <vt:lpstr>Is VRI Relevant to My Operation?</vt:lpstr>
      <vt:lpstr>Irrigation Cost</vt:lpstr>
      <vt:lpstr>Irrigation Scheduling:  Methods</vt:lpstr>
      <vt:lpstr>Irrigation Scheduling</vt:lpstr>
      <vt:lpstr>Determining of the KC Curve</vt:lpstr>
      <vt:lpstr>Determining of the KC Curve</vt:lpstr>
      <vt:lpstr>Cotton App Irrigation Scheduling</vt:lpstr>
      <vt:lpstr>Weather Networks</vt:lpstr>
      <vt:lpstr>Cotton App</vt:lpstr>
      <vt:lpstr>Cotton App:  Model Variables</vt:lpstr>
      <vt:lpstr>Cotton App:  Model Variables</vt:lpstr>
      <vt:lpstr>Cotton App</vt:lpstr>
      <vt:lpstr>Cotton App</vt:lpstr>
      <vt:lpstr>Cotton App</vt:lpstr>
      <vt:lpstr>Cotton App</vt:lpstr>
      <vt:lpstr>Cotton App:  Next Steps</vt:lpstr>
      <vt:lpstr>Cotton App:  Partners</vt:lpstr>
      <vt:lpstr>UGA Smart Sensor Array (SSA)</vt:lpstr>
      <vt:lpstr>PowerPoint Presentation</vt:lpstr>
      <vt:lpstr>PowerPoint Presentation</vt:lpstr>
      <vt:lpstr>FIST – Flint Irrigation Scheduling Tool</vt:lpstr>
      <vt:lpstr>FIST – Flint Irrigation Scheduling Tool</vt:lpstr>
      <vt:lpstr>PowerPoint Presentation</vt:lpstr>
      <vt:lpstr>PowerPoint Presentation</vt:lpstr>
      <vt:lpstr>PowerPoint Presentation</vt:lpstr>
      <vt:lpstr>Questions/Comments?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Wesley M. Porter Extension Irrigation Specialist</dc:title>
  <dc:creator>Wesley M Porter</dc:creator>
  <cp:lastModifiedBy>Brian Arnall</cp:lastModifiedBy>
  <cp:revision>28</cp:revision>
  <cp:lastPrinted>2014-01-16T21:43:23Z</cp:lastPrinted>
  <dcterms:created xsi:type="dcterms:W3CDTF">2014-04-21T12:37:05Z</dcterms:created>
  <dcterms:modified xsi:type="dcterms:W3CDTF">2014-04-30T18:26:28Z</dcterms:modified>
</cp:coreProperties>
</file>