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75" r:id="rId9"/>
    <p:sldId id="260" r:id="rId10"/>
    <p:sldId id="266" r:id="rId11"/>
    <p:sldId id="272" r:id="rId12"/>
    <p:sldId id="265" r:id="rId13"/>
    <p:sldId id="276" r:id="rId14"/>
    <p:sldId id="277" r:id="rId15"/>
    <p:sldId id="271" r:id="rId16"/>
    <p:sldId id="278" r:id="rId17"/>
    <p:sldId id="264" r:id="rId18"/>
    <p:sldId id="267" r:id="rId19"/>
    <p:sldId id="268" r:id="rId20"/>
    <p:sldId id="269" r:id="rId21"/>
    <p:sldId id="279" r:id="rId22"/>
    <p:sldId id="273" r:id="rId23"/>
    <p:sldId id="280" r:id="rId24"/>
    <p:sldId id="274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B5FB-4A6E-4419-B5FC-62A3883F2AB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5BDF1-1351-4CAD-95C4-9E39D572E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6362-4629-4CC7-B665-D33C665F30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59D583-2B4A-4C73-820B-663D71F0219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B3054-4E70-4090-99DD-DCEB07805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leader.com/products/directcommand/optrx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.nrcs.usda.gov/technical/technotes_index.html" TargetMode="External"/><Relationship Id="rId7" Type="http://schemas.openxmlformats.org/officeDocument/2006/relationships/hyperlink" Target="http://ntechindustries.com/" TargetMode="External"/><Relationship Id="rId2" Type="http://schemas.openxmlformats.org/officeDocument/2006/relationships/hyperlink" Target="http://www.nue.okstat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leader.com/" TargetMode="External"/><Relationship Id="rId5" Type="http://schemas.openxmlformats.org/officeDocument/2006/relationships/hyperlink" Target="http://hollandscientific.com/" TargetMode="External"/><Relationship Id="rId4" Type="http://schemas.openxmlformats.org/officeDocument/2006/relationships/hyperlink" Target="http://www.grains.cses.vt.edu/corn_algorithm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.arnall@ok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npk.okstate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 Algorithms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Arnall</a:t>
            </a:r>
            <a:br>
              <a:rPr lang="en-US" dirty="0" smtClean="0"/>
            </a:br>
            <a:r>
              <a:rPr lang="en-US" dirty="0" smtClean="0"/>
              <a:t>Oklahoma State University</a:t>
            </a:r>
            <a:br>
              <a:rPr lang="en-US" dirty="0" smtClean="0"/>
            </a:br>
            <a:r>
              <a:rPr lang="en-US" dirty="0" smtClean="0"/>
              <a:t>Precision Nutrient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 NDVI and RI 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of the groups have determined that the relationship RI of NDVI and RI of yield is not a 1 to 1 relationship. </a:t>
            </a:r>
          </a:p>
          <a:p>
            <a:r>
              <a:rPr lang="en-US" dirty="0" smtClean="0"/>
              <a:t>Therefore some algorithms use adjusted RI based on research. Calculation differs across crops and environments (great plains </a:t>
            </a:r>
            <a:r>
              <a:rPr lang="en-US" dirty="0" err="1" smtClean="0"/>
              <a:t>vs</a:t>
            </a:r>
            <a:r>
              <a:rPr lang="en-US" dirty="0" smtClean="0"/>
              <a:t> east coast).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N-Rich / Reference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What: </a:t>
            </a:r>
            <a:r>
              <a:rPr lang="en-US" dirty="0" smtClean="0"/>
              <a:t>A high rate of N applied in, across, through, over or under each and every field (NR).</a:t>
            </a:r>
          </a:p>
          <a:p>
            <a:r>
              <a:rPr lang="en-US" b="1" dirty="0" smtClean="0"/>
              <a:t>How Much: </a:t>
            </a:r>
            <a:r>
              <a:rPr lang="en-US" dirty="0" smtClean="0"/>
              <a:t>Rate significantly higher than standard practice (Farmer Practice FP).</a:t>
            </a:r>
          </a:p>
          <a:p>
            <a:r>
              <a:rPr lang="en-US" b="1" dirty="0" smtClean="0"/>
              <a:t>How and Where: </a:t>
            </a:r>
            <a:r>
              <a:rPr lang="en-US" dirty="0" smtClean="0"/>
              <a:t>10 to 100 ft wide, anywhere representative.</a:t>
            </a:r>
          </a:p>
          <a:p>
            <a:r>
              <a:rPr lang="en-US" b="1" dirty="0" smtClean="0"/>
              <a:t>Timing: </a:t>
            </a:r>
            <a:r>
              <a:rPr lang="en-US" dirty="0" smtClean="0"/>
              <a:t>Crop and Environment specific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N-Rich / Reference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rnall.AGRON\Desktop\pics\IMG_1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743200"/>
            <a:ext cx="4460489" cy="3429001"/>
          </a:xfrm>
          <a:prstGeom prst="rect">
            <a:avLst/>
          </a:prstGeom>
          <a:noFill/>
        </p:spPr>
      </p:pic>
      <p:pic>
        <p:nvPicPr>
          <p:cNvPr id="5" name="Picture 3" descr="C:\Documents and Settings\arnall.AGRON\Desktop\pics\cowpox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512" y="2743201"/>
            <a:ext cx="4594488" cy="344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N Strip Low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Several areas and algorithms. 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 </a:t>
            </a:r>
            <a:r>
              <a:rPr lang="en-US" dirty="0" err="1" smtClean="0"/>
              <a:t>calcs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572000"/>
          </a:xfrm>
        </p:spPr>
        <p:txBody>
          <a:bodyPr/>
          <a:lstStyle/>
          <a:p>
            <a:r>
              <a:rPr lang="en-US" b="1" dirty="0" smtClean="0"/>
              <a:t>OSU</a:t>
            </a:r>
            <a:r>
              <a:rPr lang="en-US" dirty="0" smtClean="0"/>
              <a:t>  1.64 * (NR/FP) + .5287</a:t>
            </a:r>
          </a:p>
          <a:p>
            <a:r>
              <a:rPr lang="en-US" sz="2800" b="1" dirty="0" err="1" smtClean="0"/>
              <a:t>tOSU</a:t>
            </a:r>
            <a:r>
              <a:rPr lang="en-US" sz="2000" dirty="0" smtClean="0"/>
              <a:t>   </a:t>
            </a:r>
            <a:r>
              <a:rPr lang="en-US" sz="2400" dirty="0" smtClean="0"/>
              <a:t>-1.5926*((1-LN)/(1+LN))/(1-NR)/(1+NR))+2.6557</a:t>
            </a:r>
          </a:p>
          <a:p>
            <a:r>
              <a:rPr lang="en-US" sz="2800" b="1" dirty="0" smtClean="0"/>
              <a:t>VT</a:t>
            </a:r>
            <a:r>
              <a:rPr lang="en-US" sz="2800" dirty="0" smtClean="0"/>
              <a:t>      NR/LN</a:t>
            </a:r>
            <a:endParaRPr lang="en-US" sz="24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24916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Yield with N, YPN</a:t>
            </a: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343400"/>
            <a:ext cx="8229600" cy="230819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YPN*RI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20*exp(-.06 *((1-FP)/(1+FP))*DFP)*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100*2.2/56/2.47*YP0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3500*exp((FP*(NR/LN)/DFP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 from the greenest area of the field for N-Rich value</a:t>
            </a:r>
          </a:p>
          <a:p>
            <a:r>
              <a:rPr lang="en-US" dirty="0" smtClean="0"/>
              <a:t>Used with SI on </a:t>
            </a:r>
            <a:r>
              <a:rPr lang="en-US" dirty="0" err="1" smtClean="0"/>
              <a:t>On</a:t>
            </a:r>
            <a:r>
              <a:rPr lang="en-US" dirty="0" smtClean="0"/>
              <a:t>-The-Go sensors.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>
                <a:hlinkClick r:id="rId2"/>
              </a:rPr>
              <a:t>http://www.agleader.com/products/directcommand/optrx/</a:t>
            </a:r>
            <a:endParaRPr lang="en-US" sz="1800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with N YPN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08192"/>
          </a:xfrm>
        </p:spPr>
        <p:txBody>
          <a:bodyPr/>
          <a:lstStyle/>
          <a:p>
            <a:r>
              <a:rPr lang="en-US" dirty="0" smtClean="0"/>
              <a:t>OSU YPN*RI</a:t>
            </a:r>
          </a:p>
          <a:p>
            <a:r>
              <a:rPr lang="en-US" dirty="0" err="1" smtClean="0"/>
              <a:t>tOSU</a:t>
            </a:r>
            <a:r>
              <a:rPr lang="en-US" dirty="0" smtClean="0"/>
              <a:t> 20*exp(-.06 *((1-FP)/(1+FP))*DFP)*</a:t>
            </a:r>
            <a:br>
              <a:rPr lang="en-US" dirty="0" smtClean="0"/>
            </a:br>
            <a:r>
              <a:rPr lang="en-US" dirty="0" smtClean="0"/>
              <a:t>100*2.2/56/2.47*YP0</a:t>
            </a:r>
          </a:p>
          <a:p>
            <a:r>
              <a:rPr lang="en-US" dirty="0" smtClean="0"/>
              <a:t>VT  3500*exp((FP*(NR/LN)/DFP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OSU/Canada/KSU/LSU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Yield Prediction and RI (OSU) in ex.</a:t>
            </a:r>
          </a:p>
          <a:p>
            <a:r>
              <a:rPr lang="en-US" b="1" dirty="0" smtClean="0"/>
              <a:t>If (YP0*RI&lt;YPNR, </a:t>
            </a:r>
            <a:r>
              <a:rPr lang="en-US" b="1" dirty="0" smtClean="0"/>
              <a:t>YP0*RI</a:t>
            </a:r>
            <a:r>
              <a:rPr lang="en-US" b="1" dirty="0" smtClean="0"/>
              <a:t>, YPNR)-YP0 </a:t>
            </a:r>
            <a:br>
              <a:rPr lang="en-US" b="1" dirty="0" smtClean="0"/>
            </a:br>
            <a:r>
              <a:rPr lang="en-US" dirty="0" smtClean="0"/>
              <a:t>*56lb/</a:t>
            </a:r>
            <a:r>
              <a:rPr lang="en-US" dirty="0" err="1" smtClean="0"/>
              <a:t>bu</a:t>
            </a:r>
            <a:r>
              <a:rPr lang="en-US" dirty="0" smtClean="0"/>
              <a:t> *.0125 %N / .60%NUE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OHIO State </a:t>
            </a:r>
            <a:r>
              <a:rPr lang="en-US" dirty="0" err="1" smtClean="0"/>
              <a:t>tOSU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Yield Prediction and RI(</a:t>
            </a:r>
            <a:r>
              <a:rPr lang="en-US" dirty="0" err="1" smtClean="0"/>
              <a:t>tOSU</a:t>
            </a:r>
            <a:r>
              <a:rPr lang="en-US" dirty="0" smtClean="0"/>
              <a:t>) </a:t>
            </a:r>
            <a:r>
              <a:rPr lang="en-US" dirty="0" err="1" smtClean="0"/>
              <a:t>LowN</a:t>
            </a:r>
            <a:endParaRPr lang="en-US" dirty="0" smtClean="0"/>
          </a:p>
          <a:p>
            <a:r>
              <a:rPr lang="en-US" dirty="0" smtClean="0"/>
              <a:t>Min: (YP0*RI, Max </a:t>
            </a:r>
            <a:r>
              <a:rPr lang="en-US" dirty="0" err="1" smtClean="0"/>
              <a:t>Yld</a:t>
            </a:r>
            <a:r>
              <a:rPr lang="en-US" dirty="0" smtClean="0"/>
              <a:t>) – YP0 </a:t>
            </a:r>
            <a:br>
              <a:rPr lang="en-US" dirty="0" smtClean="0"/>
            </a:br>
            <a:r>
              <a:rPr lang="en-US" dirty="0" smtClean="0"/>
              <a:t>*65*.0125/.60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Tech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Yield Prediction and RI(</a:t>
            </a:r>
            <a:r>
              <a:rPr lang="en-US" dirty="0" err="1" smtClean="0"/>
              <a:t>tOSU</a:t>
            </a:r>
            <a:r>
              <a:rPr lang="en-US" dirty="0" smtClean="0"/>
              <a:t>) </a:t>
            </a:r>
            <a:r>
              <a:rPr lang="en-US" dirty="0" err="1" smtClean="0"/>
              <a:t>LowN</a:t>
            </a:r>
            <a:endParaRPr lang="en-US" dirty="0" smtClean="0"/>
          </a:p>
          <a:p>
            <a:r>
              <a:rPr lang="en-US" dirty="0" smtClean="0"/>
              <a:t>Min {((.0125/.6)*(YPN-YP0)+100-PreN)), 168-PreN} </a:t>
            </a:r>
            <a:r>
              <a:rPr lang="en-US" sz="1600" dirty="0" smtClean="0"/>
              <a:t>100=</a:t>
            </a:r>
            <a:r>
              <a:rPr lang="en-US" sz="1600" dirty="0" err="1" smtClean="0"/>
              <a:t>Sidedress</a:t>
            </a:r>
            <a:r>
              <a:rPr lang="en-US" sz="1600" dirty="0" smtClean="0"/>
              <a:t> Base Rate  168= Max 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58842" y="397406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168-preN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0" y="4191000"/>
            <a:ext cx="9144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Sensor Based N Rate Calculations exist.</a:t>
            </a:r>
          </a:p>
          <a:p>
            <a:r>
              <a:rPr lang="en-US" dirty="0" smtClean="0"/>
              <a:t>There are two distinct approaches to N rate calculations.</a:t>
            </a:r>
          </a:p>
          <a:p>
            <a:r>
              <a:rPr lang="en-US" dirty="0" smtClean="0"/>
              <a:t>Use of Yield Prediction and Response</a:t>
            </a:r>
          </a:p>
          <a:p>
            <a:r>
              <a:rPr lang="en-US" dirty="0" smtClean="0"/>
              <a:t>Use of Response only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Missouri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Sufficiency Index and Max N</a:t>
            </a:r>
          </a:p>
          <a:p>
            <a:r>
              <a:rPr lang="en-US" dirty="0" smtClean="0"/>
              <a:t>Min ((Max N-SI)-Index Ceiling, Max N)  </a:t>
            </a:r>
          </a:p>
          <a:p>
            <a:pPr lvl="1"/>
            <a:r>
              <a:rPr lang="en-US" dirty="0" smtClean="0"/>
              <a:t>Max N Changes by stage V6-V7 &amp; V8-V10</a:t>
            </a:r>
          </a:p>
          <a:p>
            <a:pPr lvl="1"/>
            <a:r>
              <a:rPr lang="en-US" dirty="0" smtClean="0"/>
              <a:t>Index Ceiling change by sensor and stage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894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0" y="449580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SI used in GS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 </a:t>
            </a:r>
            <a:r>
              <a:rPr lang="en-US" dirty="0" err="1" smtClean="0"/>
              <a:t>Solari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SI and Optimum N Rate</a:t>
            </a:r>
          </a:p>
          <a:p>
            <a:r>
              <a:rPr lang="en-US" dirty="0" smtClean="0"/>
              <a:t>Based on a Chlorophyll Meter </a:t>
            </a:r>
            <a:r>
              <a:rPr lang="en-US" dirty="0" err="1" smtClean="0"/>
              <a:t>Algo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Min(317*SQRT</a:t>
            </a:r>
            <a:r>
              <a:rPr lang="en-US" dirty="0" smtClean="0"/>
              <a:t>(.97-SI), </a:t>
            </a:r>
            <a:r>
              <a:rPr lang="en-US" dirty="0" err="1" smtClean="0"/>
              <a:t>OptN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86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 </a:t>
            </a:r>
            <a:r>
              <a:rPr lang="en-US" dirty="0" err="1" smtClean="0"/>
              <a:t>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SI, Delta SI, </a:t>
            </a:r>
            <a:r>
              <a:rPr lang="en-US" dirty="0" err="1" smtClean="0"/>
              <a:t>Nopt</a:t>
            </a:r>
            <a:endParaRPr lang="en-US" dirty="0" smtClean="0"/>
          </a:p>
          <a:p>
            <a:r>
              <a:rPr lang="en-US" dirty="0" smtClean="0"/>
              <a:t>(OPTN-</a:t>
            </a:r>
            <a:r>
              <a:rPr lang="en-US" dirty="0" err="1" smtClean="0"/>
              <a:t>Npre</a:t>
            </a:r>
            <a:r>
              <a:rPr lang="en-US" dirty="0" smtClean="0"/>
              <a:t>-</a:t>
            </a:r>
            <a:r>
              <a:rPr lang="en-US" dirty="0" err="1" smtClean="0"/>
              <a:t>Ncred+Ncomp</a:t>
            </a:r>
            <a:r>
              <a:rPr lang="en-US" dirty="0" smtClean="0"/>
              <a:t>)*</a:t>
            </a:r>
          </a:p>
          <a:p>
            <a:pPr>
              <a:buNone/>
            </a:pPr>
            <a:r>
              <a:rPr lang="en-US" dirty="0" smtClean="0"/>
              <a:t>SQRT (1-SI)/(Delta SI *(1+.1*exp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backoff</a:t>
            </a:r>
            <a:r>
              <a:rPr lang="en-US" dirty="0" smtClean="0"/>
              <a:t>* (</a:t>
            </a:r>
            <a:r>
              <a:rPr lang="en-US" dirty="0" err="1" smtClean="0"/>
              <a:t>SIthreshold</a:t>
            </a:r>
            <a:r>
              <a:rPr lang="en-US" dirty="0" smtClean="0"/>
              <a:t>-SI)</a:t>
            </a:r>
          </a:p>
          <a:p>
            <a:pPr lvl="1"/>
            <a:r>
              <a:rPr lang="en-US" dirty="0" smtClean="0"/>
              <a:t>Delta SI is .3+/-.1 or FP/RI</a:t>
            </a:r>
          </a:p>
          <a:p>
            <a:pPr lvl="1"/>
            <a:r>
              <a:rPr lang="en-US" dirty="0" err="1" smtClean="0"/>
              <a:t>Backoff</a:t>
            </a:r>
            <a:r>
              <a:rPr lang="en-US" dirty="0" smtClean="0"/>
              <a:t> 0,10, 20, 50. controls N </a:t>
            </a:r>
            <a:r>
              <a:rPr lang="en-US" dirty="0" err="1" smtClean="0"/>
              <a:t>dec</a:t>
            </a:r>
            <a:r>
              <a:rPr lang="en-US" dirty="0" smtClean="0"/>
              <a:t> w/ </a:t>
            </a:r>
            <a:r>
              <a:rPr lang="en-US" dirty="0" err="1" smtClean="0"/>
              <a:t>dec</a:t>
            </a:r>
            <a:r>
              <a:rPr lang="en-US" dirty="0" smtClean="0"/>
              <a:t> SI</a:t>
            </a:r>
          </a:p>
          <a:p>
            <a:pPr lvl="2"/>
            <a:r>
              <a:rPr lang="en-US" dirty="0" smtClean="0"/>
              <a:t>Adjust based on ability of crop to recover. 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theshold</a:t>
            </a:r>
            <a:r>
              <a:rPr lang="en-US" dirty="0" smtClean="0"/>
              <a:t> .7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4095750"/>
            <a:ext cx="459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459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59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9200" y="381000"/>
            <a:ext cx="42466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 off</a:t>
            </a:r>
          </a:p>
          <a:p>
            <a:r>
              <a:rPr lang="en-US" sz="2800" dirty="0" smtClean="0"/>
              <a:t>None</a:t>
            </a:r>
          </a:p>
          <a:p>
            <a:r>
              <a:rPr lang="en-US" sz="2800" dirty="0" smtClean="0"/>
              <a:t>          Intermediate</a:t>
            </a:r>
          </a:p>
          <a:p>
            <a:r>
              <a:rPr lang="en-US" sz="2800" dirty="0" smtClean="0"/>
              <a:t>                      Aggressive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>
                <a:hlinkClick r:id="rId2"/>
              </a:rPr>
              <a:t>www.nue.okstate.edu</a:t>
            </a:r>
            <a:endParaRPr lang="en-US" sz="1900" dirty="0" smtClean="0"/>
          </a:p>
          <a:p>
            <a:r>
              <a:rPr lang="en-US" sz="1900" dirty="0" smtClean="0">
                <a:hlinkClick r:id="rId3"/>
              </a:rPr>
              <a:t>http://www.mo.nrcs.usda.gov/technical/technotes_index.html</a:t>
            </a:r>
            <a:endParaRPr lang="en-US" sz="1900" dirty="0" smtClean="0"/>
          </a:p>
          <a:p>
            <a:r>
              <a:rPr lang="en-US" sz="1900" dirty="0" smtClean="0">
                <a:hlinkClick r:id="rId4"/>
              </a:rPr>
              <a:t>http://www.grains.cses.vt.edu/corn_algorithm.htm</a:t>
            </a:r>
            <a:endParaRPr lang="en-US" sz="1900" dirty="0" smtClean="0"/>
          </a:p>
          <a:p>
            <a:r>
              <a:rPr lang="en-US" sz="1900" dirty="0" smtClean="0">
                <a:hlinkClick r:id="rId5"/>
              </a:rPr>
              <a:t>http://hollandscientific.com/</a:t>
            </a:r>
            <a:endParaRPr lang="en-US" sz="1900" dirty="0" smtClean="0"/>
          </a:p>
          <a:p>
            <a:r>
              <a:rPr lang="en-US" sz="1900" dirty="0" smtClean="0">
                <a:hlinkClick r:id="rId6"/>
              </a:rPr>
              <a:t>http://www.agleader.com/</a:t>
            </a:r>
            <a:endParaRPr lang="en-US" sz="1900" dirty="0" smtClean="0"/>
          </a:p>
          <a:p>
            <a:r>
              <a:rPr lang="en-US" sz="1900" dirty="0" smtClean="0">
                <a:hlinkClick r:id="rId7"/>
              </a:rPr>
              <a:t>http://ntechindustries.com/</a:t>
            </a:r>
            <a:endParaRPr lang="en-US" sz="1900" dirty="0" smtClean="0"/>
          </a:p>
          <a:p>
            <a:r>
              <a:rPr lang="en-US" sz="1900" dirty="0" err="1" smtClean="0"/>
              <a:t>Solari</a:t>
            </a:r>
            <a:r>
              <a:rPr lang="en-US" sz="1900" dirty="0" smtClean="0"/>
              <a:t> et al. 2010. An active Sensor Algorithm for corn nitrogen </a:t>
            </a:r>
            <a:r>
              <a:rPr lang="en-US" sz="1900" dirty="0" err="1" smtClean="0"/>
              <a:t>reccomendations</a:t>
            </a:r>
            <a:r>
              <a:rPr lang="en-US" sz="1900" dirty="0" smtClean="0"/>
              <a:t> based on a chlorophyll meter algorithm.  </a:t>
            </a:r>
            <a:r>
              <a:rPr lang="en-US" sz="1900" dirty="0" err="1" smtClean="0"/>
              <a:t>Agron</a:t>
            </a:r>
            <a:r>
              <a:rPr lang="en-US" sz="1900" dirty="0" smtClean="0"/>
              <a:t>. J. V102 4:1090-1098</a:t>
            </a:r>
          </a:p>
          <a:p>
            <a:r>
              <a:rPr lang="en-US" sz="1900" dirty="0" smtClean="0"/>
              <a:t>Holland and </a:t>
            </a:r>
            <a:r>
              <a:rPr lang="en-US" sz="1900" dirty="0" err="1" smtClean="0"/>
              <a:t>Schepers</a:t>
            </a:r>
            <a:r>
              <a:rPr lang="en-US" sz="1900" dirty="0" smtClean="0"/>
              <a:t>. 2010.  Derivation of a variable rate nitrogen application model for in-season fertilization of corn. </a:t>
            </a:r>
            <a:r>
              <a:rPr lang="en-US" sz="1900" dirty="0" err="1" smtClean="0"/>
              <a:t>Agron</a:t>
            </a:r>
            <a:r>
              <a:rPr lang="en-US" sz="1900" dirty="0" smtClean="0"/>
              <a:t>. J. V102 5:1415-1424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7945438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Thank you!!!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895600"/>
            <a:ext cx="5334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/>
              <a:t>Brian Arnall</a:t>
            </a:r>
          </a:p>
          <a:p>
            <a:pPr algn="ctr">
              <a:defRPr/>
            </a:pPr>
            <a:r>
              <a:rPr lang="en-US" sz="2400" b="1" dirty="0" smtClean="0">
                <a:hlinkClick r:id="rId3"/>
              </a:rPr>
              <a:t>b.arnall@okstate.edu</a:t>
            </a:r>
            <a:endParaRPr lang="en-US" sz="2400" b="1" dirty="0"/>
          </a:p>
          <a:p>
            <a:pPr algn="ctr">
              <a:defRPr/>
            </a:pPr>
            <a:r>
              <a:rPr lang="en-US" sz="2400" dirty="0"/>
              <a:t>Presentation available @ </a:t>
            </a:r>
          </a:p>
          <a:p>
            <a:pPr algn="ctr">
              <a:defRPr/>
            </a:pPr>
            <a:r>
              <a:rPr lang="en-US" sz="2600" b="1" dirty="0">
                <a:hlinkClick r:id="rId4"/>
              </a:rPr>
              <a:t>www.npk.okstate.edu</a:t>
            </a:r>
            <a:endParaRPr lang="en-US" sz="2600" b="1" dirty="0"/>
          </a:p>
          <a:p>
            <a:pPr algn="ctr">
              <a:defRPr/>
            </a:pPr>
            <a:r>
              <a:rPr lang="en-US" sz="2800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2800" b="1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OSU_NPK</a:t>
            </a:r>
            <a:b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err="1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 Page</a:t>
            </a:r>
            <a:b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</a:t>
            </a:r>
            <a:endParaRPr lang="en-US" sz="2700" b="1" dirty="0" smtClean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Channel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OSUNPK</a:t>
            </a:r>
            <a:endParaRPr lang="en-US" sz="2800" b="1" dirty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IMG_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295400"/>
            <a:ext cx="3886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NPKGraphicgr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143000"/>
            <a:ext cx="1676400" cy="16764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Workshop</a:t>
            </a:r>
          </a:p>
          <a:p>
            <a:r>
              <a:rPr lang="en-US" dirty="0" smtClean="0"/>
              <a:t>Will walk through the published Algorithms built by 5 institutions.  All are used/available in Commercial systems. </a:t>
            </a:r>
          </a:p>
          <a:p>
            <a:r>
              <a:rPr lang="en-US" dirty="0" smtClean="0"/>
              <a:t>We are not going to compare specific N rates applied.  </a:t>
            </a:r>
          </a:p>
          <a:p>
            <a:r>
              <a:rPr lang="en-US" dirty="0" smtClean="0"/>
              <a:t>We are going to look and the Metrics and Agronomics behind each.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Sensor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NDVI </a:t>
            </a:r>
          </a:p>
          <a:p>
            <a:pPr lvl="1"/>
            <a:r>
              <a:rPr lang="en-US" dirty="0" smtClean="0"/>
              <a:t>Regardless of sensor is essentially a measure of biomass.  </a:t>
            </a:r>
          </a:p>
          <a:p>
            <a:pPr lvl="1"/>
            <a:r>
              <a:rPr lang="en-US" dirty="0" smtClean="0"/>
              <a:t>NDVI = (NIR-VIS)/(NIR+VIS)</a:t>
            </a:r>
          </a:p>
          <a:p>
            <a:r>
              <a:rPr lang="en-US" dirty="0" smtClean="0"/>
              <a:t>Simple Ratio</a:t>
            </a:r>
          </a:p>
          <a:p>
            <a:pPr lvl="1"/>
            <a:r>
              <a:rPr lang="en-US" dirty="0" smtClean="0"/>
              <a:t>SR = NIR/VIS</a:t>
            </a:r>
          </a:p>
          <a:p>
            <a:r>
              <a:rPr lang="en-US" dirty="0" smtClean="0"/>
              <a:t>Red-edge: Chlorophyll measurement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0513"/>
            <a:ext cx="8686800" cy="5297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 is thought of in two ways. </a:t>
            </a:r>
          </a:p>
          <a:p>
            <a:pPr lvl="1"/>
            <a:r>
              <a:rPr lang="en-US" dirty="0" smtClean="0"/>
              <a:t>RI: Increase above standard pre-plant  high/low &gt;1</a:t>
            </a:r>
          </a:p>
          <a:p>
            <a:pPr lvl="2"/>
            <a:r>
              <a:rPr lang="en-US" dirty="0" smtClean="0"/>
              <a:t>Increase in yield due to N</a:t>
            </a:r>
          </a:p>
          <a:p>
            <a:pPr lvl="2"/>
            <a:r>
              <a:rPr lang="en-US" dirty="0" smtClean="0"/>
              <a:t>RI 1.2, Expect an increase in yield of 20% w/ N</a:t>
            </a:r>
          </a:p>
          <a:p>
            <a:pPr lvl="1"/>
            <a:r>
              <a:rPr lang="en-US" dirty="0" smtClean="0"/>
              <a:t>SI: Percent of high level  low/high &lt;1.0</a:t>
            </a:r>
          </a:p>
          <a:p>
            <a:pPr lvl="2"/>
            <a:r>
              <a:rPr lang="en-US" dirty="0" smtClean="0"/>
              <a:t>Sufficiency of standard practice</a:t>
            </a:r>
          </a:p>
          <a:p>
            <a:pPr lvl="2"/>
            <a:r>
              <a:rPr lang="en-US" dirty="0" smtClean="0"/>
              <a:t>Typically uses a Base N rate</a:t>
            </a:r>
          </a:p>
          <a:p>
            <a:pPr lvl="2"/>
            <a:r>
              <a:rPr lang="en-US" dirty="0" smtClean="0"/>
              <a:t>SI of .75, Expected N need 200  FP = 150</a:t>
            </a:r>
          </a:p>
          <a:p>
            <a:r>
              <a:rPr lang="en-US" dirty="0" smtClean="0"/>
              <a:t>Can be calculated using NDVI or SR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191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47700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Holland and </a:t>
            </a:r>
            <a:r>
              <a:rPr lang="en-US" dirty="0" err="1" smtClean="0"/>
              <a:t>Schepers</a:t>
            </a:r>
            <a:r>
              <a:rPr lang="en-US" dirty="0" smtClean="0"/>
              <a:t>: 2010 Agronomy Journal.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between OSURI </a:t>
            </a:r>
            <a:r>
              <a:rPr lang="en-US" dirty="0" err="1" smtClean="0"/>
              <a:t>ndvi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RI Ratio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71800"/>
            <a:ext cx="6120154" cy="369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</TotalTime>
  <Words>675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Sensor Algorithms 101</vt:lpstr>
      <vt:lpstr>Algo 101</vt:lpstr>
      <vt:lpstr>Algo 101</vt:lpstr>
      <vt:lpstr>Algo 101</vt:lpstr>
      <vt:lpstr>Optical Sensor Values</vt:lpstr>
      <vt:lpstr>Reflectance</vt:lpstr>
      <vt:lpstr>Response</vt:lpstr>
      <vt:lpstr>Graph of SI</vt:lpstr>
      <vt:lpstr>Response</vt:lpstr>
      <vt:lpstr>RI NDVI and RI Harvest</vt:lpstr>
      <vt:lpstr>N-Rich / Reference Strip</vt:lpstr>
      <vt:lpstr>N-Rich / Reference Strip</vt:lpstr>
      <vt:lpstr>Zero N Strip Low N</vt:lpstr>
      <vt:lpstr>RI calcs</vt:lpstr>
      <vt:lpstr>Virtual RI</vt:lpstr>
      <vt:lpstr>Yield with N YPN</vt:lpstr>
      <vt:lpstr>OSU/Canada/KSU/LSU</vt:lpstr>
      <vt:lpstr>The OHIO State tOSU</vt:lpstr>
      <vt:lpstr>Virginia Tech </vt:lpstr>
      <vt:lpstr>U of Missouri</vt:lpstr>
      <vt:lpstr>UNL Solari</vt:lpstr>
      <vt:lpstr>Holland Sci</vt:lpstr>
      <vt:lpstr>Slide 23</vt:lpstr>
      <vt:lpstr>References</vt:lpstr>
      <vt:lpstr>Thank you!!!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Algorithms 101</dc:title>
  <dc:creator>arnall</dc:creator>
  <cp:lastModifiedBy>arnall</cp:lastModifiedBy>
  <cp:revision>29</cp:revision>
  <dcterms:created xsi:type="dcterms:W3CDTF">2012-07-12T20:35:24Z</dcterms:created>
  <dcterms:modified xsi:type="dcterms:W3CDTF">2012-10-25T17:27:36Z</dcterms:modified>
</cp:coreProperties>
</file>