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833" r:id="rId3"/>
    <p:sldId id="834" r:id="rId4"/>
    <p:sldId id="825" r:id="rId5"/>
    <p:sldId id="845" r:id="rId6"/>
    <p:sldId id="847" r:id="rId7"/>
    <p:sldId id="848" r:id="rId8"/>
    <p:sldId id="849" r:id="rId9"/>
    <p:sldId id="850" r:id="rId10"/>
    <p:sldId id="851" r:id="rId11"/>
    <p:sldId id="852" r:id="rId12"/>
    <p:sldId id="853" r:id="rId13"/>
    <p:sldId id="854" r:id="rId14"/>
    <p:sldId id="855" r:id="rId15"/>
    <p:sldId id="856" r:id="rId16"/>
    <p:sldId id="857" r:id="rId17"/>
    <p:sldId id="858" r:id="rId18"/>
    <p:sldId id="859" r:id="rId19"/>
    <p:sldId id="860" r:id="rId20"/>
    <p:sldId id="861" r:id="rId21"/>
    <p:sldId id="829" r:id="rId22"/>
    <p:sldId id="862" r:id="rId23"/>
    <p:sldId id="799" r:id="rId24"/>
    <p:sldId id="830" r:id="rId25"/>
    <p:sldId id="841" r:id="rId26"/>
    <p:sldId id="842" r:id="rId27"/>
    <p:sldId id="828" r:id="rId28"/>
    <p:sldId id="832" r:id="rId29"/>
    <p:sldId id="839" r:id="rId30"/>
    <p:sldId id="840" r:id="rId31"/>
    <p:sldId id="843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lledk" initials="dkm" lastIdx="1" clrIdx="0"/>
  <p:cmAuthor id="1" name="Scott Shearer" initials="S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99FF"/>
    <a:srgbClr val="66CCFF"/>
    <a:srgbClr val="FFFF66"/>
    <a:srgbClr val="FFCC66"/>
    <a:srgbClr val="FFCC00"/>
    <a:srgbClr val="FF3300"/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1653" autoAdjust="0"/>
  </p:normalViewPr>
  <p:slideViewPr>
    <p:cSldViewPr>
      <p:cViewPr varScale="1">
        <p:scale>
          <a:sx n="120" d="100"/>
          <a:sy n="120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9576"/>
    </p:cViewPr>
  </p:sorterViewPr>
  <p:notesViewPr>
    <p:cSldViewPr>
      <p:cViewPr varScale="1">
        <p:scale>
          <a:sx n="121" d="100"/>
          <a:sy n="121" d="100"/>
        </p:scale>
        <p:origin x="-488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00" tIns="45699" rIns="91400" bIns="45699" rtlCol="0"/>
          <a:lstStyle>
            <a:lvl1pPr algn="l">
              <a:defRPr sz="1200"/>
            </a:lvl1pPr>
          </a:lstStyle>
          <a:p>
            <a:r>
              <a:rPr lang="en-US" smtClean="0"/>
              <a:t>www.AlabamaPrecisionAgOnline.com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1400" tIns="45699" rIns="91400" bIns="45699" rtlCol="0"/>
          <a:lstStyle>
            <a:lvl1pPr algn="r">
              <a:defRPr sz="1200"/>
            </a:lvl1pPr>
          </a:lstStyle>
          <a:p>
            <a:fld id="{DE58E8F6-0E15-47DC-AC2A-C2CC2F3197EF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r">
              <a:defRPr sz="1200"/>
            </a:lvl1pPr>
          </a:lstStyle>
          <a:p>
            <a:fld id="{EAEF1186-5267-466C-8F0D-F33FF9C68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437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/>
            </a:lvl1pPr>
          </a:lstStyle>
          <a:p>
            <a:r>
              <a:rPr lang="en-US" smtClean="0"/>
              <a:t>www.AlabamaPrecisionAgOnline.com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r">
              <a:defRPr sz="1200"/>
            </a:lvl1pPr>
          </a:lstStyle>
          <a:p>
            <a:fld id="{FD2C5ABB-78B3-43F8-BA83-BC74A0AF1870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9" rIns="93136" bIns="465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36" tIns="46569" rIns="93136" bIns="46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r">
              <a:defRPr sz="1200"/>
            </a:lvl1pPr>
          </a:lstStyle>
          <a:p>
            <a:fld id="{44638EF8-6515-481D-A305-5C49E78AF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2551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52CF-0F97-4002-930C-E425B201BC46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AC04-52FC-44BA-80B6-EDCA67D824DE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F3B-18E4-4205-81D5-F062AF8D2301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CEE3D9-896A-4AF7-A2AB-784E530E3532}" type="datetime1">
              <a:rPr lang="en-US" smtClean="0"/>
              <a:t>2/17/2014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Extens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4" y="5334000"/>
            <a:ext cx="1682066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 descr="Extensio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29526"/>
            <a:ext cx="914400" cy="82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421BCA0-ACE3-4BAD-BF7F-EEE7986FBEE3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0530ED4-338B-4B22-A6CC-87D25CEC3CEA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C6DABCE8-887E-4326-8DD6-7C7647C6F85D}" type="datetime1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231A0667-2A37-4D34-A6F8-0A793632D5A7}" type="datetime1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13FA3339-968C-4EC8-8A3E-964438A6FC9F}" type="datetime1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A41D974-BB28-4CAF-9569-A113553015B8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C20E28-CA99-4B21-81D2-C79FA6A1CD50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11EF06D-3899-417F-BDB9-6009161CDD87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22461A3C-FC13-4584-9C3D-B09203412AD7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6112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EC1B7E-2DC0-4D63-98EA-C8BFEC8E0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3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CD4C34-81AB-45D3-AF6C-151DD98B5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3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C77E-B5D9-4218-BC08-018728F64C55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868E-7268-4985-A149-8F3AF63AE5E2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C4FB-D488-41E2-B0A0-5F0D9FF5711B}" type="datetime1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25D5-C659-462A-8F21-DF018146219E}" type="datetime1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F584-3209-4FD9-A853-C9622FAB6EFB}" type="datetime1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8F23-CCDD-4241-BAA4-6DA0CC8E41B0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231-EFC6-4E37-B05B-AB83376305AD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EA6D-6ECF-4C99-912D-14F8F394B19F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C63C-0A4E-48D4-BB02-53020FE1A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itchFamily="34" charset="0"/>
          <a:ea typeface="+mj-ea"/>
          <a:cs typeface="Lucida Sans Unicod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http://www.mapshots.com/images/products/ES/croptheme.gif" TargetMode="Externa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m/url?sa=i&amp;source=images&amp;cd=&amp;cad=rja&amp;docid=nsGRzxiuEu0ETM&amp;tbnid=YMNYe2foz9GRgM:&amp;ved=0CAgQjRw&amp;url=http://wallstcheatsheet.com/stocks/wal-mart-still-encounters-indias-no-entry-signs.html/&amp;ei=z6unUtLbMMSTkQeWtoGgDw&amp;psig=AFQjCNGTvVtGmOpI_9M8vNG8axkTeVJaEw&amp;ust=1386806607862231" TargetMode="External"/><Relationship Id="rId7" Type="http://schemas.openxmlformats.org/officeDocument/2006/relationships/hyperlink" Target="http://www.google.com/url?sa=i&amp;source=images&amp;cd=&amp;cad=rja&amp;docid=8YaoFBMo6DejjM&amp;tbnid=q_1UDx_j97AWoM:&amp;ved=0CAgQjRw&amp;url=http://www.agweb.com/article/farm_journal_exclusive_following_the_script/&amp;ei=wE-nUsjaI8iFkQe-_YGYAg&amp;psig=AFQjCNH3p1oMDPS27MTu954YpE1nmCkX9g&amp;ust=138678304065197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docid=vo0sbB0FWLHWVM&amp;tbnid=7CziVtdFs1hrZM:&amp;ved=0CAUQjRw&amp;url=http://www.usfarmdata.com/&amp;ei=NfIHUZ-PNZTa2wXuq4DwDw&amp;bvm=bv.41524429,d.b2I&amp;psig=AFQjCNEu14I7n56470iK0PZfEo0sjFYoNg&amp;ust=1359561654228920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Level Data Management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Randy Taylor</a:t>
            </a:r>
          </a:p>
          <a:p>
            <a:r>
              <a:rPr lang="en-US" dirty="0" smtClean="0"/>
              <a:t>Extension Ag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 Results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Dependent Variable: YIELD</a:t>
            </a:r>
          </a:p>
          <a:p>
            <a:r>
              <a:rPr lang="en-US" altLang="en-US"/>
              <a:t>N: 429</a:t>
            </a:r>
          </a:p>
          <a:p>
            <a:r>
              <a:rPr lang="en-US" altLang="en-US"/>
              <a:t>Multiple R: 0.568</a:t>
            </a:r>
          </a:p>
          <a:p>
            <a:r>
              <a:rPr lang="en-US" altLang="en-US"/>
              <a:t>Squared multiple R: 0.322</a:t>
            </a:r>
          </a:p>
          <a:p>
            <a:r>
              <a:rPr lang="en-US" altLang="en-US"/>
              <a:t>Adjusted squared multiple R: 0.300</a:t>
            </a:r>
          </a:p>
          <a:p>
            <a:r>
              <a:rPr lang="en-US" altLang="en-US"/>
              <a:t>Standard error of estimate: 16.438</a:t>
            </a:r>
          </a:p>
        </p:txBody>
      </p:sp>
    </p:spTree>
    <p:extLst>
      <p:ext uri="{BB962C8B-B14F-4D97-AF65-F5344CB8AC3E}">
        <p14:creationId xmlns:p14="http://schemas.microsoft.com/office/powerpoint/2010/main" val="41179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 Results</a:t>
            </a:r>
          </a:p>
        </p:txBody>
      </p:sp>
      <p:grpSp>
        <p:nvGrpSpPr>
          <p:cNvPr id="65882" name="Group 346"/>
          <p:cNvGrpSpPr>
            <a:grpSpLocks/>
          </p:cNvGrpSpPr>
          <p:nvPr/>
        </p:nvGrpSpPr>
        <p:grpSpPr bwMode="auto">
          <a:xfrm>
            <a:off x="457200" y="1295400"/>
            <a:ext cx="8686800" cy="4648200"/>
            <a:chOff x="-3" y="1898"/>
            <a:chExt cx="5015" cy="7540"/>
          </a:xfrm>
        </p:grpSpPr>
        <p:grpSp>
          <p:nvGrpSpPr>
            <p:cNvPr id="65880" name="Group 344"/>
            <p:cNvGrpSpPr>
              <a:grpSpLocks/>
            </p:cNvGrpSpPr>
            <p:nvPr/>
          </p:nvGrpSpPr>
          <p:grpSpPr bwMode="auto">
            <a:xfrm>
              <a:off x="0" y="1901"/>
              <a:ext cx="5009" cy="7534"/>
              <a:chOff x="0" y="1901"/>
              <a:chExt cx="5009" cy="7534"/>
            </a:xfrm>
          </p:grpSpPr>
          <p:grpSp>
            <p:nvGrpSpPr>
              <p:cNvPr id="65657" name="Group 121"/>
              <p:cNvGrpSpPr>
                <a:grpSpLocks/>
              </p:cNvGrpSpPr>
              <p:nvPr/>
            </p:nvGrpSpPr>
            <p:grpSpPr bwMode="auto">
              <a:xfrm>
                <a:off x="0" y="1901"/>
                <a:ext cx="749" cy="596"/>
                <a:chOff x="0" y="1901"/>
                <a:chExt cx="749" cy="596"/>
              </a:xfrm>
            </p:grpSpPr>
            <p:sp>
              <p:nvSpPr>
                <p:cNvPr id="65544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1901"/>
                  <a:ext cx="66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Effect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656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1901"/>
                  <a:ext cx="74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59" name="Group 123"/>
              <p:cNvGrpSpPr>
                <a:grpSpLocks/>
              </p:cNvGrpSpPr>
              <p:nvPr/>
            </p:nvGrpSpPr>
            <p:grpSpPr bwMode="auto">
              <a:xfrm>
                <a:off x="749" y="1901"/>
                <a:ext cx="801" cy="596"/>
                <a:chOff x="749" y="1901"/>
                <a:chExt cx="801" cy="596"/>
              </a:xfrm>
            </p:grpSpPr>
            <p:sp>
              <p:nvSpPr>
                <p:cNvPr id="65545" name="Rectangle 9"/>
                <p:cNvSpPr>
                  <a:spLocks noChangeArrowheads="1"/>
                </p:cNvSpPr>
                <p:nvPr/>
              </p:nvSpPr>
              <p:spPr bwMode="auto">
                <a:xfrm>
                  <a:off x="792" y="1901"/>
                  <a:ext cx="715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Coefficient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58" name="Rectangle 122"/>
                <p:cNvSpPr>
                  <a:spLocks noChangeArrowheads="1"/>
                </p:cNvSpPr>
                <p:nvPr/>
              </p:nvSpPr>
              <p:spPr bwMode="auto">
                <a:xfrm>
                  <a:off x="749" y="1901"/>
                  <a:ext cx="801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61" name="Group 125"/>
              <p:cNvGrpSpPr>
                <a:grpSpLocks/>
              </p:cNvGrpSpPr>
              <p:nvPr/>
            </p:nvGrpSpPr>
            <p:grpSpPr bwMode="auto">
              <a:xfrm>
                <a:off x="1550" y="1901"/>
                <a:ext cx="694" cy="596"/>
                <a:chOff x="1550" y="1901"/>
                <a:chExt cx="694" cy="596"/>
              </a:xfrm>
            </p:grpSpPr>
            <p:sp>
              <p:nvSpPr>
                <p:cNvPr id="65546" name="Rectangle 10"/>
                <p:cNvSpPr>
                  <a:spLocks noChangeArrowheads="1"/>
                </p:cNvSpPr>
                <p:nvPr/>
              </p:nvSpPr>
              <p:spPr bwMode="auto">
                <a:xfrm>
                  <a:off x="1593" y="1901"/>
                  <a:ext cx="60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Std Error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60" name="Rectangle 124"/>
                <p:cNvSpPr>
                  <a:spLocks noChangeArrowheads="1"/>
                </p:cNvSpPr>
                <p:nvPr/>
              </p:nvSpPr>
              <p:spPr bwMode="auto">
                <a:xfrm>
                  <a:off x="1550" y="1901"/>
                  <a:ext cx="69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63" name="Group 127"/>
              <p:cNvGrpSpPr>
                <a:grpSpLocks/>
              </p:cNvGrpSpPr>
              <p:nvPr/>
            </p:nvGrpSpPr>
            <p:grpSpPr bwMode="auto">
              <a:xfrm>
                <a:off x="2244" y="1901"/>
                <a:ext cx="678" cy="596"/>
                <a:chOff x="2244" y="1901"/>
                <a:chExt cx="678" cy="596"/>
              </a:xfrm>
            </p:grpSpPr>
            <p:sp>
              <p:nvSpPr>
                <p:cNvPr id="65547" name="Rectangle 11"/>
                <p:cNvSpPr>
                  <a:spLocks noChangeArrowheads="1"/>
                </p:cNvSpPr>
                <p:nvPr/>
              </p:nvSpPr>
              <p:spPr bwMode="auto">
                <a:xfrm>
                  <a:off x="2287" y="1901"/>
                  <a:ext cx="59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Std Coef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6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244" y="1901"/>
                  <a:ext cx="67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65" name="Group 129"/>
              <p:cNvGrpSpPr>
                <a:grpSpLocks/>
              </p:cNvGrpSpPr>
              <p:nvPr/>
            </p:nvGrpSpPr>
            <p:grpSpPr bwMode="auto">
              <a:xfrm>
                <a:off x="2922" y="1901"/>
                <a:ext cx="742" cy="596"/>
                <a:chOff x="2922" y="1901"/>
                <a:chExt cx="742" cy="596"/>
              </a:xfrm>
            </p:grpSpPr>
            <p:sp>
              <p:nvSpPr>
                <p:cNvPr id="65548" name="Rectangle 12"/>
                <p:cNvSpPr>
                  <a:spLocks noChangeArrowheads="1"/>
                </p:cNvSpPr>
                <p:nvPr/>
              </p:nvSpPr>
              <p:spPr bwMode="auto">
                <a:xfrm>
                  <a:off x="2965" y="1901"/>
                  <a:ext cx="65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Tolerance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64" name="Rectangle 128"/>
                <p:cNvSpPr>
                  <a:spLocks noChangeArrowheads="1"/>
                </p:cNvSpPr>
                <p:nvPr/>
              </p:nvSpPr>
              <p:spPr bwMode="auto">
                <a:xfrm>
                  <a:off x="2922" y="1901"/>
                  <a:ext cx="74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67" name="Group 131"/>
              <p:cNvGrpSpPr>
                <a:grpSpLocks/>
              </p:cNvGrpSpPr>
              <p:nvPr/>
            </p:nvGrpSpPr>
            <p:grpSpPr bwMode="auto">
              <a:xfrm>
                <a:off x="3664" y="1901"/>
                <a:ext cx="676" cy="596"/>
                <a:chOff x="3664" y="1901"/>
                <a:chExt cx="676" cy="596"/>
              </a:xfrm>
            </p:grpSpPr>
            <p:sp>
              <p:nvSpPr>
                <p:cNvPr id="65549" name="Rectangle 13"/>
                <p:cNvSpPr>
                  <a:spLocks noChangeArrowheads="1"/>
                </p:cNvSpPr>
                <p:nvPr/>
              </p:nvSpPr>
              <p:spPr bwMode="auto">
                <a:xfrm>
                  <a:off x="3707" y="1901"/>
                  <a:ext cx="590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t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66" name="Rectangle 130"/>
                <p:cNvSpPr>
                  <a:spLocks noChangeArrowheads="1"/>
                </p:cNvSpPr>
                <p:nvPr/>
              </p:nvSpPr>
              <p:spPr bwMode="auto">
                <a:xfrm>
                  <a:off x="3664" y="1901"/>
                  <a:ext cx="67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69" name="Group 133"/>
              <p:cNvGrpSpPr>
                <a:grpSpLocks/>
              </p:cNvGrpSpPr>
              <p:nvPr/>
            </p:nvGrpSpPr>
            <p:grpSpPr bwMode="auto">
              <a:xfrm>
                <a:off x="4340" y="1901"/>
                <a:ext cx="669" cy="596"/>
                <a:chOff x="4340" y="1901"/>
                <a:chExt cx="669" cy="596"/>
              </a:xfrm>
            </p:grpSpPr>
            <p:sp>
              <p:nvSpPr>
                <p:cNvPr id="65550" name="Rectangle 14"/>
                <p:cNvSpPr>
                  <a:spLocks noChangeArrowheads="1"/>
                </p:cNvSpPr>
                <p:nvPr/>
              </p:nvSpPr>
              <p:spPr bwMode="auto">
                <a:xfrm>
                  <a:off x="4383" y="1901"/>
                  <a:ext cx="58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P(2 Tail)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68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40" y="1901"/>
                  <a:ext cx="66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71" name="Group 135"/>
              <p:cNvGrpSpPr>
                <a:grpSpLocks/>
              </p:cNvGrpSpPr>
              <p:nvPr/>
            </p:nvGrpSpPr>
            <p:grpSpPr bwMode="auto">
              <a:xfrm>
                <a:off x="0" y="2497"/>
                <a:ext cx="749" cy="442"/>
                <a:chOff x="0" y="2497"/>
                <a:chExt cx="749" cy="442"/>
              </a:xfrm>
            </p:grpSpPr>
            <p:sp>
              <p:nvSpPr>
                <p:cNvPr id="65551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2497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Constant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70" name="Rectangle 134"/>
                <p:cNvSpPr>
                  <a:spLocks noChangeArrowheads="1"/>
                </p:cNvSpPr>
                <p:nvPr/>
              </p:nvSpPr>
              <p:spPr bwMode="auto">
                <a:xfrm>
                  <a:off x="0" y="2497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73" name="Group 137"/>
              <p:cNvGrpSpPr>
                <a:grpSpLocks/>
              </p:cNvGrpSpPr>
              <p:nvPr/>
            </p:nvGrpSpPr>
            <p:grpSpPr bwMode="auto">
              <a:xfrm>
                <a:off x="749" y="2497"/>
                <a:ext cx="801" cy="442"/>
                <a:chOff x="749" y="2497"/>
                <a:chExt cx="801" cy="442"/>
              </a:xfrm>
            </p:grpSpPr>
            <p:sp>
              <p:nvSpPr>
                <p:cNvPr id="65552" name="Rectangle 16"/>
                <p:cNvSpPr>
                  <a:spLocks noChangeArrowheads="1"/>
                </p:cNvSpPr>
                <p:nvPr/>
              </p:nvSpPr>
              <p:spPr bwMode="auto">
                <a:xfrm>
                  <a:off x="792" y="2497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723.135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72" name="Rectangle 136"/>
                <p:cNvSpPr>
                  <a:spLocks noChangeArrowheads="1"/>
                </p:cNvSpPr>
                <p:nvPr/>
              </p:nvSpPr>
              <p:spPr bwMode="auto">
                <a:xfrm>
                  <a:off x="749" y="2497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75" name="Group 139"/>
              <p:cNvGrpSpPr>
                <a:grpSpLocks/>
              </p:cNvGrpSpPr>
              <p:nvPr/>
            </p:nvGrpSpPr>
            <p:grpSpPr bwMode="auto">
              <a:xfrm>
                <a:off x="1550" y="2497"/>
                <a:ext cx="694" cy="442"/>
                <a:chOff x="1550" y="2497"/>
                <a:chExt cx="694" cy="442"/>
              </a:xfrm>
            </p:grpSpPr>
            <p:sp>
              <p:nvSpPr>
                <p:cNvPr id="65553" name="Rectangle 17"/>
                <p:cNvSpPr>
                  <a:spLocks noChangeArrowheads="1"/>
                </p:cNvSpPr>
                <p:nvPr/>
              </p:nvSpPr>
              <p:spPr bwMode="auto">
                <a:xfrm>
                  <a:off x="1593" y="2497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301.127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74" name="Rectangle 138"/>
                <p:cNvSpPr>
                  <a:spLocks noChangeArrowheads="1"/>
                </p:cNvSpPr>
                <p:nvPr/>
              </p:nvSpPr>
              <p:spPr bwMode="auto">
                <a:xfrm>
                  <a:off x="1550" y="2497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77" name="Group 141"/>
              <p:cNvGrpSpPr>
                <a:grpSpLocks/>
              </p:cNvGrpSpPr>
              <p:nvPr/>
            </p:nvGrpSpPr>
            <p:grpSpPr bwMode="auto">
              <a:xfrm>
                <a:off x="2244" y="2497"/>
                <a:ext cx="678" cy="442"/>
                <a:chOff x="2244" y="2497"/>
                <a:chExt cx="678" cy="442"/>
              </a:xfrm>
            </p:grpSpPr>
            <p:sp>
              <p:nvSpPr>
                <p:cNvPr id="65554" name="Rectangle 18"/>
                <p:cNvSpPr>
                  <a:spLocks noChangeArrowheads="1"/>
                </p:cNvSpPr>
                <p:nvPr/>
              </p:nvSpPr>
              <p:spPr bwMode="auto">
                <a:xfrm>
                  <a:off x="2287" y="2497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0.000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76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44" y="2497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79" name="Group 143"/>
              <p:cNvGrpSpPr>
                <a:grpSpLocks/>
              </p:cNvGrpSpPr>
              <p:nvPr/>
            </p:nvGrpSpPr>
            <p:grpSpPr bwMode="auto">
              <a:xfrm>
                <a:off x="2922" y="2497"/>
                <a:ext cx="742" cy="442"/>
                <a:chOff x="2922" y="2497"/>
                <a:chExt cx="742" cy="442"/>
              </a:xfrm>
            </p:grpSpPr>
            <p:sp>
              <p:nvSpPr>
                <p:cNvPr id="65555" name="Rectangle 19"/>
                <p:cNvSpPr>
                  <a:spLocks noChangeArrowheads="1"/>
                </p:cNvSpPr>
                <p:nvPr/>
              </p:nvSpPr>
              <p:spPr bwMode="auto">
                <a:xfrm>
                  <a:off x="2965" y="2497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     .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78" name="Rectangle 142"/>
                <p:cNvSpPr>
                  <a:spLocks noChangeArrowheads="1"/>
                </p:cNvSpPr>
                <p:nvPr/>
              </p:nvSpPr>
              <p:spPr bwMode="auto">
                <a:xfrm>
                  <a:off x="2922" y="2497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81" name="Group 145"/>
              <p:cNvGrpSpPr>
                <a:grpSpLocks/>
              </p:cNvGrpSpPr>
              <p:nvPr/>
            </p:nvGrpSpPr>
            <p:grpSpPr bwMode="auto">
              <a:xfrm>
                <a:off x="3664" y="2497"/>
                <a:ext cx="676" cy="442"/>
                <a:chOff x="3664" y="2497"/>
                <a:chExt cx="676" cy="442"/>
              </a:xfrm>
            </p:grpSpPr>
            <p:sp>
              <p:nvSpPr>
                <p:cNvPr id="65556" name="Rectangle 20"/>
                <p:cNvSpPr>
                  <a:spLocks noChangeArrowheads="1"/>
                </p:cNvSpPr>
                <p:nvPr/>
              </p:nvSpPr>
              <p:spPr bwMode="auto">
                <a:xfrm>
                  <a:off x="3707" y="2497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2.401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80" name="Rectangle 144"/>
                <p:cNvSpPr>
                  <a:spLocks noChangeArrowheads="1"/>
                </p:cNvSpPr>
                <p:nvPr/>
              </p:nvSpPr>
              <p:spPr bwMode="auto">
                <a:xfrm>
                  <a:off x="3664" y="2497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83" name="Group 147"/>
              <p:cNvGrpSpPr>
                <a:grpSpLocks/>
              </p:cNvGrpSpPr>
              <p:nvPr/>
            </p:nvGrpSpPr>
            <p:grpSpPr bwMode="auto">
              <a:xfrm>
                <a:off x="4340" y="2497"/>
                <a:ext cx="669" cy="442"/>
                <a:chOff x="4340" y="2497"/>
                <a:chExt cx="669" cy="442"/>
              </a:xfrm>
            </p:grpSpPr>
            <p:sp>
              <p:nvSpPr>
                <p:cNvPr id="65557" name="Rectangle 21"/>
                <p:cNvSpPr>
                  <a:spLocks noChangeArrowheads="1"/>
                </p:cNvSpPr>
                <p:nvPr/>
              </p:nvSpPr>
              <p:spPr bwMode="auto">
                <a:xfrm>
                  <a:off x="4383" y="2497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0.017</a:t>
                  </a:r>
                  <a:endParaRPr lang="en-US" altLang="en-US" sz="1500" b="1">
                    <a:latin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682" name="Rectangle 146"/>
                <p:cNvSpPr>
                  <a:spLocks noChangeArrowheads="1"/>
                </p:cNvSpPr>
                <p:nvPr/>
              </p:nvSpPr>
              <p:spPr bwMode="auto">
                <a:xfrm>
                  <a:off x="4340" y="2497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85" name="Group 149"/>
              <p:cNvGrpSpPr>
                <a:grpSpLocks/>
              </p:cNvGrpSpPr>
              <p:nvPr/>
            </p:nvGrpSpPr>
            <p:grpSpPr bwMode="auto">
              <a:xfrm>
                <a:off x="0" y="2939"/>
                <a:ext cx="749" cy="442"/>
                <a:chOff x="0" y="2939"/>
                <a:chExt cx="749" cy="442"/>
              </a:xfrm>
            </p:grpSpPr>
            <p:sp>
              <p:nvSpPr>
                <p:cNvPr id="65558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2939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Day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684" name="Rectangle 148"/>
                <p:cNvSpPr>
                  <a:spLocks noChangeArrowheads="1"/>
                </p:cNvSpPr>
                <p:nvPr/>
              </p:nvSpPr>
              <p:spPr bwMode="auto">
                <a:xfrm>
                  <a:off x="0" y="2939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87" name="Group 151"/>
              <p:cNvGrpSpPr>
                <a:grpSpLocks/>
              </p:cNvGrpSpPr>
              <p:nvPr/>
            </p:nvGrpSpPr>
            <p:grpSpPr bwMode="auto">
              <a:xfrm>
                <a:off x="749" y="2939"/>
                <a:ext cx="801" cy="442"/>
                <a:chOff x="749" y="2939"/>
                <a:chExt cx="801" cy="442"/>
              </a:xfrm>
            </p:grpSpPr>
            <p:sp>
              <p:nvSpPr>
                <p:cNvPr id="65559" name="Rectangle 23"/>
                <p:cNvSpPr>
                  <a:spLocks noChangeArrowheads="1"/>
                </p:cNvSpPr>
                <p:nvPr/>
              </p:nvSpPr>
              <p:spPr bwMode="auto">
                <a:xfrm>
                  <a:off x="792" y="2939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-12.238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686" name="Rectangle 150"/>
                <p:cNvSpPr>
                  <a:spLocks noChangeArrowheads="1"/>
                </p:cNvSpPr>
                <p:nvPr/>
              </p:nvSpPr>
              <p:spPr bwMode="auto">
                <a:xfrm>
                  <a:off x="749" y="2939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89" name="Group 153"/>
              <p:cNvGrpSpPr>
                <a:grpSpLocks/>
              </p:cNvGrpSpPr>
              <p:nvPr/>
            </p:nvGrpSpPr>
            <p:grpSpPr bwMode="auto">
              <a:xfrm>
                <a:off x="1550" y="2939"/>
                <a:ext cx="694" cy="442"/>
                <a:chOff x="1550" y="2939"/>
                <a:chExt cx="694" cy="442"/>
              </a:xfrm>
            </p:grpSpPr>
            <p:sp>
              <p:nvSpPr>
                <p:cNvPr id="65560" name="Rectangle 24"/>
                <p:cNvSpPr>
                  <a:spLocks noChangeArrowheads="1"/>
                </p:cNvSpPr>
                <p:nvPr/>
              </p:nvSpPr>
              <p:spPr bwMode="auto">
                <a:xfrm>
                  <a:off x="1593" y="2939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5.903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688" name="Rectangle 152"/>
                <p:cNvSpPr>
                  <a:spLocks noChangeArrowheads="1"/>
                </p:cNvSpPr>
                <p:nvPr/>
              </p:nvSpPr>
              <p:spPr bwMode="auto">
                <a:xfrm>
                  <a:off x="1550" y="2939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91" name="Group 155"/>
              <p:cNvGrpSpPr>
                <a:grpSpLocks/>
              </p:cNvGrpSpPr>
              <p:nvPr/>
            </p:nvGrpSpPr>
            <p:grpSpPr bwMode="auto">
              <a:xfrm>
                <a:off x="2244" y="2939"/>
                <a:ext cx="678" cy="442"/>
                <a:chOff x="2244" y="2939"/>
                <a:chExt cx="678" cy="442"/>
              </a:xfrm>
            </p:grpSpPr>
            <p:sp>
              <p:nvSpPr>
                <p:cNvPr id="65561" name="Rectangle 25"/>
                <p:cNvSpPr>
                  <a:spLocks noChangeArrowheads="1"/>
                </p:cNvSpPr>
                <p:nvPr/>
              </p:nvSpPr>
              <p:spPr bwMode="auto">
                <a:xfrm>
                  <a:off x="2287" y="2939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-3.323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690" name="Rectangle 154"/>
                <p:cNvSpPr>
                  <a:spLocks noChangeArrowheads="1"/>
                </p:cNvSpPr>
                <p:nvPr/>
              </p:nvSpPr>
              <p:spPr bwMode="auto">
                <a:xfrm>
                  <a:off x="2244" y="2939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93" name="Group 157"/>
              <p:cNvGrpSpPr>
                <a:grpSpLocks/>
              </p:cNvGrpSpPr>
              <p:nvPr/>
            </p:nvGrpSpPr>
            <p:grpSpPr bwMode="auto">
              <a:xfrm>
                <a:off x="2922" y="2939"/>
                <a:ext cx="742" cy="442"/>
                <a:chOff x="2922" y="2939"/>
                <a:chExt cx="742" cy="442"/>
              </a:xfrm>
            </p:grpSpPr>
            <p:sp>
              <p:nvSpPr>
                <p:cNvPr id="65562" name="Rectangle 26"/>
                <p:cNvSpPr>
                  <a:spLocks noChangeArrowheads="1"/>
                </p:cNvSpPr>
                <p:nvPr/>
              </p:nvSpPr>
              <p:spPr bwMode="auto">
                <a:xfrm>
                  <a:off x="2965" y="2939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0.001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692" name="Rectangle 156"/>
                <p:cNvSpPr>
                  <a:spLocks noChangeArrowheads="1"/>
                </p:cNvSpPr>
                <p:nvPr/>
              </p:nvSpPr>
              <p:spPr bwMode="auto">
                <a:xfrm>
                  <a:off x="2922" y="2939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95" name="Group 159"/>
              <p:cNvGrpSpPr>
                <a:grpSpLocks/>
              </p:cNvGrpSpPr>
              <p:nvPr/>
            </p:nvGrpSpPr>
            <p:grpSpPr bwMode="auto">
              <a:xfrm>
                <a:off x="3664" y="2939"/>
                <a:ext cx="676" cy="442"/>
                <a:chOff x="3664" y="2939"/>
                <a:chExt cx="676" cy="442"/>
              </a:xfrm>
            </p:grpSpPr>
            <p:sp>
              <p:nvSpPr>
                <p:cNvPr id="65563" name="Rectangle 27"/>
                <p:cNvSpPr>
                  <a:spLocks noChangeArrowheads="1"/>
                </p:cNvSpPr>
                <p:nvPr/>
              </p:nvSpPr>
              <p:spPr bwMode="auto">
                <a:xfrm>
                  <a:off x="3707" y="2939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-2.073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694" name="Rectangle 158"/>
                <p:cNvSpPr>
                  <a:spLocks noChangeArrowheads="1"/>
                </p:cNvSpPr>
                <p:nvPr/>
              </p:nvSpPr>
              <p:spPr bwMode="auto">
                <a:xfrm>
                  <a:off x="3664" y="2939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97" name="Group 161"/>
              <p:cNvGrpSpPr>
                <a:grpSpLocks/>
              </p:cNvGrpSpPr>
              <p:nvPr/>
            </p:nvGrpSpPr>
            <p:grpSpPr bwMode="auto">
              <a:xfrm>
                <a:off x="4340" y="2939"/>
                <a:ext cx="669" cy="442"/>
                <a:chOff x="4340" y="2939"/>
                <a:chExt cx="669" cy="442"/>
              </a:xfrm>
            </p:grpSpPr>
            <p:sp>
              <p:nvSpPr>
                <p:cNvPr id="65564" name="Rectangle 28"/>
                <p:cNvSpPr>
                  <a:spLocks noChangeArrowheads="1"/>
                </p:cNvSpPr>
                <p:nvPr/>
              </p:nvSpPr>
              <p:spPr bwMode="auto">
                <a:xfrm>
                  <a:off x="4383" y="2939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0.039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696" name="Rectangle 160"/>
                <p:cNvSpPr>
                  <a:spLocks noChangeArrowheads="1"/>
                </p:cNvSpPr>
                <p:nvPr/>
              </p:nvSpPr>
              <p:spPr bwMode="auto">
                <a:xfrm>
                  <a:off x="4340" y="2939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699" name="Group 163"/>
              <p:cNvGrpSpPr>
                <a:grpSpLocks/>
              </p:cNvGrpSpPr>
              <p:nvPr/>
            </p:nvGrpSpPr>
            <p:grpSpPr bwMode="auto">
              <a:xfrm>
                <a:off x="0" y="3381"/>
                <a:ext cx="749" cy="442"/>
                <a:chOff x="0" y="3381"/>
                <a:chExt cx="749" cy="442"/>
              </a:xfrm>
            </p:grpSpPr>
            <p:sp>
              <p:nvSpPr>
                <p:cNvPr id="65565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3381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DaySQR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698" name="Rectangle 162"/>
                <p:cNvSpPr>
                  <a:spLocks noChangeArrowheads="1"/>
                </p:cNvSpPr>
                <p:nvPr/>
              </p:nvSpPr>
              <p:spPr bwMode="auto">
                <a:xfrm>
                  <a:off x="0" y="3381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01" name="Group 165"/>
              <p:cNvGrpSpPr>
                <a:grpSpLocks/>
              </p:cNvGrpSpPr>
              <p:nvPr/>
            </p:nvGrpSpPr>
            <p:grpSpPr bwMode="auto">
              <a:xfrm>
                <a:off x="749" y="3381"/>
                <a:ext cx="801" cy="442"/>
                <a:chOff x="749" y="3381"/>
                <a:chExt cx="801" cy="442"/>
              </a:xfrm>
            </p:grpSpPr>
            <p:sp>
              <p:nvSpPr>
                <p:cNvPr id="65566" name="Rectangle 30"/>
                <p:cNvSpPr>
                  <a:spLocks noChangeArrowheads="1"/>
                </p:cNvSpPr>
                <p:nvPr/>
              </p:nvSpPr>
              <p:spPr bwMode="auto">
                <a:xfrm>
                  <a:off x="792" y="3381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0.059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00" name="Rectangle 164"/>
                <p:cNvSpPr>
                  <a:spLocks noChangeArrowheads="1"/>
                </p:cNvSpPr>
                <p:nvPr/>
              </p:nvSpPr>
              <p:spPr bwMode="auto">
                <a:xfrm>
                  <a:off x="749" y="3381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03" name="Group 167"/>
              <p:cNvGrpSpPr>
                <a:grpSpLocks/>
              </p:cNvGrpSpPr>
              <p:nvPr/>
            </p:nvGrpSpPr>
            <p:grpSpPr bwMode="auto">
              <a:xfrm>
                <a:off x="1550" y="3381"/>
                <a:ext cx="694" cy="442"/>
                <a:chOff x="1550" y="3381"/>
                <a:chExt cx="694" cy="442"/>
              </a:xfrm>
            </p:grpSpPr>
            <p:sp>
              <p:nvSpPr>
                <p:cNvPr id="65567" name="Rectangle 31"/>
                <p:cNvSpPr>
                  <a:spLocks noChangeArrowheads="1"/>
                </p:cNvSpPr>
                <p:nvPr/>
              </p:nvSpPr>
              <p:spPr bwMode="auto">
                <a:xfrm>
                  <a:off x="1593" y="3381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0.029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0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550" y="3381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05" name="Group 169"/>
              <p:cNvGrpSpPr>
                <a:grpSpLocks/>
              </p:cNvGrpSpPr>
              <p:nvPr/>
            </p:nvGrpSpPr>
            <p:grpSpPr bwMode="auto">
              <a:xfrm>
                <a:off x="2244" y="3381"/>
                <a:ext cx="678" cy="442"/>
                <a:chOff x="2244" y="3381"/>
                <a:chExt cx="678" cy="442"/>
              </a:xfrm>
            </p:grpSpPr>
            <p:sp>
              <p:nvSpPr>
                <p:cNvPr id="65568" name="Rectangle 32"/>
                <p:cNvSpPr>
                  <a:spLocks noChangeArrowheads="1"/>
                </p:cNvSpPr>
                <p:nvPr/>
              </p:nvSpPr>
              <p:spPr bwMode="auto">
                <a:xfrm>
                  <a:off x="2287" y="3381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3.277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04" name="Rectangle 168"/>
                <p:cNvSpPr>
                  <a:spLocks noChangeArrowheads="1"/>
                </p:cNvSpPr>
                <p:nvPr/>
              </p:nvSpPr>
              <p:spPr bwMode="auto">
                <a:xfrm>
                  <a:off x="2244" y="3381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07" name="Group 171"/>
              <p:cNvGrpSpPr>
                <a:grpSpLocks/>
              </p:cNvGrpSpPr>
              <p:nvPr/>
            </p:nvGrpSpPr>
            <p:grpSpPr bwMode="auto">
              <a:xfrm>
                <a:off x="2922" y="3381"/>
                <a:ext cx="742" cy="442"/>
                <a:chOff x="2922" y="3381"/>
                <a:chExt cx="742" cy="442"/>
              </a:xfrm>
            </p:grpSpPr>
            <p:sp>
              <p:nvSpPr>
                <p:cNvPr id="65569" name="Rectangle 33"/>
                <p:cNvSpPr>
                  <a:spLocks noChangeArrowheads="1"/>
                </p:cNvSpPr>
                <p:nvPr/>
              </p:nvSpPr>
              <p:spPr bwMode="auto">
                <a:xfrm>
                  <a:off x="2965" y="3381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0.001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06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22" y="3381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09" name="Group 173"/>
              <p:cNvGrpSpPr>
                <a:grpSpLocks/>
              </p:cNvGrpSpPr>
              <p:nvPr/>
            </p:nvGrpSpPr>
            <p:grpSpPr bwMode="auto">
              <a:xfrm>
                <a:off x="3664" y="3381"/>
                <a:ext cx="676" cy="442"/>
                <a:chOff x="3664" y="3381"/>
                <a:chExt cx="676" cy="442"/>
              </a:xfrm>
            </p:grpSpPr>
            <p:sp>
              <p:nvSpPr>
                <p:cNvPr id="65570" name="Rectangle 34"/>
                <p:cNvSpPr>
                  <a:spLocks noChangeArrowheads="1"/>
                </p:cNvSpPr>
                <p:nvPr/>
              </p:nvSpPr>
              <p:spPr bwMode="auto">
                <a:xfrm>
                  <a:off x="3707" y="3381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2.061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08" name="Rectangle 172"/>
                <p:cNvSpPr>
                  <a:spLocks noChangeArrowheads="1"/>
                </p:cNvSpPr>
                <p:nvPr/>
              </p:nvSpPr>
              <p:spPr bwMode="auto">
                <a:xfrm>
                  <a:off x="3664" y="3381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11" name="Group 175"/>
              <p:cNvGrpSpPr>
                <a:grpSpLocks/>
              </p:cNvGrpSpPr>
              <p:nvPr/>
            </p:nvGrpSpPr>
            <p:grpSpPr bwMode="auto">
              <a:xfrm>
                <a:off x="4340" y="3381"/>
                <a:ext cx="669" cy="442"/>
                <a:chOff x="4340" y="3381"/>
                <a:chExt cx="669" cy="442"/>
              </a:xfrm>
            </p:grpSpPr>
            <p:sp>
              <p:nvSpPr>
                <p:cNvPr id="65571" name="Rectangle 35"/>
                <p:cNvSpPr>
                  <a:spLocks noChangeArrowheads="1"/>
                </p:cNvSpPr>
                <p:nvPr/>
              </p:nvSpPr>
              <p:spPr bwMode="auto">
                <a:xfrm>
                  <a:off x="4383" y="3381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0.040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10" name="Rectangle 174"/>
                <p:cNvSpPr>
                  <a:spLocks noChangeArrowheads="1"/>
                </p:cNvSpPr>
                <p:nvPr/>
              </p:nvSpPr>
              <p:spPr bwMode="auto">
                <a:xfrm>
                  <a:off x="4340" y="3381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13" name="Group 177"/>
              <p:cNvGrpSpPr>
                <a:grpSpLocks/>
              </p:cNvGrpSpPr>
              <p:nvPr/>
            </p:nvGrpSpPr>
            <p:grpSpPr bwMode="auto">
              <a:xfrm>
                <a:off x="0" y="3823"/>
                <a:ext cx="749" cy="442"/>
                <a:chOff x="0" y="3823"/>
                <a:chExt cx="749" cy="442"/>
              </a:xfrm>
            </p:grpSpPr>
            <p:sp>
              <p:nvSpPr>
                <p:cNvPr id="65572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3823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Time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12" name="Rectangle 176"/>
                <p:cNvSpPr>
                  <a:spLocks noChangeArrowheads="1"/>
                </p:cNvSpPr>
                <p:nvPr/>
              </p:nvSpPr>
              <p:spPr bwMode="auto">
                <a:xfrm>
                  <a:off x="0" y="3823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15" name="Group 179"/>
              <p:cNvGrpSpPr>
                <a:grpSpLocks/>
              </p:cNvGrpSpPr>
              <p:nvPr/>
            </p:nvGrpSpPr>
            <p:grpSpPr bwMode="auto">
              <a:xfrm>
                <a:off x="749" y="3823"/>
                <a:ext cx="801" cy="442"/>
                <a:chOff x="749" y="3823"/>
                <a:chExt cx="801" cy="442"/>
              </a:xfrm>
            </p:grpSpPr>
            <p:sp>
              <p:nvSpPr>
                <p:cNvPr id="65573" name="Rectangle 37"/>
                <p:cNvSpPr>
                  <a:spLocks noChangeArrowheads="1"/>
                </p:cNvSpPr>
                <p:nvPr/>
              </p:nvSpPr>
              <p:spPr bwMode="auto">
                <a:xfrm>
                  <a:off x="792" y="3823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3.430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14" name="Rectangle 178"/>
                <p:cNvSpPr>
                  <a:spLocks noChangeArrowheads="1"/>
                </p:cNvSpPr>
                <p:nvPr/>
              </p:nvSpPr>
              <p:spPr bwMode="auto">
                <a:xfrm>
                  <a:off x="749" y="3823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17" name="Group 181"/>
              <p:cNvGrpSpPr>
                <a:grpSpLocks/>
              </p:cNvGrpSpPr>
              <p:nvPr/>
            </p:nvGrpSpPr>
            <p:grpSpPr bwMode="auto">
              <a:xfrm>
                <a:off x="1550" y="3823"/>
                <a:ext cx="694" cy="442"/>
                <a:chOff x="1550" y="3823"/>
                <a:chExt cx="694" cy="442"/>
              </a:xfrm>
            </p:grpSpPr>
            <p:sp>
              <p:nvSpPr>
                <p:cNvPr id="65574" name="Rectangle 38"/>
                <p:cNvSpPr>
                  <a:spLocks noChangeArrowheads="1"/>
                </p:cNvSpPr>
                <p:nvPr/>
              </p:nvSpPr>
              <p:spPr bwMode="auto">
                <a:xfrm>
                  <a:off x="1593" y="3823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2.119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1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550" y="3823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19" name="Group 183"/>
              <p:cNvGrpSpPr>
                <a:grpSpLocks/>
              </p:cNvGrpSpPr>
              <p:nvPr/>
            </p:nvGrpSpPr>
            <p:grpSpPr bwMode="auto">
              <a:xfrm>
                <a:off x="2244" y="3823"/>
                <a:ext cx="678" cy="442"/>
                <a:chOff x="2244" y="3823"/>
                <a:chExt cx="678" cy="442"/>
              </a:xfrm>
            </p:grpSpPr>
            <p:sp>
              <p:nvSpPr>
                <p:cNvPr id="65575" name="Rectangle 39"/>
                <p:cNvSpPr>
                  <a:spLocks noChangeArrowheads="1"/>
                </p:cNvSpPr>
                <p:nvPr/>
              </p:nvSpPr>
              <p:spPr bwMode="auto">
                <a:xfrm>
                  <a:off x="2287" y="3823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0.611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1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244" y="3823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21" name="Group 185"/>
              <p:cNvGrpSpPr>
                <a:grpSpLocks/>
              </p:cNvGrpSpPr>
              <p:nvPr/>
            </p:nvGrpSpPr>
            <p:grpSpPr bwMode="auto">
              <a:xfrm>
                <a:off x="2922" y="3823"/>
                <a:ext cx="742" cy="442"/>
                <a:chOff x="2922" y="3823"/>
                <a:chExt cx="742" cy="442"/>
              </a:xfrm>
            </p:grpSpPr>
            <p:sp>
              <p:nvSpPr>
                <p:cNvPr id="65576" name="Rectangle 40"/>
                <p:cNvSpPr>
                  <a:spLocks noChangeArrowheads="1"/>
                </p:cNvSpPr>
                <p:nvPr/>
              </p:nvSpPr>
              <p:spPr bwMode="auto">
                <a:xfrm>
                  <a:off x="2965" y="3823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0.012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20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22" y="3823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23" name="Group 187"/>
              <p:cNvGrpSpPr>
                <a:grpSpLocks/>
              </p:cNvGrpSpPr>
              <p:nvPr/>
            </p:nvGrpSpPr>
            <p:grpSpPr bwMode="auto">
              <a:xfrm>
                <a:off x="3664" y="3823"/>
                <a:ext cx="676" cy="442"/>
                <a:chOff x="3664" y="3823"/>
                <a:chExt cx="676" cy="442"/>
              </a:xfrm>
            </p:grpSpPr>
            <p:sp>
              <p:nvSpPr>
                <p:cNvPr id="65577" name="Rectangle 41"/>
                <p:cNvSpPr>
                  <a:spLocks noChangeArrowheads="1"/>
                </p:cNvSpPr>
                <p:nvPr/>
              </p:nvSpPr>
              <p:spPr bwMode="auto">
                <a:xfrm>
                  <a:off x="3707" y="3823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1.619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22" name="Rectangle 186"/>
                <p:cNvSpPr>
                  <a:spLocks noChangeArrowheads="1"/>
                </p:cNvSpPr>
                <p:nvPr/>
              </p:nvSpPr>
              <p:spPr bwMode="auto">
                <a:xfrm>
                  <a:off x="3664" y="3823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25" name="Group 189"/>
              <p:cNvGrpSpPr>
                <a:grpSpLocks/>
              </p:cNvGrpSpPr>
              <p:nvPr/>
            </p:nvGrpSpPr>
            <p:grpSpPr bwMode="auto">
              <a:xfrm>
                <a:off x="4340" y="3823"/>
                <a:ext cx="669" cy="442"/>
                <a:chOff x="4340" y="3823"/>
                <a:chExt cx="669" cy="442"/>
              </a:xfrm>
            </p:grpSpPr>
            <p:sp>
              <p:nvSpPr>
                <p:cNvPr id="65578" name="Rectangle 42"/>
                <p:cNvSpPr>
                  <a:spLocks noChangeArrowheads="1"/>
                </p:cNvSpPr>
                <p:nvPr/>
              </p:nvSpPr>
              <p:spPr bwMode="auto">
                <a:xfrm>
                  <a:off x="4383" y="3823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0.106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24" name="Rectangle 188"/>
                <p:cNvSpPr>
                  <a:spLocks noChangeArrowheads="1"/>
                </p:cNvSpPr>
                <p:nvPr/>
              </p:nvSpPr>
              <p:spPr bwMode="auto">
                <a:xfrm>
                  <a:off x="4340" y="3823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27" name="Group 191"/>
              <p:cNvGrpSpPr>
                <a:grpSpLocks/>
              </p:cNvGrpSpPr>
              <p:nvPr/>
            </p:nvGrpSpPr>
            <p:grpSpPr bwMode="auto">
              <a:xfrm>
                <a:off x="0" y="4265"/>
                <a:ext cx="749" cy="596"/>
                <a:chOff x="0" y="4265"/>
                <a:chExt cx="749" cy="596"/>
              </a:xfrm>
            </p:grpSpPr>
            <p:sp>
              <p:nvSpPr>
                <p:cNvPr id="65579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4265"/>
                  <a:ext cx="66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TimeSQR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26" name="Rectangle 190"/>
                <p:cNvSpPr>
                  <a:spLocks noChangeArrowheads="1"/>
                </p:cNvSpPr>
                <p:nvPr/>
              </p:nvSpPr>
              <p:spPr bwMode="auto">
                <a:xfrm>
                  <a:off x="0" y="4265"/>
                  <a:ext cx="74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29" name="Group 193"/>
              <p:cNvGrpSpPr>
                <a:grpSpLocks/>
              </p:cNvGrpSpPr>
              <p:nvPr/>
            </p:nvGrpSpPr>
            <p:grpSpPr bwMode="auto">
              <a:xfrm>
                <a:off x="749" y="4265"/>
                <a:ext cx="801" cy="596"/>
                <a:chOff x="749" y="4265"/>
                <a:chExt cx="801" cy="596"/>
              </a:xfrm>
            </p:grpSpPr>
            <p:sp>
              <p:nvSpPr>
                <p:cNvPr id="65580" name="Rectangle 44"/>
                <p:cNvSpPr>
                  <a:spLocks noChangeArrowheads="1"/>
                </p:cNvSpPr>
                <p:nvPr/>
              </p:nvSpPr>
              <p:spPr bwMode="auto">
                <a:xfrm>
                  <a:off x="792" y="4265"/>
                  <a:ext cx="715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-0.114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28" name="Rectangle 192"/>
                <p:cNvSpPr>
                  <a:spLocks noChangeArrowheads="1"/>
                </p:cNvSpPr>
                <p:nvPr/>
              </p:nvSpPr>
              <p:spPr bwMode="auto">
                <a:xfrm>
                  <a:off x="749" y="4265"/>
                  <a:ext cx="801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31" name="Group 195"/>
              <p:cNvGrpSpPr>
                <a:grpSpLocks/>
              </p:cNvGrpSpPr>
              <p:nvPr/>
            </p:nvGrpSpPr>
            <p:grpSpPr bwMode="auto">
              <a:xfrm>
                <a:off x="1550" y="4265"/>
                <a:ext cx="694" cy="596"/>
                <a:chOff x="1550" y="4265"/>
                <a:chExt cx="694" cy="596"/>
              </a:xfrm>
            </p:grpSpPr>
            <p:sp>
              <p:nvSpPr>
                <p:cNvPr id="65581" name="Rectangle 45"/>
                <p:cNvSpPr>
                  <a:spLocks noChangeArrowheads="1"/>
                </p:cNvSpPr>
                <p:nvPr/>
              </p:nvSpPr>
              <p:spPr bwMode="auto">
                <a:xfrm>
                  <a:off x="1593" y="4265"/>
                  <a:ext cx="60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0.064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30" name="Rectangle 194"/>
                <p:cNvSpPr>
                  <a:spLocks noChangeArrowheads="1"/>
                </p:cNvSpPr>
                <p:nvPr/>
              </p:nvSpPr>
              <p:spPr bwMode="auto">
                <a:xfrm>
                  <a:off x="1550" y="4265"/>
                  <a:ext cx="69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33" name="Group 197"/>
              <p:cNvGrpSpPr>
                <a:grpSpLocks/>
              </p:cNvGrpSpPr>
              <p:nvPr/>
            </p:nvGrpSpPr>
            <p:grpSpPr bwMode="auto">
              <a:xfrm>
                <a:off x="2244" y="4265"/>
                <a:ext cx="678" cy="596"/>
                <a:chOff x="2244" y="4265"/>
                <a:chExt cx="678" cy="596"/>
              </a:xfrm>
            </p:grpSpPr>
            <p:sp>
              <p:nvSpPr>
                <p:cNvPr id="65582" name="Rectangle 46"/>
                <p:cNvSpPr>
                  <a:spLocks noChangeArrowheads="1"/>
                </p:cNvSpPr>
                <p:nvPr/>
              </p:nvSpPr>
              <p:spPr bwMode="auto">
                <a:xfrm>
                  <a:off x="2287" y="4265"/>
                  <a:ext cx="59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-0.668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32" name="Rectangle 196"/>
                <p:cNvSpPr>
                  <a:spLocks noChangeArrowheads="1"/>
                </p:cNvSpPr>
                <p:nvPr/>
              </p:nvSpPr>
              <p:spPr bwMode="auto">
                <a:xfrm>
                  <a:off x="2244" y="4265"/>
                  <a:ext cx="67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35" name="Group 199"/>
              <p:cNvGrpSpPr>
                <a:grpSpLocks/>
              </p:cNvGrpSpPr>
              <p:nvPr/>
            </p:nvGrpSpPr>
            <p:grpSpPr bwMode="auto">
              <a:xfrm>
                <a:off x="2922" y="4265"/>
                <a:ext cx="742" cy="596"/>
                <a:chOff x="2922" y="4265"/>
                <a:chExt cx="742" cy="596"/>
              </a:xfrm>
            </p:grpSpPr>
            <p:sp>
              <p:nvSpPr>
                <p:cNvPr id="65583" name="Rectangle 47"/>
                <p:cNvSpPr>
                  <a:spLocks noChangeArrowheads="1"/>
                </p:cNvSpPr>
                <p:nvPr/>
              </p:nvSpPr>
              <p:spPr bwMode="auto">
                <a:xfrm>
                  <a:off x="2965" y="4265"/>
                  <a:ext cx="65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0.012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34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22" y="4265"/>
                  <a:ext cx="74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37" name="Group 201"/>
              <p:cNvGrpSpPr>
                <a:grpSpLocks/>
              </p:cNvGrpSpPr>
              <p:nvPr/>
            </p:nvGrpSpPr>
            <p:grpSpPr bwMode="auto">
              <a:xfrm>
                <a:off x="3664" y="4265"/>
                <a:ext cx="676" cy="596"/>
                <a:chOff x="3664" y="4265"/>
                <a:chExt cx="676" cy="596"/>
              </a:xfrm>
            </p:grpSpPr>
            <p:sp>
              <p:nvSpPr>
                <p:cNvPr id="65584" name="Rectangle 48"/>
                <p:cNvSpPr>
                  <a:spLocks noChangeArrowheads="1"/>
                </p:cNvSpPr>
                <p:nvPr/>
              </p:nvSpPr>
              <p:spPr bwMode="auto">
                <a:xfrm>
                  <a:off x="3707" y="4265"/>
                  <a:ext cx="590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-1.783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36" name="Rectangle 200"/>
                <p:cNvSpPr>
                  <a:spLocks noChangeArrowheads="1"/>
                </p:cNvSpPr>
                <p:nvPr/>
              </p:nvSpPr>
              <p:spPr bwMode="auto">
                <a:xfrm>
                  <a:off x="3664" y="4265"/>
                  <a:ext cx="67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39" name="Group 203"/>
              <p:cNvGrpSpPr>
                <a:grpSpLocks/>
              </p:cNvGrpSpPr>
              <p:nvPr/>
            </p:nvGrpSpPr>
            <p:grpSpPr bwMode="auto">
              <a:xfrm>
                <a:off x="4340" y="4265"/>
                <a:ext cx="669" cy="596"/>
                <a:chOff x="4340" y="4265"/>
                <a:chExt cx="669" cy="596"/>
              </a:xfrm>
            </p:grpSpPr>
            <p:sp>
              <p:nvSpPr>
                <p:cNvPr id="65585" name="Rectangle 49"/>
                <p:cNvSpPr>
                  <a:spLocks noChangeArrowheads="1"/>
                </p:cNvSpPr>
                <p:nvPr/>
              </p:nvSpPr>
              <p:spPr bwMode="auto">
                <a:xfrm>
                  <a:off x="4383" y="4265"/>
                  <a:ext cx="58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0.075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38" name="Rectangle 202"/>
                <p:cNvSpPr>
                  <a:spLocks noChangeArrowheads="1"/>
                </p:cNvSpPr>
                <p:nvPr/>
              </p:nvSpPr>
              <p:spPr bwMode="auto">
                <a:xfrm>
                  <a:off x="4340" y="4265"/>
                  <a:ext cx="66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41" name="Group 205"/>
              <p:cNvGrpSpPr>
                <a:grpSpLocks/>
              </p:cNvGrpSpPr>
              <p:nvPr/>
            </p:nvGrpSpPr>
            <p:grpSpPr bwMode="auto">
              <a:xfrm>
                <a:off x="0" y="4861"/>
                <a:ext cx="749" cy="442"/>
                <a:chOff x="0" y="4861"/>
                <a:chExt cx="749" cy="442"/>
              </a:xfrm>
            </p:grpSpPr>
            <p:sp>
              <p:nvSpPr>
                <p:cNvPr id="6558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" y="4861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A12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40" name="Rectangle 204"/>
                <p:cNvSpPr>
                  <a:spLocks noChangeArrowheads="1"/>
                </p:cNvSpPr>
                <p:nvPr/>
              </p:nvSpPr>
              <p:spPr bwMode="auto">
                <a:xfrm>
                  <a:off x="0" y="4861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43" name="Group 207"/>
              <p:cNvGrpSpPr>
                <a:grpSpLocks/>
              </p:cNvGrpSpPr>
              <p:nvPr/>
            </p:nvGrpSpPr>
            <p:grpSpPr bwMode="auto">
              <a:xfrm>
                <a:off x="749" y="4861"/>
                <a:ext cx="801" cy="442"/>
                <a:chOff x="749" y="4861"/>
                <a:chExt cx="801" cy="442"/>
              </a:xfrm>
            </p:grpSpPr>
            <p:sp>
              <p:nvSpPr>
                <p:cNvPr id="65587" name="Rectangle 51"/>
                <p:cNvSpPr>
                  <a:spLocks noChangeArrowheads="1"/>
                </p:cNvSpPr>
                <p:nvPr/>
              </p:nvSpPr>
              <p:spPr bwMode="auto">
                <a:xfrm>
                  <a:off x="792" y="4861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6.690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42" name="Rectangle 206"/>
                <p:cNvSpPr>
                  <a:spLocks noChangeArrowheads="1"/>
                </p:cNvSpPr>
                <p:nvPr/>
              </p:nvSpPr>
              <p:spPr bwMode="auto">
                <a:xfrm>
                  <a:off x="749" y="4861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45" name="Group 209"/>
              <p:cNvGrpSpPr>
                <a:grpSpLocks/>
              </p:cNvGrpSpPr>
              <p:nvPr/>
            </p:nvGrpSpPr>
            <p:grpSpPr bwMode="auto">
              <a:xfrm>
                <a:off x="1550" y="4861"/>
                <a:ext cx="694" cy="442"/>
                <a:chOff x="1550" y="4861"/>
                <a:chExt cx="694" cy="442"/>
              </a:xfrm>
            </p:grpSpPr>
            <p:sp>
              <p:nvSpPr>
                <p:cNvPr id="65588" name="Rectangle 52"/>
                <p:cNvSpPr>
                  <a:spLocks noChangeArrowheads="1"/>
                </p:cNvSpPr>
                <p:nvPr/>
              </p:nvSpPr>
              <p:spPr bwMode="auto">
                <a:xfrm>
                  <a:off x="1593" y="4861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4.611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44" name="Rectangle 208"/>
                <p:cNvSpPr>
                  <a:spLocks noChangeArrowheads="1"/>
                </p:cNvSpPr>
                <p:nvPr/>
              </p:nvSpPr>
              <p:spPr bwMode="auto">
                <a:xfrm>
                  <a:off x="1550" y="4861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47" name="Group 211"/>
              <p:cNvGrpSpPr>
                <a:grpSpLocks/>
              </p:cNvGrpSpPr>
              <p:nvPr/>
            </p:nvGrpSpPr>
            <p:grpSpPr bwMode="auto">
              <a:xfrm>
                <a:off x="2244" y="4861"/>
                <a:ext cx="678" cy="442"/>
                <a:chOff x="2244" y="4861"/>
                <a:chExt cx="678" cy="442"/>
              </a:xfrm>
            </p:grpSpPr>
            <p:sp>
              <p:nvSpPr>
                <p:cNvPr id="65589" name="Rectangle 53"/>
                <p:cNvSpPr>
                  <a:spLocks noChangeArrowheads="1"/>
                </p:cNvSpPr>
                <p:nvPr/>
              </p:nvSpPr>
              <p:spPr bwMode="auto">
                <a:xfrm>
                  <a:off x="2287" y="4861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0.065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46" name="Rectangle 210"/>
                <p:cNvSpPr>
                  <a:spLocks noChangeArrowheads="1"/>
                </p:cNvSpPr>
                <p:nvPr/>
              </p:nvSpPr>
              <p:spPr bwMode="auto">
                <a:xfrm>
                  <a:off x="2244" y="4861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49" name="Group 213"/>
              <p:cNvGrpSpPr>
                <a:grpSpLocks/>
              </p:cNvGrpSpPr>
              <p:nvPr/>
            </p:nvGrpSpPr>
            <p:grpSpPr bwMode="auto">
              <a:xfrm>
                <a:off x="2922" y="4861"/>
                <a:ext cx="742" cy="442"/>
                <a:chOff x="2922" y="4861"/>
                <a:chExt cx="742" cy="442"/>
              </a:xfrm>
            </p:grpSpPr>
            <p:sp>
              <p:nvSpPr>
                <p:cNvPr id="65590" name="Rectangle 54"/>
                <p:cNvSpPr>
                  <a:spLocks noChangeArrowheads="1"/>
                </p:cNvSpPr>
                <p:nvPr/>
              </p:nvSpPr>
              <p:spPr bwMode="auto">
                <a:xfrm>
                  <a:off x="2965" y="4861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0.825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48" name="Rectangle 212"/>
                <p:cNvSpPr>
                  <a:spLocks noChangeArrowheads="1"/>
                </p:cNvSpPr>
                <p:nvPr/>
              </p:nvSpPr>
              <p:spPr bwMode="auto">
                <a:xfrm>
                  <a:off x="2922" y="4861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51" name="Group 215"/>
              <p:cNvGrpSpPr>
                <a:grpSpLocks/>
              </p:cNvGrpSpPr>
              <p:nvPr/>
            </p:nvGrpSpPr>
            <p:grpSpPr bwMode="auto">
              <a:xfrm>
                <a:off x="3664" y="4861"/>
                <a:ext cx="676" cy="442"/>
                <a:chOff x="3664" y="4861"/>
                <a:chExt cx="676" cy="442"/>
              </a:xfrm>
            </p:grpSpPr>
            <p:sp>
              <p:nvSpPr>
                <p:cNvPr id="65591" name="Rectangle 55"/>
                <p:cNvSpPr>
                  <a:spLocks noChangeArrowheads="1"/>
                </p:cNvSpPr>
                <p:nvPr/>
              </p:nvSpPr>
              <p:spPr bwMode="auto">
                <a:xfrm>
                  <a:off x="3707" y="4861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1.451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50" name="Rectangle 214"/>
                <p:cNvSpPr>
                  <a:spLocks noChangeArrowheads="1"/>
                </p:cNvSpPr>
                <p:nvPr/>
              </p:nvSpPr>
              <p:spPr bwMode="auto">
                <a:xfrm>
                  <a:off x="3664" y="4861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53" name="Group 217"/>
              <p:cNvGrpSpPr>
                <a:grpSpLocks/>
              </p:cNvGrpSpPr>
              <p:nvPr/>
            </p:nvGrpSpPr>
            <p:grpSpPr bwMode="auto">
              <a:xfrm>
                <a:off x="4340" y="4861"/>
                <a:ext cx="669" cy="442"/>
                <a:chOff x="4340" y="4861"/>
                <a:chExt cx="669" cy="442"/>
              </a:xfrm>
            </p:grpSpPr>
            <p:sp>
              <p:nvSpPr>
                <p:cNvPr id="65592" name="Rectangle 56"/>
                <p:cNvSpPr>
                  <a:spLocks noChangeArrowheads="1"/>
                </p:cNvSpPr>
                <p:nvPr/>
              </p:nvSpPr>
              <p:spPr bwMode="auto">
                <a:xfrm>
                  <a:off x="4383" y="4861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0.148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52" name="Rectangle 216"/>
                <p:cNvSpPr>
                  <a:spLocks noChangeArrowheads="1"/>
                </p:cNvSpPr>
                <p:nvPr/>
              </p:nvSpPr>
              <p:spPr bwMode="auto">
                <a:xfrm>
                  <a:off x="4340" y="4861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55" name="Group 219"/>
              <p:cNvGrpSpPr>
                <a:grpSpLocks/>
              </p:cNvGrpSpPr>
              <p:nvPr/>
            </p:nvGrpSpPr>
            <p:grpSpPr bwMode="auto">
              <a:xfrm>
                <a:off x="0" y="5303"/>
                <a:ext cx="749" cy="442"/>
                <a:chOff x="0" y="5303"/>
                <a:chExt cx="749" cy="442"/>
              </a:xfrm>
            </p:grpSpPr>
            <p:sp>
              <p:nvSpPr>
                <p:cNvPr id="65593" name="Rectangle 57"/>
                <p:cNvSpPr>
                  <a:spLocks noChangeArrowheads="1"/>
                </p:cNvSpPr>
                <p:nvPr/>
              </p:nvSpPr>
              <p:spPr bwMode="auto">
                <a:xfrm>
                  <a:off x="43" y="5303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K77K78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54" name="Rectangle 218"/>
                <p:cNvSpPr>
                  <a:spLocks noChangeArrowheads="1"/>
                </p:cNvSpPr>
                <p:nvPr/>
              </p:nvSpPr>
              <p:spPr bwMode="auto">
                <a:xfrm>
                  <a:off x="0" y="5303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57" name="Group 221"/>
              <p:cNvGrpSpPr>
                <a:grpSpLocks/>
              </p:cNvGrpSpPr>
              <p:nvPr/>
            </p:nvGrpSpPr>
            <p:grpSpPr bwMode="auto">
              <a:xfrm>
                <a:off x="749" y="5303"/>
                <a:ext cx="801" cy="442"/>
                <a:chOff x="749" y="5303"/>
                <a:chExt cx="801" cy="442"/>
              </a:xfrm>
            </p:grpSpPr>
            <p:sp>
              <p:nvSpPr>
                <p:cNvPr id="65594" name="Rectangle 58"/>
                <p:cNvSpPr>
                  <a:spLocks noChangeArrowheads="1"/>
                </p:cNvSpPr>
                <p:nvPr/>
              </p:nvSpPr>
              <p:spPr bwMode="auto">
                <a:xfrm>
                  <a:off x="792" y="5303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10.240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56" name="Rectangle 220"/>
                <p:cNvSpPr>
                  <a:spLocks noChangeArrowheads="1"/>
                </p:cNvSpPr>
                <p:nvPr/>
              </p:nvSpPr>
              <p:spPr bwMode="auto">
                <a:xfrm>
                  <a:off x="749" y="5303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59" name="Group 223"/>
              <p:cNvGrpSpPr>
                <a:grpSpLocks/>
              </p:cNvGrpSpPr>
              <p:nvPr/>
            </p:nvGrpSpPr>
            <p:grpSpPr bwMode="auto">
              <a:xfrm>
                <a:off x="1550" y="5303"/>
                <a:ext cx="694" cy="442"/>
                <a:chOff x="1550" y="5303"/>
                <a:chExt cx="694" cy="442"/>
              </a:xfrm>
            </p:grpSpPr>
            <p:sp>
              <p:nvSpPr>
                <p:cNvPr id="655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593" y="5303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3.323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58" name="Rectangle 222"/>
                <p:cNvSpPr>
                  <a:spLocks noChangeArrowheads="1"/>
                </p:cNvSpPr>
                <p:nvPr/>
              </p:nvSpPr>
              <p:spPr bwMode="auto">
                <a:xfrm>
                  <a:off x="1550" y="5303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61" name="Group 225"/>
              <p:cNvGrpSpPr>
                <a:grpSpLocks/>
              </p:cNvGrpSpPr>
              <p:nvPr/>
            </p:nvGrpSpPr>
            <p:grpSpPr bwMode="auto">
              <a:xfrm>
                <a:off x="2244" y="5303"/>
                <a:ext cx="678" cy="442"/>
                <a:chOff x="2244" y="5303"/>
                <a:chExt cx="678" cy="442"/>
              </a:xfrm>
            </p:grpSpPr>
            <p:sp>
              <p:nvSpPr>
                <p:cNvPr id="65596" name="Rectangle 60"/>
                <p:cNvSpPr>
                  <a:spLocks noChangeArrowheads="1"/>
                </p:cNvSpPr>
                <p:nvPr/>
              </p:nvSpPr>
              <p:spPr bwMode="auto">
                <a:xfrm>
                  <a:off x="2287" y="5303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0.199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60" name="Rectangle 224"/>
                <p:cNvSpPr>
                  <a:spLocks noChangeArrowheads="1"/>
                </p:cNvSpPr>
                <p:nvPr/>
              </p:nvSpPr>
              <p:spPr bwMode="auto">
                <a:xfrm>
                  <a:off x="2244" y="5303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63" name="Group 227"/>
              <p:cNvGrpSpPr>
                <a:grpSpLocks/>
              </p:cNvGrpSpPr>
              <p:nvPr/>
            </p:nvGrpSpPr>
            <p:grpSpPr bwMode="auto">
              <a:xfrm>
                <a:off x="2922" y="5303"/>
                <a:ext cx="742" cy="442"/>
                <a:chOff x="2922" y="5303"/>
                <a:chExt cx="742" cy="442"/>
              </a:xfrm>
            </p:grpSpPr>
            <p:sp>
              <p:nvSpPr>
                <p:cNvPr id="65597" name="Rectangle 61"/>
                <p:cNvSpPr>
                  <a:spLocks noChangeArrowheads="1"/>
                </p:cNvSpPr>
                <p:nvPr/>
              </p:nvSpPr>
              <p:spPr bwMode="auto">
                <a:xfrm>
                  <a:off x="2965" y="5303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0.391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62" name="Rectangle 226"/>
                <p:cNvSpPr>
                  <a:spLocks noChangeArrowheads="1"/>
                </p:cNvSpPr>
                <p:nvPr/>
              </p:nvSpPr>
              <p:spPr bwMode="auto">
                <a:xfrm>
                  <a:off x="2922" y="5303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65" name="Group 229"/>
              <p:cNvGrpSpPr>
                <a:grpSpLocks/>
              </p:cNvGrpSpPr>
              <p:nvPr/>
            </p:nvGrpSpPr>
            <p:grpSpPr bwMode="auto">
              <a:xfrm>
                <a:off x="3664" y="5303"/>
                <a:ext cx="676" cy="442"/>
                <a:chOff x="3664" y="5303"/>
                <a:chExt cx="676" cy="442"/>
              </a:xfrm>
            </p:grpSpPr>
            <p:sp>
              <p:nvSpPr>
                <p:cNvPr id="65598" name="Rectangle 62"/>
                <p:cNvSpPr>
                  <a:spLocks noChangeArrowheads="1"/>
                </p:cNvSpPr>
                <p:nvPr/>
              </p:nvSpPr>
              <p:spPr bwMode="auto">
                <a:xfrm>
                  <a:off x="3707" y="5303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3.081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3664" y="5303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67" name="Group 231"/>
              <p:cNvGrpSpPr>
                <a:grpSpLocks/>
              </p:cNvGrpSpPr>
              <p:nvPr/>
            </p:nvGrpSpPr>
            <p:grpSpPr bwMode="auto">
              <a:xfrm>
                <a:off x="4340" y="5303"/>
                <a:ext cx="669" cy="442"/>
                <a:chOff x="4340" y="5303"/>
                <a:chExt cx="669" cy="442"/>
              </a:xfrm>
            </p:grpSpPr>
            <p:sp>
              <p:nvSpPr>
                <p:cNvPr id="65599" name="Rectangle 63"/>
                <p:cNvSpPr>
                  <a:spLocks noChangeArrowheads="1"/>
                </p:cNvSpPr>
                <p:nvPr/>
              </p:nvSpPr>
              <p:spPr bwMode="auto">
                <a:xfrm>
                  <a:off x="4383" y="5303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0.002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66" name="Rectangle 230"/>
                <p:cNvSpPr>
                  <a:spLocks noChangeArrowheads="1"/>
                </p:cNvSpPr>
                <p:nvPr/>
              </p:nvSpPr>
              <p:spPr bwMode="auto">
                <a:xfrm>
                  <a:off x="4340" y="5303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69" name="Group 233"/>
              <p:cNvGrpSpPr>
                <a:grpSpLocks/>
              </p:cNvGrpSpPr>
              <p:nvPr/>
            </p:nvGrpSpPr>
            <p:grpSpPr bwMode="auto">
              <a:xfrm>
                <a:off x="0" y="5745"/>
                <a:ext cx="749" cy="442"/>
                <a:chOff x="0" y="5745"/>
                <a:chExt cx="749" cy="442"/>
              </a:xfrm>
            </p:grpSpPr>
            <p:sp>
              <p:nvSpPr>
                <p:cNvPr id="65600" name="Rectangle 64"/>
                <p:cNvSpPr>
                  <a:spLocks noChangeArrowheads="1"/>
                </p:cNvSpPr>
                <p:nvPr/>
              </p:nvSpPr>
              <p:spPr bwMode="auto">
                <a:xfrm>
                  <a:off x="43" y="5745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K61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68" name="Rectangle 232"/>
                <p:cNvSpPr>
                  <a:spLocks noChangeArrowheads="1"/>
                </p:cNvSpPr>
                <p:nvPr/>
              </p:nvSpPr>
              <p:spPr bwMode="auto">
                <a:xfrm>
                  <a:off x="0" y="5745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71" name="Group 235"/>
              <p:cNvGrpSpPr>
                <a:grpSpLocks/>
              </p:cNvGrpSpPr>
              <p:nvPr/>
            </p:nvGrpSpPr>
            <p:grpSpPr bwMode="auto">
              <a:xfrm>
                <a:off x="749" y="5745"/>
                <a:ext cx="801" cy="442"/>
                <a:chOff x="749" y="5745"/>
                <a:chExt cx="801" cy="442"/>
              </a:xfrm>
            </p:grpSpPr>
            <p:sp>
              <p:nvSpPr>
                <p:cNvPr id="65601" name="Rectangle 65"/>
                <p:cNvSpPr>
                  <a:spLocks noChangeArrowheads="1"/>
                </p:cNvSpPr>
                <p:nvPr/>
              </p:nvSpPr>
              <p:spPr bwMode="auto">
                <a:xfrm>
                  <a:off x="792" y="5745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-6.420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70" name="Rectangle 234"/>
                <p:cNvSpPr>
                  <a:spLocks noChangeArrowheads="1"/>
                </p:cNvSpPr>
                <p:nvPr/>
              </p:nvSpPr>
              <p:spPr bwMode="auto">
                <a:xfrm>
                  <a:off x="749" y="5745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73" name="Group 237"/>
              <p:cNvGrpSpPr>
                <a:grpSpLocks/>
              </p:cNvGrpSpPr>
              <p:nvPr/>
            </p:nvGrpSpPr>
            <p:grpSpPr bwMode="auto">
              <a:xfrm>
                <a:off x="1550" y="5745"/>
                <a:ext cx="694" cy="442"/>
                <a:chOff x="1550" y="5745"/>
                <a:chExt cx="694" cy="442"/>
              </a:xfrm>
            </p:grpSpPr>
            <p:sp>
              <p:nvSpPr>
                <p:cNvPr id="65602" name="Rectangle 66"/>
                <p:cNvSpPr>
                  <a:spLocks noChangeArrowheads="1"/>
                </p:cNvSpPr>
                <p:nvPr/>
              </p:nvSpPr>
              <p:spPr bwMode="auto">
                <a:xfrm>
                  <a:off x="1593" y="5745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3.365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72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50" y="5745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75" name="Group 239"/>
              <p:cNvGrpSpPr>
                <a:grpSpLocks/>
              </p:cNvGrpSpPr>
              <p:nvPr/>
            </p:nvGrpSpPr>
            <p:grpSpPr bwMode="auto">
              <a:xfrm>
                <a:off x="2244" y="5745"/>
                <a:ext cx="678" cy="442"/>
                <a:chOff x="2244" y="5745"/>
                <a:chExt cx="678" cy="442"/>
              </a:xfrm>
            </p:grpSpPr>
            <p:sp>
              <p:nvSpPr>
                <p:cNvPr id="65603" name="Rectangle 67"/>
                <p:cNvSpPr>
                  <a:spLocks noChangeArrowheads="1"/>
                </p:cNvSpPr>
                <p:nvPr/>
              </p:nvSpPr>
              <p:spPr bwMode="auto">
                <a:xfrm>
                  <a:off x="2287" y="5745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-0.087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74" name="Rectangle 238"/>
                <p:cNvSpPr>
                  <a:spLocks noChangeArrowheads="1"/>
                </p:cNvSpPr>
                <p:nvPr/>
              </p:nvSpPr>
              <p:spPr bwMode="auto">
                <a:xfrm>
                  <a:off x="2244" y="5745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77" name="Group 241"/>
              <p:cNvGrpSpPr>
                <a:grpSpLocks/>
              </p:cNvGrpSpPr>
              <p:nvPr/>
            </p:nvGrpSpPr>
            <p:grpSpPr bwMode="auto">
              <a:xfrm>
                <a:off x="2922" y="5745"/>
                <a:ext cx="742" cy="442"/>
                <a:chOff x="2922" y="5745"/>
                <a:chExt cx="742" cy="442"/>
              </a:xfrm>
            </p:grpSpPr>
            <p:sp>
              <p:nvSpPr>
                <p:cNvPr id="65604" name="Rectangle 68"/>
                <p:cNvSpPr>
                  <a:spLocks noChangeArrowheads="1"/>
                </p:cNvSpPr>
                <p:nvPr/>
              </p:nvSpPr>
              <p:spPr bwMode="auto">
                <a:xfrm>
                  <a:off x="2965" y="5745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0.783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76" name="Rectangle 240"/>
                <p:cNvSpPr>
                  <a:spLocks noChangeArrowheads="1"/>
                </p:cNvSpPr>
                <p:nvPr/>
              </p:nvSpPr>
              <p:spPr bwMode="auto">
                <a:xfrm>
                  <a:off x="2922" y="5745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79" name="Group 243"/>
              <p:cNvGrpSpPr>
                <a:grpSpLocks/>
              </p:cNvGrpSpPr>
              <p:nvPr/>
            </p:nvGrpSpPr>
            <p:grpSpPr bwMode="auto">
              <a:xfrm>
                <a:off x="3664" y="5745"/>
                <a:ext cx="676" cy="442"/>
                <a:chOff x="3664" y="5745"/>
                <a:chExt cx="676" cy="442"/>
              </a:xfrm>
            </p:grpSpPr>
            <p:sp>
              <p:nvSpPr>
                <p:cNvPr id="65605" name="Rectangle 69"/>
                <p:cNvSpPr>
                  <a:spLocks noChangeArrowheads="1"/>
                </p:cNvSpPr>
                <p:nvPr/>
              </p:nvSpPr>
              <p:spPr bwMode="auto">
                <a:xfrm>
                  <a:off x="3707" y="5745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-1.908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78" name="Rectangle 242"/>
                <p:cNvSpPr>
                  <a:spLocks noChangeArrowheads="1"/>
                </p:cNvSpPr>
                <p:nvPr/>
              </p:nvSpPr>
              <p:spPr bwMode="auto">
                <a:xfrm>
                  <a:off x="3664" y="5745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81" name="Group 245"/>
              <p:cNvGrpSpPr>
                <a:grpSpLocks/>
              </p:cNvGrpSpPr>
              <p:nvPr/>
            </p:nvGrpSpPr>
            <p:grpSpPr bwMode="auto">
              <a:xfrm>
                <a:off x="4340" y="5745"/>
                <a:ext cx="669" cy="442"/>
                <a:chOff x="4340" y="5745"/>
                <a:chExt cx="669" cy="442"/>
              </a:xfrm>
            </p:grpSpPr>
            <p:sp>
              <p:nvSpPr>
                <p:cNvPr id="65606" name="Rectangle 70"/>
                <p:cNvSpPr>
                  <a:spLocks noChangeArrowheads="1"/>
                </p:cNvSpPr>
                <p:nvPr/>
              </p:nvSpPr>
              <p:spPr bwMode="auto">
                <a:xfrm>
                  <a:off x="4383" y="5745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0.057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80" name="Rectangle 244"/>
                <p:cNvSpPr>
                  <a:spLocks noChangeArrowheads="1"/>
                </p:cNvSpPr>
                <p:nvPr/>
              </p:nvSpPr>
              <p:spPr bwMode="auto">
                <a:xfrm>
                  <a:off x="4340" y="5745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83" name="Group 247"/>
              <p:cNvGrpSpPr>
                <a:grpSpLocks/>
              </p:cNvGrpSpPr>
              <p:nvPr/>
            </p:nvGrpSpPr>
            <p:grpSpPr bwMode="auto">
              <a:xfrm>
                <a:off x="0" y="6187"/>
                <a:ext cx="749" cy="442"/>
                <a:chOff x="0" y="6187"/>
                <a:chExt cx="749" cy="442"/>
              </a:xfrm>
            </p:grpSpPr>
            <p:sp>
              <p:nvSpPr>
                <p:cNvPr id="65607" name="Rectangle 71"/>
                <p:cNvSpPr>
                  <a:spLocks noChangeArrowheads="1"/>
                </p:cNvSpPr>
                <p:nvPr/>
              </p:nvSpPr>
              <p:spPr bwMode="auto">
                <a:xfrm>
                  <a:off x="43" y="6187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G8366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82" name="Rectangle 246"/>
                <p:cNvSpPr>
                  <a:spLocks noChangeArrowheads="1"/>
                </p:cNvSpPr>
                <p:nvPr/>
              </p:nvSpPr>
              <p:spPr bwMode="auto">
                <a:xfrm>
                  <a:off x="0" y="6187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85" name="Group 249"/>
              <p:cNvGrpSpPr>
                <a:grpSpLocks/>
              </p:cNvGrpSpPr>
              <p:nvPr/>
            </p:nvGrpSpPr>
            <p:grpSpPr bwMode="auto">
              <a:xfrm>
                <a:off x="749" y="6187"/>
                <a:ext cx="801" cy="442"/>
                <a:chOff x="749" y="6187"/>
                <a:chExt cx="801" cy="442"/>
              </a:xfrm>
            </p:grpSpPr>
            <p:sp>
              <p:nvSpPr>
                <p:cNvPr id="65608" name="Rectangle 72"/>
                <p:cNvSpPr>
                  <a:spLocks noChangeArrowheads="1"/>
                </p:cNvSpPr>
                <p:nvPr/>
              </p:nvSpPr>
              <p:spPr bwMode="auto">
                <a:xfrm>
                  <a:off x="792" y="6187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7.659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84" name="Rectangle 248"/>
                <p:cNvSpPr>
                  <a:spLocks noChangeArrowheads="1"/>
                </p:cNvSpPr>
                <p:nvPr/>
              </p:nvSpPr>
              <p:spPr bwMode="auto">
                <a:xfrm>
                  <a:off x="749" y="6187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87" name="Group 251"/>
              <p:cNvGrpSpPr>
                <a:grpSpLocks/>
              </p:cNvGrpSpPr>
              <p:nvPr/>
            </p:nvGrpSpPr>
            <p:grpSpPr bwMode="auto">
              <a:xfrm>
                <a:off x="1550" y="6187"/>
                <a:ext cx="694" cy="442"/>
                <a:chOff x="1550" y="6187"/>
                <a:chExt cx="694" cy="442"/>
              </a:xfrm>
            </p:grpSpPr>
            <p:sp>
              <p:nvSpPr>
                <p:cNvPr id="65609" name="Rectangle 73"/>
                <p:cNvSpPr>
                  <a:spLocks noChangeArrowheads="1"/>
                </p:cNvSpPr>
                <p:nvPr/>
              </p:nvSpPr>
              <p:spPr bwMode="auto">
                <a:xfrm>
                  <a:off x="1593" y="6187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3.047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86" name="Rectangle 250"/>
                <p:cNvSpPr>
                  <a:spLocks noChangeArrowheads="1"/>
                </p:cNvSpPr>
                <p:nvPr/>
              </p:nvSpPr>
              <p:spPr bwMode="auto">
                <a:xfrm>
                  <a:off x="1550" y="6187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89" name="Group 253"/>
              <p:cNvGrpSpPr>
                <a:grpSpLocks/>
              </p:cNvGrpSpPr>
              <p:nvPr/>
            </p:nvGrpSpPr>
            <p:grpSpPr bwMode="auto">
              <a:xfrm>
                <a:off x="2244" y="6187"/>
                <a:ext cx="678" cy="442"/>
                <a:chOff x="2244" y="6187"/>
                <a:chExt cx="678" cy="442"/>
              </a:xfrm>
            </p:grpSpPr>
            <p:sp>
              <p:nvSpPr>
                <p:cNvPr id="65610" name="Rectangle 74"/>
                <p:cNvSpPr>
                  <a:spLocks noChangeArrowheads="1"/>
                </p:cNvSpPr>
                <p:nvPr/>
              </p:nvSpPr>
              <p:spPr bwMode="auto">
                <a:xfrm>
                  <a:off x="2287" y="6187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0.115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88" name="Rectangle 252"/>
                <p:cNvSpPr>
                  <a:spLocks noChangeArrowheads="1"/>
                </p:cNvSpPr>
                <p:nvPr/>
              </p:nvSpPr>
              <p:spPr bwMode="auto">
                <a:xfrm>
                  <a:off x="2244" y="6187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91" name="Group 255"/>
              <p:cNvGrpSpPr>
                <a:grpSpLocks/>
              </p:cNvGrpSpPr>
              <p:nvPr/>
            </p:nvGrpSpPr>
            <p:grpSpPr bwMode="auto">
              <a:xfrm>
                <a:off x="2922" y="6187"/>
                <a:ext cx="742" cy="442"/>
                <a:chOff x="2922" y="6187"/>
                <a:chExt cx="742" cy="442"/>
              </a:xfrm>
            </p:grpSpPr>
            <p:sp>
              <p:nvSpPr>
                <p:cNvPr id="65611" name="Rectangle 75"/>
                <p:cNvSpPr>
                  <a:spLocks noChangeArrowheads="1"/>
                </p:cNvSpPr>
                <p:nvPr/>
              </p:nvSpPr>
              <p:spPr bwMode="auto">
                <a:xfrm>
                  <a:off x="2965" y="6187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0.785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9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922" y="6187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93" name="Group 257"/>
              <p:cNvGrpSpPr>
                <a:grpSpLocks/>
              </p:cNvGrpSpPr>
              <p:nvPr/>
            </p:nvGrpSpPr>
            <p:grpSpPr bwMode="auto">
              <a:xfrm>
                <a:off x="3664" y="6187"/>
                <a:ext cx="676" cy="442"/>
                <a:chOff x="3664" y="6187"/>
                <a:chExt cx="676" cy="442"/>
              </a:xfrm>
            </p:grpSpPr>
            <p:sp>
              <p:nvSpPr>
                <p:cNvPr id="65612" name="Rectangle 76"/>
                <p:cNvSpPr>
                  <a:spLocks noChangeArrowheads="1"/>
                </p:cNvSpPr>
                <p:nvPr/>
              </p:nvSpPr>
              <p:spPr bwMode="auto">
                <a:xfrm>
                  <a:off x="3707" y="6187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2.513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92" name="Rectangle 256"/>
                <p:cNvSpPr>
                  <a:spLocks noChangeArrowheads="1"/>
                </p:cNvSpPr>
                <p:nvPr/>
              </p:nvSpPr>
              <p:spPr bwMode="auto">
                <a:xfrm>
                  <a:off x="3664" y="6187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95" name="Group 259"/>
              <p:cNvGrpSpPr>
                <a:grpSpLocks/>
              </p:cNvGrpSpPr>
              <p:nvPr/>
            </p:nvGrpSpPr>
            <p:grpSpPr bwMode="auto">
              <a:xfrm>
                <a:off x="4340" y="6187"/>
                <a:ext cx="669" cy="442"/>
                <a:chOff x="4340" y="6187"/>
                <a:chExt cx="669" cy="442"/>
              </a:xfrm>
            </p:grpSpPr>
            <p:sp>
              <p:nvSpPr>
                <p:cNvPr id="65613" name="Rectangle 77"/>
                <p:cNvSpPr>
                  <a:spLocks noChangeArrowheads="1"/>
                </p:cNvSpPr>
                <p:nvPr/>
              </p:nvSpPr>
              <p:spPr bwMode="auto">
                <a:xfrm>
                  <a:off x="4383" y="6187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0.012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94" name="Rectangle 258"/>
                <p:cNvSpPr>
                  <a:spLocks noChangeArrowheads="1"/>
                </p:cNvSpPr>
                <p:nvPr/>
              </p:nvSpPr>
              <p:spPr bwMode="auto">
                <a:xfrm>
                  <a:off x="4340" y="6187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97" name="Group 261"/>
              <p:cNvGrpSpPr>
                <a:grpSpLocks/>
              </p:cNvGrpSpPr>
              <p:nvPr/>
            </p:nvGrpSpPr>
            <p:grpSpPr bwMode="auto">
              <a:xfrm>
                <a:off x="0" y="6629"/>
                <a:ext cx="749" cy="442"/>
                <a:chOff x="0" y="6629"/>
                <a:chExt cx="749" cy="442"/>
              </a:xfrm>
            </p:grpSpPr>
            <p:sp>
              <p:nvSpPr>
                <p:cNvPr id="65614" name="Rectangle 78"/>
                <p:cNvSpPr>
                  <a:spLocks noChangeArrowheads="1"/>
                </p:cNvSpPr>
                <p:nvPr/>
              </p:nvSpPr>
              <p:spPr bwMode="auto">
                <a:xfrm>
                  <a:off x="43" y="6629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G26G27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96" name="Rectangle 260"/>
                <p:cNvSpPr>
                  <a:spLocks noChangeArrowheads="1"/>
                </p:cNvSpPr>
                <p:nvPr/>
              </p:nvSpPr>
              <p:spPr bwMode="auto">
                <a:xfrm>
                  <a:off x="0" y="6629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799" name="Group 263"/>
              <p:cNvGrpSpPr>
                <a:grpSpLocks/>
              </p:cNvGrpSpPr>
              <p:nvPr/>
            </p:nvGrpSpPr>
            <p:grpSpPr bwMode="auto">
              <a:xfrm>
                <a:off x="749" y="6629"/>
                <a:ext cx="801" cy="442"/>
                <a:chOff x="749" y="6629"/>
                <a:chExt cx="801" cy="442"/>
              </a:xfrm>
            </p:grpSpPr>
            <p:sp>
              <p:nvSpPr>
                <p:cNvPr id="65615" name="Rectangle 79"/>
                <p:cNvSpPr>
                  <a:spLocks noChangeArrowheads="1"/>
                </p:cNvSpPr>
                <p:nvPr/>
              </p:nvSpPr>
              <p:spPr bwMode="auto">
                <a:xfrm>
                  <a:off x="792" y="6629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4.623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798" name="Rectangle 262"/>
                <p:cNvSpPr>
                  <a:spLocks noChangeArrowheads="1"/>
                </p:cNvSpPr>
                <p:nvPr/>
              </p:nvSpPr>
              <p:spPr bwMode="auto">
                <a:xfrm>
                  <a:off x="749" y="6629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01" name="Group 265"/>
              <p:cNvGrpSpPr>
                <a:grpSpLocks/>
              </p:cNvGrpSpPr>
              <p:nvPr/>
            </p:nvGrpSpPr>
            <p:grpSpPr bwMode="auto">
              <a:xfrm>
                <a:off x="1550" y="6629"/>
                <a:ext cx="694" cy="442"/>
                <a:chOff x="1550" y="6629"/>
                <a:chExt cx="694" cy="442"/>
              </a:xfrm>
            </p:grpSpPr>
            <p:sp>
              <p:nvSpPr>
                <p:cNvPr id="65616" name="Rectangle 80"/>
                <p:cNvSpPr>
                  <a:spLocks noChangeArrowheads="1"/>
                </p:cNvSpPr>
                <p:nvPr/>
              </p:nvSpPr>
              <p:spPr bwMode="auto">
                <a:xfrm>
                  <a:off x="1593" y="6629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3.467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00" name="Rectangle 264"/>
                <p:cNvSpPr>
                  <a:spLocks noChangeArrowheads="1"/>
                </p:cNvSpPr>
                <p:nvPr/>
              </p:nvSpPr>
              <p:spPr bwMode="auto">
                <a:xfrm>
                  <a:off x="1550" y="6629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03" name="Group 267"/>
              <p:cNvGrpSpPr>
                <a:grpSpLocks/>
              </p:cNvGrpSpPr>
              <p:nvPr/>
            </p:nvGrpSpPr>
            <p:grpSpPr bwMode="auto">
              <a:xfrm>
                <a:off x="2244" y="6629"/>
                <a:ext cx="678" cy="442"/>
                <a:chOff x="2244" y="6629"/>
                <a:chExt cx="678" cy="442"/>
              </a:xfrm>
            </p:grpSpPr>
            <p:sp>
              <p:nvSpPr>
                <p:cNvPr id="65617" name="Rectangle 81"/>
                <p:cNvSpPr>
                  <a:spLocks noChangeArrowheads="1"/>
                </p:cNvSpPr>
                <p:nvPr/>
              </p:nvSpPr>
              <p:spPr bwMode="auto">
                <a:xfrm>
                  <a:off x="2287" y="6629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0.065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2244" y="6629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05" name="Group 269"/>
              <p:cNvGrpSpPr>
                <a:grpSpLocks/>
              </p:cNvGrpSpPr>
              <p:nvPr/>
            </p:nvGrpSpPr>
            <p:grpSpPr bwMode="auto">
              <a:xfrm>
                <a:off x="2922" y="6629"/>
                <a:ext cx="742" cy="442"/>
                <a:chOff x="2922" y="6629"/>
                <a:chExt cx="742" cy="442"/>
              </a:xfrm>
            </p:grpSpPr>
            <p:sp>
              <p:nvSpPr>
                <p:cNvPr id="65618" name="Rectangle 82"/>
                <p:cNvSpPr>
                  <a:spLocks noChangeArrowheads="1"/>
                </p:cNvSpPr>
                <p:nvPr/>
              </p:nvSpPr>
              <p:spPr bwMode="auto">
                <a:xfrm>
                  <a:off x="2965" y="6629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0.681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2922" y="6629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07" name="Group 271"/>
              <p:cNvGrpSpPr>
                <a:grpSpLocks/>
              </p:cNvGrpSpPr>
              <p:nvPr/>
            </p:nvGrpSpPr>
            <p:grpSpPr bwMode="auto">
              <a:xfrm>
                <a:off x="3664" y="6629"/>
                <a:ext cx="676" cy="442"/>
                <a:chOff x="3664" y="6629"/>
                <a:chExt cx="676" cy="442"/>
              </a:xfrm>
            </p:grpSpPr>
            <p:sp>
              <p:nvSpPr>
                <p:cNvPr id="65619" name="Rectangle 83"/>
                <p:cNvSpPr>
                  <a:spLocks noChangeArrowheads="1"/>
                </p:cNvSpPr>
                <p:nvPr/>
              </p:nvSpPr>
              <p:spPr bwMode="auto">
                <a:xfrm>
                  <a:off x="3707" y="6629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1.333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3664" y="6629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09" name="Group 273"/>
              <p:cNvGrpSpPr>
                <a:grpSpLocks/>
              </p:cNvGrpSpPr>
              <p:nvPr/>
            </p:nvGrpSpPr>
            <p:grpSpPr bwMode="auto">
              <a:xfrm>
                <a:off x="4340" y="6629"/>
                <a:ext cx="669" cy="442"/>
                <a:chOff x="4340" y="6629"/>
                <a:chExt cx="669" cy="442"/>
              </a:xfrm>
            </p:grpSpPr>
            <p:sp>
              <p:nvSpPr>
                <p:cNvPr id="65620" name="Rectangle 84"/>
                <p:cNvSpPr>
                  <a:spLocks noChangeArrowheads="1"/>
                </p:cNvSpPr>
                <p:nvPr/>
              </p:nvSpPr>
              <p:spPr bwMode="auto">
                <a:xfrm>
                  <a:off x="4383" y="6629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0.183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4340" y="6629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11" name="Group 275"/>
              <p:cNvGrpSpPr>
                <a:grpSpLocks/>
              </p:cNvGrpSpPr>
              <p:nvPr/>
            </p:nvGrpSpPr>
            <p:grpSpPr bwMode="auto">
              <a:xfrm>
                <a:off x="0" y="7071"/>
                <a:ext cx="749" cy="442"/>
                <a:chOff x="0" y="7071"/>
                <a:chExt cx="749" cy="442"/>
              </a:xfrm>
            </p:grpSpPr>
            <p:sp>
              <p:nvSpPr>
                <p:cNvPr id="65621" name="Rectangle 85"/>
                <p:cNvSpPr>
                  <a:spLocks noChangeArrowheads="1"/>
                </p:cNvSpPr>
                <p:nvPr/>
              </p:nvSpPr>
              <p:spPr bwMode="auto">
                <a:xfrm>
                  <a:off x="43" y="7071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Mixed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0" y="7071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13" name="Group 277"/>
              <p:cNvGrpSpPr>
                <a:grpSpLocks/>
              </p:cNvGrpSpPr>
              <p:nvPr/>
            </p:nvGrpSpPr>
            <p:grpSpPr bwMode="auto">
              <a:xfrm>
                <a:off x="749" y="7071"/>
                <a:ext cx="801" cy="442"/>
                <a:chOff x="749" y="7071"/>
                <a:chExt cx="801" cy="442"/>
              </a:xfrm>
            </p:grpSpPr>
            <p:sp>
              <p:nvSpPr>
                <p:cNvPr id="65622" name="Rectangle 86"/>
                <p:cNvSpPr>
                  <a:spLocks noChangeArrowheads="1"/>
                </p:cNvSpPr>
                <p:nvPr/>
              </p:nvSpPr>
              <p:spPr bwMode="auto">
                <a:xfrm>
                  <a:off x="792" y="7071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-7.335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749" y="7071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15" name="Group 279"/>
              <p:cNvGrpSpPr>
                <a:grpSpLocks/>
              </p:cNvGrpSpPr>
              <p:nvPr/>
            </p:nvGrpSpPr>
            <p:grpSpPr bwMode="auto">
              <a:xfrm>
                <a:off x="1550" y="7071"/>
                <a:ext cx="694" cy="442"/>
                <a:chOff x="1550" y="7071"/>
                <a:chExt cx="694" cy="442"/>
              </a:xfrm>
            </p:grpSpPr>
            <p:sp>
              <p:nvSpPr>
                <p:cNvPr id="65623" name="Rectangle 87"/>
                <p:cNvSpPr>
                  <a:spLocks noChangeArrowheads="1"/>
                </p:cNvSpPr>
                <p:nvPr/>
              </p:nvSpPr>
              <p:spPr bwMode="auto">
                <a:xfrm>
                  <a:off x="1593" y="7071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2.698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1550" y="7071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17" name="Group 281"/>
              <p:cNvGrpSpPr>
                <a:grpSpLocks/>
              </p:cNvGrpSpPr>
              <p:nvPr/>
            </p:nvGrpSpPr>
            <p:grpSpPr bwMode="auto">
              <a:xfrm>
                <a:off x="2244" y="7071"/>
                <a:ext cx="678" cy="442"/>
                <a:chOff x="2244" y="7071"/>
                <a:chExt cx="678" cy="442"/>
              </a:xfrm>
            </p:grpSpPr>
            <p:sp>
              <p:nvSpPr>
                <p:cNvPr id="65624" name="Rectangle 88"/>
                <p:cNvSpPr>
                  <a:spLocks noChangeArrowheads="1"/>
                </p:cNvSpPr>
                <p:nvPr/>
              </p:nvSpPr>
              <p:spPr bwMode="auto">
                <a:xfrm>
                  <a:off x="2287" y="7071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-0.128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2244" y="7071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19" name="Group 283"/>
              <p:cNvGrpSpPr>
                <a:grpSpLocks/>
              </p:cNvGrpSpPr>
              <p:nvPr/>
            </p:nvGrpSpPr>
            <p:grpSpPr bwMode="auto">
              <a:xfrm>
                <a:off x="2922" y="7071"/>
                <a:ext cx="742" cy="442"/>
                <a:chOff x="2922" y="7071"/>
                <a:chExt cx="742" cy="442"/>
              </a:xfrm>
            </p:grpSpPr>
            <p:sp>
              <p:nvSpPr>
                <p:cNvPr id="65625" name="Rectangle 89"/>
                <p:cNvSpPr>
                  <a:spLocks noChangeArrowheads="1"/>
                </p:cNvSpPr>
                <p:nvPr/>
              </p:nvSpPr>
              <p:spPr bwMode="auto">
                <a:xfrm>
                  <a:off x="2965" y="7071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0.740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18" name="Rectangle 282"/>
                <p:cNvSpPr>
                  <a:spLocks noChangeArrowheads="1"/>
                </p:cNvSpPr>
                <p:nvPr/>
              </p:nvSpPr>
              <p:spPr bwMode="auto">
                <a:xfrm>
                  <a:off x="2922" y="7071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21" name="Group 285"/>
              <p:cNvGrpSpPr>
                <a:grpSpLocks/>
              </p:cNvGrpSpPr>
              <p:nvPr/>
            </p:nvGrpSpPr>
            <p:grpSpPr bwMode="auto">
              <a:xfrm>
                <a:off x="3664" y="7071"/>
                <a:ext cx="676" cy="442"/>
                <a:chOff x="3664" y="7071"/>
                <a:chExt cx="676" cy="442"/>
              </a:xfrm>
            </p:grpSpPr>
            <p:sp>
              <p:nvSpPr>
                <p:cNvPr id="65626" name="Rectangle 90"/>
                <p:cNvSpPr>
                  <a:spLocks noChangeArrowheads="1"/>
                </p:cNvSpPr>
                <p:nvPr/>
              </p:nvSpPr>
              <p:spPr bwMode="auto">
                <a:xfrm>
                  <a:off x="3707" y="7071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-2.719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20" name="Rectangle 284"/>
                <p:cNvSpPr>
                  <a:spLocks noChangeArrowheads="1"/>
                </p:cNvSpPr>
                <p:nvPr/>
              </p:nvSpPr>
              <p:spPr bwMode="auto">
                <a:xfrm>
                  <a:off x="3664" y="7071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23" name="Group 287"/>
              <p:cNvGrpSpPr>
                <a:grpSpLocks/>
              </p:cNvGrpSpPr>
              <p:nvPr/>
            </p:nvGrpSpPr>
            <p:grpSpPr bwMode="auto">
              <a:xfrm>
                <a:off x="4340" y="7071"/>
                <a:ext cx="669" cy="442"/>
                <a:chOff x="4340" y="7071"/>
                <a:chExt cx="669" cy="442"/>
              </a:xfrm>
            </p:grpSpPr>
            <p:sp>
              <p:nvSpPr>
                <p:cNvPr id="65627" name="Rectangle 91"/>
                <p:cNvSpPr>
                  <a:spLocks noChangeArrowheads="1"/>
                </p:cNvSpPr>
                <p:nvPr/>
              </p:nvSpPr>
              <p:spPr bwMode="auto">
                <a:xfrm>
                  <a:off x="4383" y="7071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0.007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22" name="Rectangle 286"/>
                <p:cNvSpPr>
                  <a:spLocks noChangeArrowheads="1"/>
                </p:cNvSpPr>
                <p:nvPr/>
              </p:nvSpPr>
              <p:spPr bwMode="auto">
                <a:xfrm>
                  <a:off x="4340" y="7071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25" name="Group 289"/>
              <p:cNvGrpSpPr>
                <a:grpSpLocks/>
              </p:cNvGrpSpPr>
              <p:nvPr/>
            </p:nvGrpSpPr>
            <p:grpSpPr bwMode="auto">
              <a:xfrm>
                <a:off x="0" y="7513"/>
                <a:ext cx="749" cy="596"/>
                <a:chOff x="0" y="7513"/>
                <a:chExt cx="749" cy="596"/>
              </a:xfrm>
            </p:grpSpPr>
            <p:sp>
              <p:nvSpPr>
                <p:cNvPr id="65628" name="Rectangle 92"/>
                <p:cNvSpPr>
                  <a:spLocks noChangeArrowheads="1"/>
                </p:cNvSpPr>
                <p:nvPr/>
              </p:nvSpPr>
              <p:spPr bwMode="auto">
                <a:xfrm>
                  <a:off x="43" y="7513"/>
                  <a:ext cx="66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GoodRain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24" name="Rectangle 288"/>
                <p:cNvSpPr>
                  <a:spLocks noChangeArrowheads="1"/>
                </p:cNvSpPr>
                <p:nvPr/>
              </p:nvSpPr>
              <p:spPr bwMode="auto">
                <a:xfrm>
                  <a:off x="0" y="7513"/>
                  <a:ext cx="74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27" name="Group 291"/>
              <p:cNvGrpSpPr>
                <a:grpSpLocks/>
              </p:cNvGrpSpPr>
              <p:nvPr/>
            </p:nvGrpSpPr>
            <p:grpSpPr bwMode="auto">
              <a:xfrm>
                <a:off x="749" y="7513"/>
                <a:ext cx="801" cy="596"/>
                <a:chOff x="749" y="7513"/>
                <a:chExt cx="801" cy="596"/>
              </a:xfrm>
            </p:grpSpPr>
            <p:sp>
              <p:nvSpPr>
                <p:cNvPr id="65629" name="Rectangle 93"/>
                <p:cNvSpPr>
                  <a:spLocks noChangeArrowheads="1"/>
                </p:cNvSpPr>
                <p:nvPr/>
              </p:nvSpPr>
              <p:spPr bwMode="auto">
                <a:xfrm>
                  <a:off x="792" y="7513"/>
                  <a:ext cx="715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19.561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26" name="Rectangle 290"/>
                <p:cNvSpPr>
                  <a:spLocks noChangeArrowheads="1"/>
                </p:cNvSpPr>
                <p:nvPr/>
              </p:nvSpPr>
              <p:spPr bwMode="auto">
                <a:xfrm>
                  <a:off x="749" y="7513"/>
                  <a:ext cx="801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29" name="Group 293"/>
              <p:cNvGrpSpPr>
                <a:grpSpLocks/>
              </p:cNvGrpSpPr>
              <p:nvPr/>
            </p:nvGrpSpPr>
            <p:grpSpPr bwMode="auto">
              <a:xfrm>
                <a:off x="1550" y="7513"/>
                <a:ext cx="694" cy="596"/>
                <a:chOff x="1550" y="7513"/>
                <a:chExt cx="694" cy="596"/>
              </a:xfrm>
            </p:grpSpPr>
            <p:sp>
              <p:nvSpPr>
                <p:cNvPr id="65630" name="Rectangle 94"/>
                <p:cNvSpPr>
                  <a:spLocks noChangeArrowheads="1"/>
                </p:cNvSpPr>
                <p:nvPr/>
              </p:nvSpPr>
              <p:spPr bwMode="auto">
                <a:xfrm>
                  <a:off x="1593" y="7513"/>
                  <a:ext cx="60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2.774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28" name="Rectangle 292"/>
                <p:cNvSpPr>
                  <a:spLocks noChangeArrowheads="1"/>
                </p:cNvSpPr>
                <p:nvPr/>
              </p:nvSpPr>
              <p:spPr bwMode="auto">
                <a:xfrm>
                  <a:off x="1550" y="7513"/>
                  <a:ext cx="69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31" name="Group 295"/>
              <p:cNvGrpSpPr>
                <a:grpSpLocks/>
              </p:cNvGrpSpPr>
              <p:nvPr/>
            </p:nvGrpSpPr>
            <p:grpSpPr bwMode="auto">
              <a:xfrm>
                <a:off x="2244" y="7513"/>
                <a:ext cx="678" cy="596"/>
                <a:chOff x="2244" y="7513"/>
                <a:chExt cx="678" cy="596"/>
              </a:xfrm>
            </p:grpSpPr>
            <p:sp>
              <p:nvSpPr>
                <p:cNvPr id="65631" name="Rectangle 95"/>
                <p:cNvSpPr>
                  <a:spLocks noChangeArrowheads="1"/>
                </p:cNvSpPr>
                <p:nvPr/>
              </p:nvSpPr>
              <p:spPr bwMode="auto">
                <a:xfrm>
                  <a:off x="2287" y="7513"/>
                  <a:ext cx="59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0.489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30" name="Rectangle 294"/>
                <p:cNvSpPr>
                  <a:spLocks noChangeArrowheads="1"/>
                </p:cNvSpPr>
                <p:nvPr/>
              </p:nvSpPr>
              <p:spPr bwMode="auto">
                <a:xfrm>
                  <a:off x="2244" y="7513"/>
                  <a:ext cx="67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33" name="Group 297"/>
              <p:cNvGrpSpPr>
                <a:grpSpLocks/>
              </p:cNvGrpSpPr>
              <p:nvPr/>
            </p:nvGrpSpPr>
            <p:grpSpPr bwMode="auto">
              <a:xfrm>
                <a:off x="2922" y="7513"/>
                <a:ext cx="742" cy="596"/>
                <a:chOff x="2922" y="7513"/>
                <a:chExt cx="742" cy="596"/>
              </a:xfrm>
            </p:grpSpPr>
            <p:sp>
              <p:nvSpPr>
                <p:cNvPr id="65632" name="Rectangle 96"/>
                <p:cNvSpPr>
                  <a:spLocks noChangeArrowheads="1"/>
                </p:cNvSpPr>
                <p:nvPr/>
              </p:nvSpPr>
              <p:spPr bwMode="auto">
                <a:xfrm>
                  <a:off x="2965" y="7513"/>
                  <a:ext cx="65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0.340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32" name="Rectangle 296"/>
                <p:cNvSpPr>
                  <a:spLocks noChangeArrowheads="1"/>
                </p:cNvSpPr>
                <p:nvPr/>
              </p:nvSpPr>
              <p:spPr bwMode="auto">
                <a:xfrm>
                  <a:off x="2922" y="7513"/>
                  <a:ext cx="74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35" name="Group 299"/>
              <p:cNvGrpSpPr>
                <a:grpSpLocks/>
              </p:cNvGrpSpPr>
              <p:nvPr/>
            </p:nvGrpSpPr>
            <p:grpSpPr bwMode="auto">
              <a:xfrm>
                <a:off x="3664" y="7513"/>
                <a:ext cx="676" cy="596"/>
                <a:chOff x="3664" y="7513"/>
                <a:chExt cx="676" cy="596"/>
              </a:xfrm>
            </p:grpSpPr>
            <p:sp>
              <p:nvSpPr>
                <p:cNvPr id="65633" name="Rectangle 97"/>
                <p:cNvSpPr>
                  <a:spLocks noChangeArrowheads="1"/>
                </p:cNvSpPr>
                <p:nvPr/>
              </p:nvSpPr>
              <p:spPr bwMode="auto">
                <a:xfrm>
                  <a:off x="3707" y="7513"/>
                  <a:ext cx="590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7.051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34" name="Rectangle 298"/>
                <p:cNvSpPr>
                  <a:spLocks noChangeArrowheads="1"/>
                </p:cNvSpPr>
                <p:nvPr/>
              </p:nvSpPr>
              <p:spPr bwMode="auto">
                <a:xfrm>
                  <a:off x="3664" y="7513"/>
                  <a:ext cx="67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37" name="Group 301"/>
              <p:cNvGrpSpPr>
                <a:grpSpLocks/>
              </p:cNvGrpSpPr>
              <p:nvPr/>
            </p:nvGrpSpPr>
            <p:grpSpPr bwMode="auto">
              <a:xfrm>
                <a:off x="4340" y="7513"/>
                <a:ext cx="669" cy="596"/>
                <a:chOff x="4340" y="7513"/>
                <a:chExt cx="669" cy="596"/>
              </a:xfrm>
            </p:grpSpPr>
            <p:sp>
              <p:nvSpPr>
                <p:cNvPr id="65634" name="Rectangle 98"/>
                <p:cNvSpPr>
                  <a:spLocks noChangeArrowheads="1"/>
                </p:cNvSpPr>
                <p:nvPr/>
              </p:nvSpPr>
              <p:spPr bwMode="auto">
                <a:xfrm>
                  <a:off x="4383" y="7513"/>
                  <a:ext cx="58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0.000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36" name="Rectangle 300"/>
                <p:cNvSpPr>
                  <a:spLocks noChangeArrowheads="1"/>
                </p:cNvSpPr>
                <p:nvPr/>
              </p:nvSpPr>
              <p:spPr bwMode="auto">
                <a:xfrm>
                  <a:off x="4340" y="7513"/>
                  <a:ext cx="66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39" name="Group 303"/>
              <p:cNvGrpSpPr>
                <a:grpSpLocks/>
              </p:cNvGrpSpPr>
              <p:nvPr/>
            </p:nvGrpSpPr>
            <p:grpSpPr bwMode="auto">
              <a:xfrm>
                <a:off x="0" y="8109"/>
                <a:ext cx="749" cy="442"/>
                <a:chOff x="0" y="8109"/>
                <a:chExt cx="749" cy="442"/>
              </a:xfrm>
            </p:grpSpPr>
            <p:sp>
              <p:nvSpPr>
                <p:cNvPr id="65635" name="Rectangle 99"/>
                <p:cNvSpPr>
                  <a:spLocks noChangeArrowheads="1"/>
                </p:cNvSpPr>
                <p:nvPr/>
              </p:nvSpPr>
              <p:spPr bwMode="auto">
                <a:xfrm>
                  <a:off x="43" y="8109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MostRain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38" name="Rectangle 302"/>
                <p:cNvSpPr>
                  <a:spLocks noChangeArrowheads="1"/>
                </p:cNvSpPr>
                <p:nvPr/>
              </p:nvSpPr>
              <p:spPr bwMode="auto">
                <a:xfrm>
                  <a:off x="0" y="8109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41" name="Group 305"/>
              <p:cNvGrpSpPr>
                <a:grpSpLocks/>
              </p:cNvGrpSpPr>
              <p:nvPr/>
            </p:nvGrpSpPr>
            <p:grpSpPr bwMode="auto">
              <a:xfrm>
                <a:off x="749" y="8109"/>
                <a:ext cx="801" cy="442"/>
                <a:chOff x="749" y="8109"/>
                <a:chExt cx="801" cy="442"/>
              </a:xfrm>
            </p:grpSpPr>
            <p:sp>
              <p:nvSpPr>
                <p:cNvPr id="65636" name="Rectangle 100"/>
                <p:cNvSpPr>
                  <a:spLocks noChangeArrowheads="1"/>
                </p:cNvSpPr>
                <p:nvPr/>
              </p:nvSpPr>
              <p:spPr bwMode="auto">
                <a:xfrm>
                  <a:off x="792" y="8109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26.220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40" name="Rectangle 304"/>
                <p:cNvSpPr>
                  <a:spLocks noChangeArrowheads="1"/>
                </p:cNvSpPr>
                <p:nvPr/>
              </p:nvSpPr>
              <p:spPr bwMode="auto">
                <a:xfrm>
                  <a:off x="749" y="8109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43" name="Group 307"/>
              <p:cNvGrpSpPr>
                <a:grpSpLocks/>
              </p:cNvGrpSpPr>
              <p:nvPr/>
            </p:nvGrpSpPr>
            <p:grpSpPr bwMode="auto">
              <a:xfrm>
                <a:off x="1550" y="8109"/>
                <a:ext cx="694" cy="442"/>
                <a:chOff x="1550" y="8109"/>
                <a:chExt cx="694" cy="442"/>
              </a:xfrm>
            </p:grpSpPr>
            <p:sp>
              <p:nvSpPr>
                <p:cNvPr id="65637" name="Rectangle 101"/>
                <p:cNvSpPr>
                  <a:spLocks noChangeArrowheads="1"/>
                </p:cNvSpPr>
                <p:nvPr/>
              </p:nvSpPr>
              <p:spPr bwMode="auto">
                <a:xfrm>
                  <a:off x="1593" y="8109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2.923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42" name="Rectangle 306"/>
                <p:cNvSpPr>
                  <a:spLocks noChangeArrowheads="1"/>
                </p:cNvSpPr>
                <p:nvPr/>
              </p:nvSpPr>
              <p:spPr bwMode="auto">
                <a:xfrm>
                  <a:off x="1550" y="8109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45" name="Group 309"/>
              <p:cNvGrpSpPr>
                <a:grpSpLocks/>
              </p:cNvGrpSpPr>
              <p:nvPr/>
            </p:nvGrpSpPr>
            <p:grpSpPr bwMode="auto">
              <a:xfrm>
                <a:off x="2244" y="8109"/>
                <a:ext cx="678" cy="442"/>
                <a:chOff x="2244" y="8109"/>
                <a:chExt cx="678" cy="442"/>
              </a:xfrm>
            </p:grpSpPr>
            <p:sp>
              <p:nvSpPr>
                <p:cNvPr id="6563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287" y="8109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0.665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44" name="Rectangle 308"/>
                <p:cNvSpPr>
                  <a:spLocks noChangeArrowheads="1"/>
                </p:cNvSpPr>
                <p:nvPr/>
              </p:nvSpPr>
              <p:spPr bwMode="auto">
                <a:xfrm>
                  <a:off x="2244" y="8109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47" name="Group 311"/>
              <p:cNvGrpSpPr>
                <a:grpSpLocks/>
              </p:cNvGrpSpPr>
              <p:nvPr/>
            </p:nvGrpSpPr>
            <p:grpSpPr bwMode="auto">
              <a:xfrm>
                <a:off x="2922" y="8109"/>
                <a:ext cx="742" cy="442"/>
                <a:chOff x="2922" y="8109"/>
                <a:chExt cx="742" cy="442"/>
              </a:xfrm>
            </p:grpSpPr>
            <p:sp>
              <p:nvSpPr>
                <p:cNvPr id="6563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965" y="8109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0.298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46" name="Rectangle 310"/>
                <p:cNvSpPr>
                  <a:spLocks noChangeArrowheads="1"/>
                </p:cNvSpPr>
                <p:nvPr/>
              </p:nvSpPr>
              <p:spPr bwMode="auto">
                <a:xfrm>
                  <a:off x="2922" y="8109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49" name="Group 313"/>
              <p:cNvGrpSpPr>
                <a:grpSpLocks/>
              </p:cNvGrpSpPr>
              <p:nvPr/>
            </p:nvGrpSpPr>
            <p:grpSpPr bwMode="auto">
              <a:xfrm>
                <a:off x="3664" y="8109"/>
                <a:ext cx="676" cy="442"/>
                <a:chOff x="3664" y="8109"/>
                <a:chExt cx="676" cy="442"/>
              </a:xfrm>
            </p:grpSpPr>
            <p:sp>
              <p:nvSpPr>
                <p:cNvPr id="6564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707" y="8109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8.970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48" name="Rectangle 312"/>
                <p:cNvSpPr>
                  <a:spLocks noChangeArrowheads="1"/>
                </p:cNvSpPr>
                <p:nvPr/>
              </p:nvSpPr>
              <p:spPr bwMode="auto">
                <a:xfrm>
                  <a:off x="3664" y="8109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51" name="Group 315"/>
              <p:cNvGrpSpPr>
                <a:grpSpLocks/>
              </p:cNvGrpSpPr>
              <p:nvPr/>
            </p:nvGrpSpPr>
            <p:grpSpPr bwMode="auto">
              <a:xfrm>
                <a:off x="4340" y="8109"/>
                <a:ext cx="669" cy="442"/>
                <a:chOff x="4340" y="8109"/>
                <a:chExt cx="669" cy="442"/>
              </a:xfrm>
            </p:grpSpPr>
            <p:sp>
              <p:nvSpPr>
                <p:cNvPr id="65641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83" y="8109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0.000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50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0" y="8109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53" name="Group 317"/>
              <p:cNvGrpSpPr>
                <a:grpSpLocks/>
              </p:cNvGrpSpPr>
              <p:nvPr/>
            </p:nvGrpSpPr>
            <p:grpSpPr bwMode="auto">
              <a:xfrm>
                <a:off x="0" y="8551"/>
                <a:ext cx="749" cy="442"/>
                <a:chOff x="0" y="8551"/>
                <a:chExt cx="749" cy="442"/>
              </a:xfrm>
            </p:grpSpPr>
            <p:sp>
              <p:nvSpPr>
                <p:cNvPr id="65642" name="Rectangle 106"/>
                <p:cNvSpPr>
                  <a:spLocks noChangeArrowheads="1"/>
                </p:cNvSpPr>
                <p:nvPr/>
              </p:nvSpPr>
              <p:spPr bwMode="auto">
                <a:xfrm>
                  <a:off x="43" y="8551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GoodSoil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52" name="Rectangle 316"/>
                <p:cNvSpPr>
                  <a:spLocks noChangeArrowheads="1"/>
                </p:cNvSpPr>
                <p:nvPr/>
              </p:nvSpPr>
              <p:spPr bwMode="auto">
                <a:xfrm>
                  <a:off x="0" y="8551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55" name="Group 319"/>
              <p:cNvGrpSpPr>
                <a:grpSpLocks/>
              </p:cNvGrpSpPr>
              <p:nvPr/>
            </p:nvGrpSpPr>
            <p:grpSpPr bwMode="auto">
              <a:xfrm>
                <a:off x="749" y="8551"/>
                <a:ext cx="801" cy="442"/>
                <a:chOff x="749" y="8551"/>
                <a:chExt cx="801" cy="442"/>
              </a:xfrm>
            </p:grpSpPr>
            <p:sp>
              <p:nvSpPr>
                <p:cNvPr id="65643" name="Rectangle 107"/>
                <p:cNvSpPr>
                  <a:spLocks noChangeArrowheads="1"/>
                </p:cNvSpPr>
                <p:nvPr/>
              </p:nvSpPr>
              <p:spPr bwMode="auto">
                <a:xfrm>
                  <a:off x="792" y="8551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5.576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54" name="Rectangle 318"/>
                <p:cNvSpPr>
                  <a:spLocks noChangeArrowheads="1"/>
                </p:cNvSpPr>
                <p:nvPr/>
              </p:nvSpPr>
              <p:spPr bwMode="auto">
                <a:xfrm>
                  <a:off x="749" y="8551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57" name="Group 321"/>
              <p:cNvGrpSpPr>
                <a:grpSpLocks/>
              </p:cNvGrpSpPr>
              <p:nvPr/>
            </p:nvGrpSpPr>
            <p:grpSpPr bwMode="auto">
              <a:xfrm>
                <a:off x="1550" y="8551"/>
                <a:ext cx="694" cy="442"/>
                <a:chOff x="1550" y="8551"/>
                <a:chExt cx="694" cy="442"/>
              </a:xfrm>
            </p:grpSpPr>
            <p:sp>
              <p:nvSpPr>
                <p:cNvPr id="65644" name="Rectangle 108"/>
                <p:cNvSpPr>
                  <a:spLocks noChangeArrowheads="1"/>
                </p:cNvSpPr>
                <p:nvPr/>
              </p:nvSpPr>
              <p:spPr bwMode="auto">
                <a:xfrm>
                  <a:off x="1593" y="8551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2.732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56" name="Rectangle 320"/>
                <p:cNvSpPr>
                  <a:spLocks noChangeArrowheads="1"/>
                </p:cNvSpPr>
                <p:nvPr/>
              </p:nvSpPr>
              <p:spPr bwMode="auto">
                <a:xfrm>
                  <a:off x="1550" y="8551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59" name="Group 323"/>
              <p:cNvGrpSpPr>
                <a:grpSpLocks/>
              </p:cNvGrpSpPr>
              <p:nvPr/>
            </p:nvGrpSpPr>
            <p:grpSpPr bwMode="auto">
              <a:xfrm>
                <a:off x="2244" y="8551"/>
                <a:ext cx="678" cy="442"/>
                <a:chOff x="2244" y="8551"/>
                <a:chExt cx="678" cy="442"/>
              </a:xfrm>
            </p:grpSpPr>
            <p:sp>
              <p:nvSpPr>
                <p:cNvPr id="6564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287" y="8551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0.132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58" name="Rectangle 322"/>
                <p:cNvSpPr>
                  <a:spLocks noChangeArrowheads="1"/>
                </p:cNvSpPr>
                <p:nvPr/>
              </p:nvSpPr>
              <p:spPr bwMode="auto">
                <a:xfrm>
                  <a:off x="2244" y="8551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61" name="Group 325"/>
              <p:cNvGrpSpPr>
                <a:grpSpLocks/>
              </p:cNvGrpSpPr>
              <p:nvPr/>
            </p:nvGrpSpPr>
            <p:grpSpPr bwMode="auto">
              <a:xfrm>
                <a:off x="2922" y="8551"/>
                <a:ext cx="742" cy="442"/>
                <a:chOff x="2922" y="8551"/>
                <a:chExt cx="742" cy="442"/>
              </a:xfrm>
            </p:grpSpPr>
            <p:sp>
              <p:nvSpPr>
                <p:cNvPr id="65646" name="Rectangle 110"/>
                <p:cNvSpPr>
                  <a:spLocks noChangeArrowheads="1"/>
                </p:cNvSpPr>
                <p:nvPr/>
              </p:nvSpPr>
              <p:spPr bwMode="auto">
                <a:xfrm>
                  <a:off x="2965" y="8551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0.390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60" name="Rectangle 324"/>
                <p:cNvSpPr>
                  <a:spLocks noChangeArrowheads="1"/>
                </p:cNvSpPr>
                <p:nvPr/>
              </p:nvSpPr>
              <p:spPr bwMode="auto">
                <a:xfrm>
                  <a:off x="2922" y="8551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63" name="Group 327"/>
              <p:cNvGrpSpPr>
                <a:grpSpLocks/>
              </p:cNvGrpSpPr>
              <p:nvPr/>
            </p:nvGrpSpPr>
            <p:grpSpPr bwMode="auto">
              <a:xfrm>
                <a:off x="3664" y="8551"/>
                <a:ext cx="676" cy="442"/>
                <a:chOff x="3664" y="8551"/>
                <a:chExt cx="676" cy="442"/>
              </a:xfrm>
            </p:grpSpPr>
            <p:sp>
              <p:nvSpPr>
                <p:cNvPr id="65647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07" y="8551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2.041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62" name="Rectangle 326"/>
                <p:cNvSpPr>
                  <a:spLocks noChangeArrowheads="1"/>
                </p:cNvSpPr>
                <p:nvPr/>
              </p:nvSpPr>
              <p:spPr bwMode="auto">
                <a:xfrm>
                  <a:off x="3664" y="8551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65" name="Group 329"/>
              <p:cNvGrpSpPr>
                <a:grpSpLocks/>
              </p:cNvGrpSpPr>
              <p:nvPr/>
            </p:nvGrpSpPr>
            <p:grpSpPr bwMode="auto">
              <a:xfrm>
                <a:off x="4340" y="8551"/>
                <a:ext cx="669" cy="442"/>
                <a:chOff x="4340" y="8551"/>
                <a:chExt cx="669" cy="442"/>
              </a:xfrm>
            </p:grpSpPr>
            <p:sp>
              <p:nvSpPr>
                <p:cNvPr id="65648" name="Rectangle 112"/>
                <p:cNvSpPr>
                  <a:spLocks noChangeArrowheads="1"/>
                </p:cNvSpPr>
                <p:nvPr/>
              </p:nvSpPr>
              <p:spPr bwMode="auto">
                <a:xfrm>
                  <a:off x="4383" y="8551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0.042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64" name="Rectangle 328"/>
                <p:cNvSpPr>
                  <a:spLocks noChangeArrowheads="1"/>
                </p:cNvSpPr>
                <p:nvPr/>
              </p:nvSpPr>
              <p:spPr bwMode="auto">
                <a:xfrm>
                  <a:off x="4340" y="8551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67" name="Group 331"/>
              <p:cNvGrpSpPr>
                <a:grpSpLocks/>
              </p:cNvGrpSpPr>
              <p:nvPr/>
            </p:nvGrpSpPr>
            <p:grpSpPr bwMode="auto">
              <a:xfrm>
                <a:off x="0" y="8993"/>
                <a:ext cx="749" cy="442"/>
                <a:chOff x="0" y="8993"/>
                <a:chExt cx="749" cy="442"/>
              </a:xfrm>
            </p:grpSpPr>
            <p:sp>
              <p:nvSpPr>
                <p:cNvPr id="65649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" y="8993"/>
                  <a:ext cx="66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BestSoil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66" name="Rectangle 330"/>
                <p:cNvSpPr>
                  <a:spLocks noChangeArrowheads="1"/>
                </p:cNvSpPr>
                <p:nvPr/>
              </p:nvSpPr>
              <p:spPr bwMode="auto">
                <a:xfrm>
                  <a:off x="0" y="8993"/>
                  <a:ext cx="74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69" name="Group 333"/>
              <p:cNvGrpSpPr>
                <a:grpSpLocks/>
              </p:cNvGrpSpPr>
              <p:nvPr/>
            </p:nvGrpSpPr>
            <p:grpSpPr bwMode="auto">
              <a:xfrm>
                <a:off x="749" y="8993"/>
                <a:ext cx="801" cy="442"/>
                <a:chOff x="749" y="8993"/>
                <a:chExt cx="801" cy="442"/>
              </a:xfrm>
            </p:grpSpPr>
            <p:sp>
              <p:nvSpPr>
                <p:cNvPr id="65650" name="Rectangle 114"/>
                <p:cNvSpPr>
                  <a:spLocks noChangeArrowheads="1"/>
                </p:cNvSpPr>
                <p:nvPr/>
              </p:nvSpPr>
              <p:spPr bwMode="auto">
                <a:xfrm>
                  <a:off x="792" y="8993"/>
                  <a:ext cx="715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4.661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68" name="Rectangle 332"/>
                <p:cNvSpPr>
                  <a:spLocks noChangeArrowheads="1"/>
                </p:cNvSpPr>
                <p:nvPr/>
              </p:nvSpPr>
              <p:spPr bwMode="auto">
                <a:xfrm>
                  <a:off x="749" y="8993"/>
                  <a:ext cx="801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71" name="Group 335"/>
              <p:cNvGrpSpPr>
                <a:grpSpLocks/>
              </p:cNvGrpSpPr>
              <p:nvPr/>
            </p:nvGrpSpPr>
            <p:grpSpPr bwMode="auto">
              <a:xfrm>
                <a:off x="1550" y="8993"/>
                <a:ext cx="694" cy="442"/>
                <a:chOff x="1550" y="8993"/>
                <a:chExt cx="694" cy="442"/>
              </a:xfrm>
            </p:grpSpPr>
            <p:sp>
              <p:nvSpPr>
                <p:cNvPr id="65651" name="Rectangle 115"/>
                <p:cNvSpPr>
                  <a:spLocks noChangeArrowheads="1"/>
                </p:cNvSpPr>
                <p:nvPr/>
              </p:nvSpPr>
              <p:spPr bwMode="auto">
                <a:xfrm>
                  <a:off x="1593" y="8993"/>
                  <a:ext cx="60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417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2.527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70" name="Rectangle 334"/>
                <p:cNvSpPr>
                  <a:spLocks noChangeArrowheads="1"/>
                </p:cNvSpPr>
                <p:nvPr/>
              </p:nvSpPr>
              <p:spPr bwMode="auto">
                <a:xfrm>
                  <a:off x="1550" y="8993"/>
                  <a:ext cx="69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73" name="Group 337"/>
              <p:cNvGrpSpPr>
                <a:grpSpLocks/>
              </p:cNvGrpSpPr>
              <p:nvPr/>
            </p:nvGrpSpPr>
            <p:grpSpPr bwMode="auto">
              <a:xfrm>
                <a:off x="2244" y="8993"/>
                <a:ext cx="678" cy="442"/>
                <a:chOff x="2244" y="8993"/>
                <a:chExt cx="678" cy="442"/>
              </a:xfrm>
            </p:grpSpPr>
            <p:sp>
              <p:nvSpPr>
                <p:cNvPr id="65652" name="Rectangle 116"/>
                <p:cNvSpPr>
                  <a:spLocks noChangeArrowheads="1"/>
                </p:cNvSpPr>
                <p:nvPr/>
              </p:nvSpPr>
              <p:spPr bwMode="auto">
                <a:xfrm>
                  <a:off x="2287" y="8993"/>
                  <a:ext cx="59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175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0.119 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72" name="Rectangle 336"/>
                <p:cNvSpPr>
                  <a:spLocks noChangeArrowheads="1"/>
                </p:cNvSpPr>
                <p:nvPr/>
              </p:nvSpPr>
              <p:spPr bwMode="auto">
                <a:xfrm>
                  <a:off x="2244" y="8993"/>
                  <a:ext cx="67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75" name="Group 339"/>
              <p:cNvGrpSpPr>
                <a:grpSpLocks/>
              </p:cNvGrpSpPr>
              <p:nvPr/>
            </p:nvGrpSpPr>
            <p:grpSpPr bwMode="auto">
              <a:xfrm>
                <a:off x="2922" y="8993"/>
                <a:ext cx="742" cy="442"/>
                <a:chOff x="2922" y="8993"/>
                <a:chExt cx="742" cy="442"/>
              </a:xfrm>
            </p:grpSpPr>
            <p:sp>
              <p:nvSpPr>
                <p:cNvPr id="65653" name="Rectangle 117"/>
                <p:cNvSpPr>
                  <a:spLocks noChangeArrowheads="1"/>
                </p:cNvSpPr>
                <p:nvPr/>
              </p:nvSpPr>
              <p:spPr bwMode="auto">
                <a:xfrm>
                  <a:off x="2965" y="8993"/>
                  <a:ext cx="65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85763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0.396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74" name="Rectangle 338"/>
                <p:cNvSpPr>
                  <a:spLocks noChangeArrowheads="1"/>
                </p:cNvSpPr>
                <p:nvPr/>
              </p:nvSpPr>
              <p:spPr bwMode="auto">
                <a:xfrm>
                  <a:off x="2922" y="8993"/>
                  <a:ext cx="742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77" name="Group 341"/>
              <p:cNvGrpSpPr>
                <a:grpSpLocks/>
              </p:cNvGrpSpPr>
              <p:nvPr/>
            </p:nvGrpSpPr>
            <p:grpSpPr bwMode="auto">
              <a:xfrm>
                <a:off x="3664" y="8993"/>
                <a:ext cx="676" cy="442"/>
                <a:chOff x="3664" y="8993"/>
                <a:chExt cx="676" cy="442"/>
              </a:xfrm>
            </p:grpSpPr>
            <p:sp>
              <p:nvSpPr>
                <p:cNvPr id="65654" name="Rectangle 118"/>
                <p:cNvSpPr>
                  <a:spLocks noChangeArrowheads="1"/>
                </p:cNvSpPr>
                <p:nvPr/>
              </p:nvSpPr>
              <p:spPr bwMode="auto">
                <a:xfrm>
                  <a:off x="3707" y="8993"/>
                  <a:ext cx="59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301625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1.844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76" name="Rectangle 340"/>
                <p:cNvSpPr>
                  <a:spLocks noChangeArrowheads="1"/>
                </p:cNvSpPr>
                <p:nvPr/>
              </p:nvSpPr>
              <p:spPr bwMode="auto">
                <a:xfrm>
                  <a:off x="3664" y="8993"/>
                  <a:ext cx="67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5879" name="Group 343"/>
              <p:cNvGrpSpPr>
                <a:grpSpLocks/>
              </p:cNvGrpSpPr>
              <p:nvPr/>
            </p:nvGrpSpPr>
            <p:grpSpPr bwMode="auto">
              <a:xfrm>
                <a:off x="4340" y="8993"/>
                <a:ext cx="669" cy="442"/>
                <a:chOff x="4340" y="8993"/>
                <a:chExt cx="669" cy="442"/>
              </a:xfrm>
            </p:grpSpPr>
            <p:sp>
              <p:nvSpPr>
                <p:cNvPr id="65655" name="Rectangle 119"/>
                <p:cNvSpPr>
                  <a:spLocks noChangeArrowheads="1"/>
                </p:cNvSpPr>
                <p:nvPr/>
              </p:nvSpPr>
              <p:spPr bwMode="auto">
                <a:xfrm>
                  <a:off x="4383" y="8993"/>
                  <a:ext cx="58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54000" algn="dec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ahoma" pitchFamily="34" charset="0"/>
                      <a:cs typeface="Arial" charset="0"/>
                    </a:rPr>
                    <a:t>0.066</a:t>
                  </a:r>
                  <a:endParaRPr lang="en-US" altLang="en-US" sz="1500" b="1">
                    <a:latin typeface="Tahoma" pitchFamily="34" charset="0"/>
                  </a:endParaRPr>
                </a:p>
              </p:txBody>
            </p:sp>
            <p:sp>
              <p:nvSpPr>
                <p:cNvPr id="65878" name="Rectangle 342"/>
                <p:cNvSpPr>
                  <a:spLocks noChangeArrowheads="1"/>
                </p:cNvSpPr>
                <p:nvPr/>
              </p:nvSpPr>
              <p:spPr bwMode="auto">
                <a:xfrm>
                  <a:off x="4340" y="8993"/>
                  <a:ext cx="66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5881" name="Rectangle 345"/>
            <p:cNvSpPr>
              <a:spLocks noChangeArrowheads="1"/>
            </p:cNvSpPr>
            <p:nvPr/>
          </p:nvSpPr>
          <p:spPr bwMode="auto">
            <a:xfrm>
              <a:off x="-3" y="1898"/>
              <a:ext cx="5015" cy="754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883" name="Rectangle 347"/>
          <p:cNvSpPr>
            <a:spLocks noChangeArrowheads="1"/>
          </p:cNvSpPr>
          <p:nvPr/>
        </p:nvSpPr>
        <p:spPr bwMode="auto">
          <a:xfrm flipV="1">
            <a:off x="3175" y="9961563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200">
                <a:latin typeface="Courier New" pitchFamily="49" charset="0"/>
                <a:cs typeface="Courier New" pitchFamily="49" charset="0"/>
              </a:rPr>
              <a:t> </a:t>
            </a:r>
            <a:endParaRPr lang="en-US" altLang="en-US" sz="1200">
              <a:cs typeface="Times New Roman" pitchFamily="18" charset="0"/>
            </a:endParaRPr>
          </a:p>
          <a:p>
            <a:pPr eaLnBrk="0" hangingPunct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5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– Planting Time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cs typeface="Times New Roman" pitchFamily="18" charset="0"/>
              </a:rPr>
              <a:t>Both the time and time-squared variables were significant in the regression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Times New Roman" pitchFamily="18" charset="0"/>
              </a:rPr>
              <a:t>Based on the regression, the cooperators lost about 4 bu/ac in yield when planting at 9 AM as compared to planting at noon. 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Though this penalty for planting earlier in the day is not great, it does give the cooperators a real value to use in the decision making process.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pitchFamily="18" charset="0"/>
              </a:rPr>
              <a:t>Furthermore, if this occurrence is observed in future years, it this analysis could lead to improved machinery management decisions.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Results- Planting Time</a:t>
            </a:r>
          </a:p>
        </p:txBody>
      </p:sp>
      <p:graphicFrame>
        <p:nvGraphicFramePr>
          <p:cNvPr id="47107" name="Object 1027"/>
          <p:cNvGraphicFramePr>
            <a:graphicFrameLocks noChangeAspect="1"/>
          </p:cNvGraphicFramePr>
          <p:nvPr>
            <p:ph type="chart" idx="1"/>
          </p:nvPr>
        </p:nvGraphicFramePr>
        <p:xfrm>
          <a:off x="239713" y="1779588"/>
          <a:ext cx="8936037" cy="461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3" imgW="7077572" imgH="3657962" progId="Excel.Chart.8">
                  <p:embed/>
                </p:oleObj>
              </mc:Choice>
              <mc:Fallback>
                <p:oleObj name="Chart" r:id="rId3" imgW="7077572" imgH="365796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779588"/>
                        <a:ext cx="8936037" cy="461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– Planting Time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Though this penalty for planting earlier in the day is not great, it does give the cooperators a real value to use in the decision making process.</a:t>
            </a:r>
          </a:p>
          <a:p>
            <a:r>
              <a:rPr lang="en-US" altLang="en-US" dirty="0">
                <a:cs typeface="Times New Roman" pitchFamily="18" charset="0"/>
              </a:rPr>
              <a:t>Furthermore, if this occurrence is observed in future years, it this analysis could lead to improved machinery management decisions.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9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3" name="Rectangle 79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Yields</a:t>
            </a:r>
          </a:p>
        </p:txBody>
      </p:sp>
      <p:graphicFrame>
        <p:nvGraphicFramePr>
          <p:cNvPr id="37023" name="Group 1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76988469"/>
              </p:ext>
            </p:extLst>
          </p:nvPr>
        </p:nvGraphicFramePr>
        <p:xfrm>
          <a:off x="685800" y="1447800"/>
          <a:ext cx="7772400" cy="4458018"/>
        </p:xfrm>
        <a:graphic>
          <a:graphicData uri="http://schemas.openxmlformats.org/drawingml/2006/table">
            <a:tbl>
              <a:tblPr/>
              <a:tblGrid>
                <a:gridCol w="2133600"/>
                <a:gridCol w="2209800"/>
                <a:gridCol w="1981200"/>
                <a:gridCol w="1447800"/>
              </a:tblGrid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Hybrid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Regression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Farm Average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31A12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32K61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265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33G26/G27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34K77/K78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10.2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17.0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8366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7.7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38600" y="6096000"/>
            <a:ext cx="43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Yields are relative to the base hybrid.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- Hybrids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Regression analysis showed that 34K77/K78 was 10.2 bu/ac better than 3237, whereas the whole farm average indicated it yielded 17.0 bu/ac more. </a:t>
            </a:r>
          </a:p>
          <a:p>
            <a:r>
              <a:rPr lang="en-US" altLang="en-US" sz="2800"/>
              <a:t>However, the whole farm averages do not account for the different planting dates and growing conditions.</a:t>
            </a:r>
          </a:p>
          <a:p>
            <a:r>
              <a:rPr lang="en-US" altLang="en-US" sz="2800"/>
              <a:t>3237 was planted in fields that received minimal rain.</a:t>
            </a:r>
          </a:p>
        </p:txBody>
      </p:sp>
    </p:spTree>
    <p:extLst>
      <p:ext uri="{BB962C8B-B14F-4D97-AF65-F5344CB8AC3E}">
        <p14:creationId xmlns:p14="http://schemas.microsoft.com/office/powerpoint/2010/main" val="307315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- Hybrids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Of the 58 observations in the point data for 3237, 23 were associated with the least rainfall condition and no observations for 34K77/K78 were found in the least rainfall category.  </a:t>
            </a:r>
          </a:p>
          <a:p>
            <a:r>
              <a:rPr lang="en-US" altLang="en-US" sz="2800"/>
              <a:t>More than a third of the low rainfall observations were associated with 3237. </a:t>
            </a:r>
          </a:p>
        </p:txBody>
      </p:sp>
    </p:spTree>
    <p:extLst>
      <p:ext uri="{BB962C8B-B14F-4D97-AF65-F5344CB8AC3E}">
        <p14:creationId xmlns:p14="http://schemas.microsoft.com/office/powerpoint/2010/main" val="1265556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Regression analysis explained over 30% of the yield variability with minimal (?) factors</a:t>
            </a:r>
          </a:p>
          <a:p>
            <a:r>
              <a:rPr lang="en-US" altLang="en-US" dirty="0"/>
              <a:t>Regression provided better hybrid analysis than farm averages</a:t>
            </a:r>
          </a:p>
        </p:txBody>
      </p:sp>
    </p:spTree>
    <p:extLst>
      <p:ext uri="{BB962C8B-B14F-4D97-AF65-F5344CB8AC3E}">
        <p14:creationId xmlns:p14="http://schemas.microsoft.com/office/powerpoint/2010/main" val="34453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Logging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data logger coupled with a GPS receiver lets us create application maps.</a:t>
            </a:r>
          </a:p>
          <a:p>
            <a:r>
              <a:rPr lang="en-US" altLang="en-US" dirty="0"/>
              <a:t>Allows us to record (automatically) what we are doing in the field.</a:t>
            </a:r>
          </a:p>
          <a:p>
            <a:r>
              <a:rPr lang="en-US" altLang="en-US" dirty="0"/>
              <a:t>Now we know where the proverbial check strip is located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Furthermore with wireless technology, data is transferred automatically to the cloud and becomes accessible anywhere.</a:t>
            </a:r>
            <a:endParaRPr lang="en-US" altLang="en-US" dirty="0"/>
          </a:p>
        </p:txBody>
      </p:sp>
      <p:pic>
        <p:nvPicPr>
          <p:cNvPr id="53254" name="Picture 6" descr="Ins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5022"/>
            <a:ext cx="2362200" cy="197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Crop production records</a:t>
            </a:r>
          </a:p>
          <a:p>
            <a:pPr lvl="1"/>
            <a:r>
              <a:rPr lang="en-US" dirty="0" smtClean="0"/>
              <a:t>Yield</a:t>
            </a:r>
          </a:p>
          <a:p>
            <a:pPr lvl="1"/>
            <a:r>
              <a:rPr lang="en-US" dirty="0" smtClean="0"/>
              <a:t>Field Operations</a:t>
            </a:r>
          </a:p>
          <a:p>
            <a:pPr lvl="1"/>
            <a:r>
              <a:rPr lang="en-US" dirty="0" smtClean="0"/>
              <a:t>Input Records</a:t>
            </a:r>
          </a:p>
          <a:p>
            <a:r>
              <a:rPr lang="en-US" dirty="0" smtClean="0"/>
              <a:t>Financial Records</a:t>
            </a:r>
          </a:p>
          <a:p>
            <a:pPr lvl="1"/>
            <a:r>
              <a:rPr lang="en-US" dirty="0" smtClean="0"/>
              <a:t>Revenues</a:t>
            </a:r>
          </a:p>
          <a:p>
            <a:pPr lvl="1"/>
            <a:r>
              <a:rPr lang="en-US" dirty="0" smtClean="0"/>
              <a:t>Expenses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Farm Level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wireless data transfer</a:t>
            </a:r>
          </a:p>
          <a:p>
            <a:r>
              <a:rPr lang="en-US" dirty="0" smtClean="0"/>
              <a:t>Help getting started in data management with local support and training</a:t>
            </a:r>
          </a:p>
          <a:p>
            <a:r>
              <a:rPr lang="en-US" dirty="0" smtClean="0"/>
              <a:t>Simplified Ag software with preference on web-based.</a:t>
            </a:r>
          </a:p>
          <a:p>
            <a:pPr lvl="1"/>
            <a:r>
              <a:rPr lang="en-US" dirty="0" smtClean="0"/>
              <a:t>Results from 2012/2013 Alabama Precision Ag Survey of Midwestern and Southern Farmers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Grower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Skills</a:t>
            </a:r>
            <a:endParaRPr lang="en-US" altLang="en-US"/>
          </a:p>
        </p:txBody>
      </p:sp>
      <p:pic>
        <p:nvPicPr>
          <p:cNvPr id="52233" name="Picture 9" descr="terrain_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381250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6" name="Picture 12" descr="NewStratus_iPAQ2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148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9" name="Picture 15" descr="CropTheme.gif (95 kb)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5052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Technology…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Ag Data Management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Organizing / Visualization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Analytics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Crop Insurance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Sustainability movement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Trends</a:t>
            </a:r>
            <a:endParaRPr lang="en-US" dirty="0"/>
          </a:p>
        </p:txBody>
      </p:sp>
      <p:pic>
        <p:nvPicPr>
          <p:cNvPr id="4098" name="Picture 2" descr="C:\Users\fultojp\Pictures\026_Kinze_Event_JZ_09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/>
          <a:stretch/>
        </p:blipFill>
        <p:spPr bwMode="auto">
          <a:xfrm>
            <a:off x="5638800" y="1107867"/>
            <a:ext cx="2133255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5" descr="data:image/jpeg;base64,/9j/4AAQSkZJRgABAQAAAQABAAD/2wCEAAkGBxIREhMTExMUFhIUFBgXFRQWFRQZGBcVHBgZFxURFxgYHighGBolGxQaLTEhJSkrLi4uFx8zODMsNygtLisBCgoKDg0OGxAQGywkICU3MjQsLCw0NCwsLCwsNCwsLCw0LCwsLDQsLCwsLCwsLCwsLCwsLCwsLCwsLCwsLCwsLP/AABEIAMIBAwMBEQACEQEDEQH/xAAcAAEAAQUBAQAAAAAAAAAAAAAABgIDBAUHAQj/xABEEAACAgECAwQGBAoJBQEAAAABAgADEQQSBSExBhNBUQciYXGBkTKhsbIUIyRCUmJyc5KzFSU0NYKDwdHwM1Oi4fHC/8QAGgEBAAIDAQAAAAAAAAAAAAAAAAIEAQMFBv/EADQRAAIBAwMCBAUCBQUBAAAAAAABAgMEEQUSITFBM1FhcRMiMjSBFLEjJKHR8EJSkcHxFf/aAAwDAQACEQMRAD8A7j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DSazjhR2UJkKcEk9Zw7nWHSqOEY5wXqVmpwUm+pttLdvRW/SGZ2KNRVIKa7lOcdsnEuzYREAQBAEAQBAEAQBAEAQBAEAQBAEAQBAEAQBAEAQBAEAQBAPMzDaQPZkAwCIcXXF1nvz8wJ43UVi6n/nkdu0f8JEn4euKqx5Iv2CeqtFihBeiOPVeZyfqZEsEDzMxldAezIEAs6zUrVW9j52IpZsAk4AyTgdeUzGLk8IjOSjFyZotF220VtiVpY292CqDW4BJ6DJGJZnZVoRcmuEVYX9GclGL5ZIsyqXCO63ttoqrHrext6MVYCtyAR1GQJahZ1ZxUkinO/oQk4t8m64frUvrW2s5RxlTgjl7j0lecXCTi+qLNOcZxUo9GYXG+0en0ZQXOVLglQFZuQxnoOXWbaNvUq52Loaq1zTo43vqXeC8ap1aM9JLKrbSSrL62Accx5MJGrRlSe2RKjXhWWYGxmo3CAanjfaLT6MoLmKlwSuFZs4xnoPaJupW86udq6Fetc06ON76l/g3F6dWhspJKBipJUrzABPI+xhI1aUqUtsupOjWhVjuh0M+azaIAgCAIAgCAIAgCAazjfHqNGENzFQ5IXCs3TGeg5dZupUJ1c7OxorXEKKTm+pVwXjdOrVnpYsqttOVZeeAcc/YRMVqM6T2zM0a8KyzA2M1G4jnaR23gc9mOXkTzzPOazUqKpFcqPodOxjDDbxko4dxhk9V8svn4j/eabLVpU/lq8rz8iVezUvmh18iRU3K4BU5B8RPS06saiUovKOZKLi8SI5xzTsbjhSdwGMA9en+k83qlvOVz8qbTSOnaVYqlyySVjCgeQnpYcQWTlvlmp4jxoLla8M3n4D/AHM5N5qqp/JT5fn2RcoWbl80+EaWnUWd4GBJcn5+z3Th0bitKspptsv1KdNQafCJkJ7RHDPZkFu+sMrKejAg+48jMp4eTEluWGcBGdNfz+lRdz99b/7rPTN/Epe6PI+FV9md8svUIXJ9ULuz7MZz8p5lR5wetcsR3Hz9e7Ws9hHNmLN7Cxz9pnqI4jFRPHzzNuR1b0XavfotnjVYy/A+uPvmcTUY4rZ8z0GmT3UMeREfSfqt+s255VVqv+I5c/Uy/KXtNhilnzOdqs91bHkiZ9k7qdFoKTdYlfeL3h3EAkudwAHUnaR08pzrndWrvasnTtHChbx3PBcbt/w8HHesfaK7cfdj9DX/ANpJ6lbrubrhfF6NSpamxXA64PMeWQeY+Mr1Kc6bxJYLNKvCqsweSA+l76em/Zs+1J1NM6TORq/WH5Nn6MtQtehusc4RLnZj5KK0JPymnUVmukvJFjTGo27b82SHQdptJe+yu5WbBOMMOQGSeY8pUnb1YLMkXKd1SqPEXlmHqO3OgRipuyR1Ko7L/EBg/CbI2VeSztNUtQt08bjc6TiNVtfeo6tXz9YEY5dc+WPbK8oyi8NclqFSM47k+DS29u9Arbe+z7VSxl/iC4PwlhWVdrO0qvULdPG43ui1tdyB63V0PQqcj/7K0ouLxJYLUZxmt0XkxeJ8d0+m/wCtaiHyJyx9yjmflJwpTn9KyRqV6dP65YNSO3+gzjvW9/d24+7N/wChr/7St/8ASt/M3+g19d6B6nV0PipBGfI+R9krShKDxJFuFSM1mLyYGu7T6Sh2rtuVXXGVIblkZHQeRmyFvVmsxiap3VKEtspYZ7xTtLpdMFNtgG8ZUDJYjwbaBnHtMU7epVeIIVbqlSWZshfpO1iXUaO1DlHLspwRkEL4HnL+nwcZzizmanNTpwku5Z9HvaTTaSmxLnKs1u4AI7ctqjPqg+IMnfW1WrUTiiGnXVKlBqbwdK0OrW6tbEOUdQynBGQehweYnIlFxeGduE1OKku5cesMMEAg+BEhKKlw1k2JtPKNVrOBKeaHafLqP/U5Fxo9OfNPguU72Ufq5KOC8Psrdi3JcYwDkE+cjptlXoVG58IzdV4VIrabrE7ZRMPi1DvWQh58uXTI8RKV/RqVaLjTfJut5xhPMuhq9JwEnnYcfqr1+J8JybfRpPms8ei/uXKt8ukP+Tc6bRpWMKoH2n3mdyjbU6KxBFCdSU3mTL4E3kD2AeGGDjHpE0fda63ysC2D4jDf+SmegsJ7qKT7HmdShtrv1JfruK/1Kr5yz0JV72OKnP1NOdCj/ObfJ5OnUr/yW7zWCH8D4WbNBr7cfR7sL/gbfZ/4kToV6qjXhF/5nocyhRcrepL2/pybr0S6vFl9X6SK4HtUlW++vylfVIfLGRa0ifzSiRniZOr19gHW3UbAf1d2xT/CBLlP+Fbp+SKNXNa4a83g6X2p7ILrDQQ/dipSpwuSV5bVHljB+c49vduju9Tt3Vkq+3nGDTavsFoUUg6l0fwL2VAZ9qkDl8ZYjqFdv6coqz023Sxuw/VohHBte2j1SuGHqWbXKnIZM4cZ8QRzHwM6VaCrUuV2OZQqOjW4fcl3pd+npv2bPtSUNL6T/B0NX6w/JV2T/ufXf5/8lZG7+6j+CVp9lL8kI4Tp7bbVqq+nb6nXAwfpZP6OAc+zM6laUYxcp9EcmjGUp7IdWSjtD2BbTUG5bd5QAuu3by8WXmemeh8MyjQ1D4k9jWM9DoXGmulT3p5x1RHeDLfc34JU5C3uNy59U7QTuPsABJ89o8hLlb4cF8WS6FKh8Sf8KD4ZIe0nYNtLQbkt7zZjeCu3kTjcuCehPTylS31D4k9rXsy5c6b8KnvTzjqV+iviDJqWpz6liE4/XXGCPeufkPKY1KmnTU+5nSqrVRw7Mk3aHsSur1JuawohRQyqBuLDIzk8gNuPA9JToX0qNPYl3L9xYRr1d7fGDScc7FaOqpzXqdtqqSFssqwxAztIwDk+zz6TfSvqzksx4KtbTqEYZjLn1aNJ6PeJtTrEQH1LvUYe3B2N7w32mWtQoqVJy7oq6dWcKyj2ZT6RB+X3e5PuLM6f4CI6i/5hl7hPZnVcS3XllVCcBmzz2+qFQD80Yxz8vfIVbqnbfIlknStKt1mbZsPSBoTp9JoaWIJrDKSOhwF5zVYT+JWnLzN2oU/h0acH2NR2Y7I2a6t3SxUCPswwJycBs8vfLNxeqhLa0VbWxdxFyTwdb4FoTRp6qWIJrQKSOhwOs4NWe+bl5no6MNlNRfYz5A2mPqNWlYyzAezxPuHjNFa5p0VmbwThTlP6UY+g4olrFQCCBkZxzErWuo07ibhE21badKOWbCdArmPrtUKlLH4AeJ8pXubiNvDfI2U6bqS2osaTitdnLOG8m5fLzmi31GhW4Tw/UnUt6lPqjOBl7JoPZkCAIBzn0t6PlRd7WrPxG5fsadXTJ8yicbVqfEZ/giuo4lnh1NGfo6mw49gVWHwzcflLsaX8zKfoc+dbNtGHqzofYvhQ/o1UYf8AXR2b3WZCn+DbOTeVc3Dl5Has6OLZRffJzvsnrjpdVubkRXare8IzY/iQTrXcPi0kl5o4tpU+DVy/UzvRroe81qselSM/x+iv1sT8Jr1Cpto4Xc26bT318vtybP0gdqre+bTUuURMB2UkMzYBK5HMKMjp15zRY2kdvxJLOTfqN5Pe6UHjHUx+Cejy29FtttFe8BgNpZsHmC2SMH2c5KrqEYPbBZwRo6ZOpHdOWMkR4lpu6ttrznu7HTOMZ2sVzj4ToU5boKT7nLqQ2TcfJk69Lv09N+zZ9qTm6Z0n+P8As6+r9Yfn/or7Jf3Prf8AP/krIXf3UfwStPsp/kjvo+/vDT/4/wCW8u3/AIEilp/3K/P7HU+1Y/ItT+4s+6ZxLbxo+6O9deDL2Zy70df3hT7rP5bTt3/gP8fucHTfuI/52OodsR+Ran9y/wBk4lt40PdHfu/Bl7HMfRx/b6v2bPuGdnUPAZwtM+4XsV9re1F2quaqtmWkPsREJG/nt3Njrk9B06ePOYtbWFKG+ay/2M3d5UqzcY8I2el9Gj7C1t6owXJRU3Y5ZxuJGflNMtSWcQib46U9u6ciL9kz+Wab98n2y7deDL2KFp48fc2PpD/t93ur+4s1af4ETbqX3DOndi1A0Omx/wBofXzM41zzVl7nes/Ah7EW9L30NN+1Z9iy5pnWX4KGrfTH8mR6JP7Pd+//APwkjqfir2JaR4T9ydznHWNHxziLo2xeQxknx8eQ+U4eqX1WjPZDj1L9pbwmt0jUafTvc3LJPixPT2kzi0aFW5nxz6svVKkKK/sSPhvDVq59W8W/0A8J6ezsIWyz1fmcqvcSqvyRi8T4s1Vm0AEAAnOfHw9kqXupToVlTiuO5toWsalPc2bO+hbFwwyD/wAyJ06lGFenia4ZVhKUJZiRviPCmr5j1k8/Ee8f6zzV5plSh80eV/U6tC7jPiXUp0XE7EwAdwz9E8/kfCa7XUK9OSSeV5PkzWtack3jBLBPXp5OMezIEAj/AG64a2o0diqMuuHQDqSpyQPaVyPjLNpV+HVTKl9S+JRaRxWiouyoPpOwQD9YnaB8zPQyajHceYjFykon0LpKRWiIv0UUKPcBgfZPLN5bZ7CEVGKSOKdtuHNp9ZcCMLY5sQ+DBuZx7iSMf+p6GyqKpRXPQ8xfUnTrPjhky9E2ixVdafz3CD9lBk/W5+U5+p1MzUTp6TTxBzfcjHpD4S9OqssIPdXHcr+GSPWQnwOQeXkZdsK0ZU1HuihqFCUKrn2Zl6P0g6kUpQlSNaFCK/rFjywPxY6t8fh4TVPT6e5zcsI2w1Krs2RWWRXi+ltpsdbwVt+k27qdw3bs+PXw8cy9TnCUMwfBz6tOpGWJrlk29LbgtpTnqlh+uuc7TOk17f8AZ09W52Nf50K+ybD+h9d/n/yVkLv7qP4J2n2U17ke9HzD+kNPzH5/8p5dv/Al+Clp/wBxH8/sdU7WH8i1P7iz7pnEt/Gi/VHfuvBn7M5d6OT/AFhT7rP5bTt3/gP8fucHTvuI/wCdjqHbI/kOq/cv9k4lt40fdHeu/Bl7HMPRww/D6uf5tn3DOzqHgv3OFpq/jr2MDjvDbdFqWUgrtfdU/gwByjA+JHLPkZtoVY1qePTk03FKdCryu/BIbu3Gr1i/g9NKiywbSyFiSDyJUH6A59STj65UVjSpPfOXCLj1CtWWyEeSP8AQ1a6hXG1l1CKwPUHcBiW68lOhKUemCnbxcK8VLzMz0iH+sLvdX9xZq0/wEbdR+4Z1DsYfyHTfulnGufFl7netPAj7Gm9J/DHu06ugJNTlmA67CMMR7jg+7MsafVUKmH3Kup0XUpJrqjnvZ7tNfot3dbCr4JVwSMjowwRgzrV7WFbmRxre7qUMqPfzOy8A1jX6am1sbrKkZschkjJx7J56rFRm4rsemoTc6ak+5e1mhS3G4dOhHIylcWlK4x8RdCzTqyp/Sy7RQqDCjA8pupUo0o7YLCIynKbzIuGbCJEuMtm5/gPqE8dqcs3M/wDPI7Vmv4KJRo2zWh81H2CesoS3U4v0Rx5rEmi6RNjWSJhLwuoPvC8+vsz54lJafQjU+Io8/wBDc7io47W+C9R3mTuC48MdZYp/Fz8/Q1y244L83ET2AeGAY/4FVu392m/ru2ruz55xmS3PGMkNkc5wZIkSZav06OMOqsPJgCPkZlNroRcU+qPaaVQYUBQOgAAHyEw3nlmVFJYQtpVgVYAg9QQCD7wYTa6BxT6os6bh1NZzXVWh81RVP1CSlOUuryRjThHokiu/R1vjeiNjpuUHHuz0mE2uhlwT5ayVvQp6qpx0yAcTGWHFMLSoGAoweowMfKMvqZSS4PE06A5CqD5gCZyzCil2K2QHkQCPIzHJnBQlKg5CqD7AMxlmMJdCpgDyIyPIx6mevDKUoUHIVQfMATOWYUUuiPNRpUsGHRWHkygj5GFJrpwJRUuGslvTaSqrkiImfBVVc/LrMylKX1NsxGMY9EkV2aOtmDlELjoxUEj3HGZjc8YyHCL5wVNQhOSqk+0CYyzLjF9itQAMDAHsgyuD3EGTDfhOnLbjTUW/SNaZ+eJP4k8Y3M1OjDOdqMtFAGAMDyEgbEsdCqDIgAwCK8T0dneudjEFsggEjE8nfWlZ3Emo5z0OxbV6appN9CRcPQrWinqFAPynpLWEoUYxl1SRyqslKbaMiWCAgCAIAgEZ7daXUWUqKQzAWA21o213rHVVP/Pj0lq0nTjN7/x5ZKd7CpKC2fn2Ndwbi1FOkubTfiilgD16p3/FscAryycYU4A5kg9Jsq0pyqpT5z02o00q1OFJunxjruZbr7a3mjUuKq2s0xQtjvArVvkbgGAZSMeI6SbsoqcU3hS/cwr6bhNpcx/YytZ20KNqWWsNRRXUQee57bdpRM9AMNz8sTXG0b2ru2/+ETlfY3NLhJf8su9l+1bam9qH7lm7vvA9LMV6gNW24Z3DI9kjXttkNyz5ckra7dSex48+CzxbtTqku1aVU1MulCuzMzA7CoJGB1PP6pOlawlCLk2t3C9yFW7qKclGKxHllWg7WXG6tbqkSq+hrqirFmCqpb1+nPaPDzEjUtoqL2vlPDM0rubkt8cJrKLFHbHUbadQ9NY0t9vdrhmNi8yoZvDqp6eUk7WGXBN7ks9OCMb2o1GbitreFzyU63tfql/CXSio1aW7Y5LMCy7tq7R5+Z9vSShaQbjFyeZLPQxO9qrdKMViL5K+OdtzVYUr7kbalsJuZhuLDctSBfzsEczy5yNG03RzLPXHBKtfOMtsUuFnkujtmQyM6KtNuka+s5O7egJeo+BxtPP2iR/ScNJ8p4/HmZV68ptcNZX9jfcA11l2nrttVVexd21c4AP0ev6uD8ZXrRUJuKZaoVJVKak1jJpUc/0yRk7fwPOMnGd45485vwv0qfqVtz/WYz/pPeJW44pUqopsOlcq5Z+XNsKVBwRkf8wJiEc0G2+5Kcv5lJLnBZ0HbCy38FUVoLbbbFuX1sVrXgufftI6yc7RR3NvhJY9c9DXTvJT2LHLbz6Y6mJo/SAXtr9WnurbRWEDN3ygnC2sMbcE45DzmyVjti+uUs+nsQhqG6S6Ybx6+5k9ti41nDjWqtYGu2hjhc4r6nBwPd5SFrj4NTPC4M3jkq9NxWXyUntrZVXqO+qQX0WJXtVjsYvna2TzAwpPwmf0e6Udr+VrPqZd84Rkpr5lx6PJZPa666nVqhoN1NXeLbWzFNn5xG4Z3r4Z5EwraEZwcs4b6dyLu5ypzSxlLOV0/wDTF13Fteui0b7kBssrG8MxZ1KgpvyOWTu3Y6YGPGThRofGmvJM1zrV1Rg+OX/4bTjna23TulJFC2ioPY1jOK93/arwMknHU45TVStVOO/nGcL+5vrXkqclB4zjL8vYpftla66M0Uqz6pbMKzEbXQ7Tz/RBBPtAmVaRTnul9Jh3s3GDhHLln+hL9OzFV3YDYG4DpuxzA+MpPGeDorOOS7MGRAEA8xAPYAgCAIAgCAa3jPDGvChb7aSrZBqIGeWMNkcxz6TZSqKD6J+5prUnUxhtexqG7E0mpqzZaXe0XNcSC5sGcHpjHrHljxm79XPcnhYSxjsaHYwcWm3lvOe5k6DswlZ1Bayy06lQtps288AjI2gfpfDlIzuZS28Y29MEoWkY7svO7rko0XZCivS2aYlnS05ZmI3Z5bSCBgY2jEzO6nKoqndGIWcI0nT7MzODcHegktqbrRt2hbNmAPPkASfbmQq1VP8A0pexso0HTfMmyxqOzNbvq3LuDq0CPjb6oC7QV5dffmZVxJKK/wBpGVtFubz9Qq7M1h9M+9j+DUmpQduGUrsJfl1wfDEO4k1JebyFaxTi8/SsGJpuxNSGsd7c1NVneV0My7FbOfLJAJ8/nk5nK8m88LL6vua42ME1y8LlLsX7eydZr1VfeWY1Vgsc+rlTuDYXl05eMirmSlGWPpJu0i4yjn6hqeyql1srutpsFa1sybfXVRhdwYEZ5dZmNy1Fxkk11MTtE5boyafT3Nb2o4JZqW0umCMyV4azVMRnbgq6csZdsAnHsm22rqkpTz17Gm6oSquNNLhdyQUcHC6g3ix8d0KxVn8WACCGA8+X1mVXVbp7Gu+c9y2qOKm9PtjHYweK9lxdf+EC+6qzuxX+KKj1QSepGf8A4Jsp3DhDZtTXqa6top1N6k08di9p+zqrdTebbHsqqNWWIO4Ek7mOM7vWkZV24OGEk3ngmrdKanltpYPNB2Ypp1NupUtvt3ZU42qWILlRjqSPrmZ3E501TfREYWlONR1PMtcP7LChwatRctIff3GUKdclMlc7fZmZncb1iSWfMjTtFTlmMnjyMjj3Z5dU9NhssrandsNZAOWx62SD02iRpV3TTSWUyde2VVqWWmvIw07G09zbUz2O1zh3uJHebxzVgcYGMn5mTldz3qSSwuxCNlBQcctt931MrTcAIrtrt1Fty2psO/YNq4IO3aBzOep8hIyr/MpRilglG2xFxlJvPBinsgp0o0zX2sEcPW5K7qyBhVXljA5/OTV21U+IornqQdmvhKm5Pjp+C5quy+9q7F1FyXpWK2tUrusUfpgjBOft92IxuXFOOE0+cEp2qk1Lc00sZL7dn1azS2tbYz6YMATt9fcMEvgdfdiR+O1GUUuJf0JO3TlCTfMf6mTw/hXdW3W95Y3fEHazZVMZ5IPDr9QkZVN0VHHQnClslKWepsprNw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 descr="http://t0.gstatic.com/images?q=tbn:ANd9GcSsKtCoqmk-tsbq-pz0f4If-m7xtDfKfeNAIrCg-6ay2URC_dS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6" b="26673"/>
          <a:stretch/>
        </p:blipFill>
        <p:spPr bwMode="auto">
          <a:xfrm>
            <a:off x="5645151" y="5181600"/>
            <a:ext cx="2584449" cy="962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686" r="1177" b="-686"/>
          <a:stretch/>
        </p:blipFill>
        <p:spPr bwMode="auto">
          <a:xfrm>
            <a:off x="3733800" y="1107867"/>
            <a:ext cx="13716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 descr="Pioneer Field3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02" y="2834942"/>
            <a:ext cx="2052233" cy="6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t0.gstatic.com/images?q=tbn:ANd9GcTkve9YEY01ygNSM4NDNxeDN4XFtDX7Yv9wvd7qLB0308LzVE1ry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506" y="3590017"/>
            <a:ext cx="1438894" cy="7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5151" y="6520190"/>
            <a:ext cx="3422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Images courtesy of the different companies.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87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Farmer / Primary Farm Manager owns the data.</a:t>
            </a:r>
          </a:p>
          <a:p>
            <a:r>
              <a:rPr lang="en-US" smtClean="0"/>
              <a:t>Ownership vs. Licensing</a:t>
            </a:r>
          </a:p>
          <a:p>
            <a:r>
              <a:rPr lang="en-US" smtClean="0"/>
              <a:t>Data streams and connectivity</a:t>
            </a:r>
          </a:p>
          <a:p>
            <a:pPr lvl="1"/>
            <a:r>
              <a:rPr lang="en-US" smtClean="0"/>
              <a:t>Machine, agronomy, etc.</a:t>
            </a:r>
          </a:p>
          <a:p>
            <a:pPr lvl="1"/>
            <a:r>
              <a:rPr lang="en-US" smtClean="0"/>
              <a:t>Data flowing between company databases / clouds</a:t>
            </a:r>
          </a:p>
          <a:p>
            <a:r>
              <a:rPr lang="en-US" smtClean="0"/>
              <a:t>Remote sensed imagery – who owns?</a:t>
            </a:r>
          </a:p>
          <a:p>
            <a:r>
              <a:rPr lang="en-US" smtClean="0"/>
              <a:t>Policy development – IA and other groups working on policy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Considerations for Ag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Ownership is not the concern – the farm or primary farm operator OWNS the data as view by 99.9% out there.</a:t>
            </a:r>
          </a:p>
          <a:p>
            <a:r>
              <a:rPr lang="en-US" dirty="0"/>
              <a:t>The concern comes with the User License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does it mean? 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can it be used? 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it an exclusive license? </a:t>
            </a:r>
            <a:endParaRPr lang="en-US" dirty="0" smtClean="0"/>
          </a:p>
          <a:p>
            <a:pPr lvl="1"/>
            <a:r>
              <a:rPr lang="en-US" dirty="0" smtClean="0"/>
              <a:t>Who </a:t>
            </a:r>
            <a:r>
              <a:rPr lang="en-US" dirty="0"/>
              <a:t>can touch </a:t>
            </a:r>
            <a:r>
              <a:rPr lang="en-US" dirty="0" smtClean="0"/>
              <a:t>access the data</a:t>
            </a:r>
            <a:r>
              <a:rPr lang="en-US" dirty="0"/>
              <a:t>? 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data moves between servers, does personal information (name, field ID, GPS points) go with it so it can be linked back to </a:t>
            </a:r>
            <a:r>
              <a:rPr lang="en-US" dirty="0" smtClean="0"/>
              <a:t>the source?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97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Who owns remote sensed imagery? </a:t>
            </a:r>
            <a:endParaRPr lang="en-US" dirty="0" smtClean="0"/>
          </a:p>
          <a:p>
            <a:pPr lvl="1"/>
            <a:r>
              <a:rPr lang="en-US" dirty="0" smtClean="0"/>
              <a:t>Can someone fly a drone across your field?</a:t>
            </a:r>
          </a:p>
          <a:p>
            <a:pPr lvl="1"/>
            <a:r>
              <a:rPr lang="en-US" dirty="0" smtClean="0"/>
              <a:t>Does a drone really matter, it the same information is available from satellites?</a:t>
            </a:r>
          </a:p>
          <a:p>
            <a:r>
              <a:rPr lang="en-US" dirty="0" smtClean="0"/>
              <a:t>New </a:t>
            </a:r>
            <a:r>
              <a:rPr lang="en-US" dirty="0"/>
              <a:t>camera technology is being commercialized which </a:t>
            </a:r>
            <a:r>
              <a:rPr lang="en-US" dirty="0" smtClean="0"/>
              <a:t>may be able to provide the user with more information than might be expected</a:t>
            </a:r>
          </a:p>
          <a:p>
            <a:r>
              <a:rPr lang="en-US" dirty="0" smtClean="0"/>
              <a:t>So </a:t>
            </a:r>
            <a:r>
              <a:rPr lang="en-US" dirty="0"/>
              <a:t>as a farmer, companies may not need your data since they can collect through remote imagery and other online intelligence systems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 and Drones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Industry partnerships</a:t>
            </a:r>
          </a:p>
          <a:p>
            <a:r>
              <a:rPr lang="en-US" dirty="0" smtClean="0"/>
              <a:t>Trusted representative which provides personalized solutions.</a:t>
            </a:r>
          </a:p>
          <a:p>
            <a:r>
              <a:rPr lang="en-US" dirty="0" smtClean="0"/>
              <a:t>Consider the equipment – technology - service you purchase (work together?)</a:t>
            </a:r>
          </a:p>
          <a:p>
            <a:r>
              <a:rPr lang="en-US" dirty="0" smtClean="0"/>
              <a:t>Terms &amp; Conditions related to data (read)</a:t>
            </a:r>
          </a:p>
          <a:p>
            <a:pPr lvl="1"/>
            <a:r>
              <a:rPr lang="en-US" dirty="0" smtClean="0"/>
              <a:t>Exclusive license?</a:t>
            </a:r>
          </a:p>
          <a:p>
            <a:pPr lvl="1"/>
            <a:r>
              <a:rPr lang="en-US" dirty="0" smtClean="0"/>
              <a:t>If I decide to leave, what happens?</a:t>
            </a:r>
          </a:p>
          <a:p>
            <a:r>
              <a:rPr lang="en-US" dirty="0" smtClean="0"/>
              <a:t>Be engaged (if you want a choice – be engaged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 least one company is considering a “Growers’ Bill of Rights.”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Seeing Through the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talk but little presence by famers in the area of data privacy.  </a:t>
            </a:r>
          </a:p>
          <a:p>
            <a:r>
              <a:rPr lang="en-US" dirty="0" smtClean="0"/>
              <a:t>Farm Bureau made their announcement a couple weeks back that may influence Terms and Conditions a little, but more effort is needed now as services are being deployed.</a:t>
            </a:r>
          </a:p>
          <a:p>
            <a:r>
              <a:rPr lang="en-US" dirty="0" smtClean="0"/>
              <a:t>The service sounds great but in the meantime a company may get to see a lot of the business side!  </a:t>
            </a:r>
          </a:p>
          <a:p>
            <a:r>
              <a:rPr lang="en-US" dirty="0" smtClean="0"/>
              <a:t>What happens when the real players get involved (i.e. Google, etc.)?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Privacy is the Real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collect demographics and shopping patterns</a:t>
            </a:r>
          </a:p>
          <a:p>
            <a:pPr lvl="1"/>
            <a:r>
              <a:rPr lang="en-US" dirty="0" smtClean="0"/>
              <a:t>Retail discount cards</a:t>
            </a:r>
          </a:p>
          <a:p>
            <a:pPr lvl="1"/>
            <a:r>
              <a:rPr lang="en-US" dirty="0" smtClean="0"/>
              <a:t>Credit cards</a:t>
            </a:r>
          </a:p>
          <a:p>
            <a:r>
              <a:rPr lang="en-US" dirty="0" smtClean="0"/>
              <a:t>Some people will gladly share their demographics for a small </a:t>
            </a:r>
            <a:r>
              <a:rPr lang="en-US" dirty="0" smtClean="0"/>
              <a:t>discount on purchases</a:t>
            </a:r>
            <a:endParaRPr lang="en-US" dirty="0" smtClean="0"/>
          </a:p>
          <a:p>
            <a:r>
              <a:rPr lang="en-US" dirty="0" smtClean="0"/>
              <a:t>Is your individual data </a:t>
            </a:r>
            <a:r>
              <a:rPr lang="en-US" dirty="0" smtClean="0"/>
              <a:t>valuable (i.e. do they really care what I buy as an individual)?</a:t>
            </a:r>
            <a:endParaRPr lang="en-US" dirty="0" smtClean="0"/>
          </a:p>
          <a:p>
            <a:pPr lvl="1"/>
            <a:r>
              <a:rPr lang="en-US" dirty="0" smtClean="0"/>
              <a:t>Probably not without the database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Shopping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has the most value to you.</a:t>
            </a:r>
          </a:p>
          <a:p>
            <a:r>
              <a:rPr lang="en-US" dirty="0"/>
              <a:t>A database is only as valuable as the data it contains.</a:t>
            </a:r>
          </a:p>
          <a:p>
            <a:pPr lvl="1"/>
            <a:r>
              <a:rPr lang="en-US" dirty="0"/>
              <a:t>Data integrity is critical</a:t>
            </a:r>
          </a:p>
          <a:p>
            <a:r>
              <a:rPr lang="en-US" dirty="0" smtClean="0"/>
              <a:t>Is your farm level data valuable to someone else?</a:t>
            </a:r>
            <a:endParaRPr lang="en-US" dirty="0" smtClean="0"/>
          </a:p>
          <a:p>
            <a:pPr lvl="1"/>
            <a:r>
              <a:rPr lang="en-US" dirty="0" smtClean="0"/>
              <a:t>Probably not without the rest of the </a:t>
            </a:r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Large datasets are necessary to make wide scale inferences </a:t>
            </a:r>
            <a:endParaRPr lang="en-US" dirty="0" smtClean="0"/>
          </a:p>
          <a:p>
            <a:r>
              <a:rPr lang="en-US" dirty="0" smtClean="0"/>
              <a:t>Do you get value from the database</a:t>
            </a:r>
            <a:r>
              <a:rPr lang="en-US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of Your Farm </a:t>
            </a:r>
            <a:r>
              <a:rPr lang="en-US" dirty="0" smtClean="0"/>
              <a:t>Level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paper records are still important, we have a streamlined method for getting there.</a:t>
            </a:r>
          </a:p>
          <a:p>
            <a:r>
              <a:rPr lang="en-US" dirty="0" smtClean="0"/>
              <a:t>Technology adoption allows digital records to better manage inputs and equipment.</a:t>
            </a:r>
          </a:p>
          <a:p>
            <a:r>
              <a:rPr lang="en-US" dirty="0" smtClean="0"/>
              <a:t>Data Management can be the driver for  agronomic and business decisions…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What’s Changed?</a:t>
            </a:r>
            <a:endParaRPr lang="en-US" dirty="0"/>
          </a:p>
        </p:txBody>
      </p:sp>
      <p:pic>
        <p:nvPicPr>
          <p:cNvPr id="7" name="Picture 4" descr="http://www.usfarmdata.com/Images_New/BannerImg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10523"/>
            <a:ext cx="3453044" cy="219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make better (i.e. more informed) decisions?</a:t>
            </a:r>
          </a:p>
          <a:p>
            <a:r>
              <a:rPr lang="en-US" dirty="0" smtClean="0"/>
              <a:t>Can you make inferences from one year’s data for future decisions?</a:t>
            </a:r>
          </a:p>
          <a:p>
            <a:r>
              <a:rPr lang="en-US" dirty="0" smtClean="0"/>
              <a:t>Do you have enough data to make good decisions?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Level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5352871"/>
            <a:ext cx="3886200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Acknowledgements: John Fulton, Auburn University and Jeremy Wilson, Crop IMS provided material for this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No-till corn planted into soybean and wheat stubble </a:t>
            </a:r>
          </a:p>
          <a:p>
            <a:r>
              <a:rPr lang="en-US" altLang="en-US" dirty="0" smtClean="0"/>
              <a:t>Corn was planted from March 31 to April 22</a:t>
            </a:r>
          </a:p>
          <a:p>
            <a:r>
              <a:rPr lang="en-US" altLang="en-US" dirty="0" smtClean="0"/>
              <a:t>There were 19 hybrids planted individually on at least 8 acres each. There were another 11 hybrid combinations planted through split planter trials on at least 11 acres each. </a:t>
            </a:r>
          </a:p>
          <a:p>
            <a:r>
              <a:rPr lang="en-US" altLang="en-US" dirty="0" smtClean="0"/>
              <a:t>The </a:t>
            </a:r>
            <a:r>
              <a:rPr lang="en-US" altLang="en-US" dirty="0"/>
              <a:t>36 fields used in this study were within a 9-mile radius </a:t>
            </a:r>
          </a:p>
          <a:p>
            <a:r>
              <a:rPr lang="en-US" altLang="en-US" dirty="0"/>
              <a:t>Rainfall varied across the area</a:t>
            </a:r>
          </a:p>
          <a:p>
            <a:pPr lvl="1"/>
            <a:r>
              <a:rPr lang="en-US" altLang="en-US" dirty="0"/>
              <a:t>The cooperators assigned ratings for rainfall (most, intermediate, and least rain) and soil rating (best, good, and poor) to each field</a:t>
            </a:r>
          </a:p>
          <a:p>
            <a:endParaRPr lang="en-US" altLang="en-US" dirty="0"/>
          </a:p>
        </p:txBody>
      </p:sp>
      <p:sp>
        <p:nvSpPr>
          <p:cNvPr id="28676" name="Rectangle 4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Farm Level Data Example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63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determine if the time of day that corn was planted had an effect on yield</a:t>
            </a:r>
          </a:p>
          <a:p>
            <a:pPr algn="ctr">
              <a:buFontTx/>
              <a:buNone/>
            </a:pPr>
            <a:endParaRPr lang="en-US" altLang="en-US"/>
          </a:p>
          <a:p>
            <a:pPr algn="ctr">
              <a:buFontTx/>
              <a:buNone/>
            </a:pPr>
            <a:r>
              <a:rPr lang="en-US" altLang="en-US"/>
              <a:t>It was the cooperator’s observation that they were not getting good stands when they planted early in the day.</a:t>
            </a:r>
          </a:p>
        </p:txBody>
      </p:sp>
    </p:spTree>
    <p:extLst>
      <p:ext uri="{BB962C8B-B14F-4D97-AF65-F5344CB8AC3E}">
        <p14:creationId xmlns:p14="http://schemas.microsoft.com/office/powerpoint/2010/main" val="279912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Data were mapped based on time of day that corn was planted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429 points were selected to represent the range of planting times across all 3 farms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Yield</a:t>
            </a:r>
            <a:r>
              <a:rPr lang="en-US" altLang="en-US" sz="2800" dirty="0"/>
              <a:t>, cooperator, hybrid, planting date and time, and rainfall and field ratings were extracted for each location (point)</a:t>
            </a:r>
          </a:p>
        </p:txBody>
      </p:sp>
    </p:spTree>
    <p:extLst>
      <p:ext uri="{BB962C8B-B14F-4D97-AF65-F5344CB8AC3E}">
        <p14:creationId xmlns:p14="http://schemas.microsoft.com/office/powerpoint/2010/main" val="123359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Selecting Observation Points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17728" r="5640" b="4500"/>
          <a:stretch>
            <a:fillRect/>
          </a:stretch>
        </p:blipFill>
        <p:spPr bwMode="auto">
          <a:xfrm>
            <a:off x="1371600" y="1752600"/>
            <a:ext cx="71628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2209800" y="3352800"/>
            <a:ext cx="2895600" cy="3048000"/>
            <a:chOff x="1392" y="2112"/>
            <a:chExt cx="1824" cy="1920"/>
          </a:xfrm>
        </p:grpSpPr>
        <p:grpSp>
          <p:nvGrpSpPr>
            <p:cNvPr id="24585" name="Group 9"/>
            <p:cNvGrpSpPr>
              <a:grpSpLocks noChangeAspect="1"/>
            </p:cNvGrpSpPr>
            <p:nvPr/>
          </p:nvGrpSpPr>
          <p:grpSpPr bwMode="auto">
            <a:xfrm>
              <a:off x="1392" y="2256"/>
              <a:ext cx="1469" cy="1776"/>
              <a:chOff x="2658" y="355"/>
              <a:chExt cx="3102" cy="3960"/>
            </a:xfrm>
          </p:grpSpPr>
          <p:pic>
            <p:nvPicPr>
              <p:cNvPr id="24586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80" t="17999" r="29640" b="4834"/>
              <a:stretch>
                <a:fillRect/>
              </a:stretch>
            </p:blipFill>
            <p:spPr bwMode="auto">
              <a:xfrm>
                <a:off x="2658" y="355"/>
                <a:ext cx="3102" cy="3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7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040" t="35001" r="14281" b="51500"/>
              <a:stretch>
                <a:fillRect/>
              </a:stretch>
            </p:blipFill>
            <p:spPr bwMode="auto">
              <a:xfrm>
                <a:off x="2881" y="1471"/>
                <a:ext cx="907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89" name="Line 13"/>
            <p:cNvSpPr>
              <a:spLocks noChangeAspect="1" noChangeShapeType="1"/>
            </p:cNvSpPr>
            <p:nvPr/>
          </p:nvSpPr>
          <p:spPr bwMode="auto">
            <a:xfrm flipH="1">
              <a:off x="2736" y="2400"/>
              <a:ext cx="48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Aspect="1" noChangeShapeType="1"/>
            </p:cNvSpPr>
            <p:nvPr/>
          </p:nvSpPr>
          <p:spPr bwMode="auto">
            <a:xfrm flipH="1">
              <a:off x="2112" y="2112"/>
              <a:ext cx="96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85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Distribution of Planting Time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22221" r="28999" b="13159"/>
          <a:stretch>
            <a:fillRect/>
          </a:stretch>
        </p:blipFill>
        <p:spPr bwMode="auto">
          <a:xfrm>
            <a:off x="4572000" y="2362200"/>
            <a:ext cx="4267200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1007" r="28999" b="12430"/>
          <a:stretch>
            <a:fillRect/>
          </a:stretch>
        </p:blipFill>
        <p:spPr bwMode="auto">
          <a:xfrm>
            <a:off x="228600" y="2373313"/>
            <a:ext cx="4267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9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/>
              <a:t>Multivariate linear regression was used to evaluate the relationship between yield and all the known influencing parameters</a:t>
            </a:r>
          </a:p>
          <a:p>
            <a:r>
              <a:rPr lang="en-US" altLang="en-US" sz="2800"/>
              <a:t>Yield was regressed as a function of, planting date, planting date squared, planting time, and planting time squared</a:t>
            </a:r>
          </a:p>
          <a:p>
            <a:r>
              <a:rPr lang="en-US" altLang="en-US" sz="2800"/>
              <a:t>Other information was brought into the regression analysis through dummy variables</a:t>
            </a:r>
          </a:p>
          <a:p>
            <a:pPr lvl="1"/>
            <a:r>
              <a:rPr lang="en-US" altLang="en-US" sz="2400"/>
              <a:t>Hybrids of interest and the rainfall and soil ratings</a:t>
            </a:r>
          </a:p>
        </p:txBody>
      </p:sp>
    </p:spTree>
    <p:extLst>
      <p:ext uri="{BB962C8B-B14F-4D97-AF65-F5344CB8AC3E}">
        <p14:creationId xmlns:p14="http://schemas.microsoft.com/office/powerpoint/2010/main" val="8672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10790</TotalTime>
  <Words>1469</Words>
  <Application>Microsoft Office PowerPoint</Application>
  <PresentationFormat>On-screen Show (4:3)</PresentationFormat>
  <Paragraphs>280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Concourse</vt:lpstr>
      <vt:lpstr>Microsoft Excel Chart</vt:lpstr>
      <vt:lpstr>Farm Level Data Management</vt:lpstr>
      <vt:lpstr>What is Farm Level Data?</vt:lpstr>
      <vt:lpstr>So What’s Changed?</vt:lpstr>
      <vt:lpstr>Farm Level Data Example</vt:lpstr>
      <vt:lpstr>Objective</vt:lpstr>
      <vt:lpstr>Methods</vt:lpstr>
      <vt:lpstr>Selecting Observation Points</vt:lpstr>
      <vt:lpstr>Distribution of Planting Time</vt:lpstr>
      <vt:lpstr>Analysis</vt:lpstr>
      <vt:lpstr>Regression Results</vt:lpstr>
      <vt:lpstr>Regression Results</vt:lpstr>
      <vt:lpstr>Results – Planting Time</vt:lpstr>
      <vt:lpstr>Results- Planting Time</vt:lpstr>
      <vt:lpstr>Results – Planting Time</vt:lpstr>
      <vt:lpstr>Hybrid Yields</vt:lpstr>
      <vt:lpstr>Results - Hybrids</vt:lpstr>
      <vt:lpstr>Results - Hybrids</vt:lpstr>
      <vt:lpstr>Conclusions</vt:lpstr>
      <vt:lpstr>Data Logging</vt:lpstr>
      <vt:lpstr>Grower Needs</vt:lpstr>
      <vt:lpstr>Computer Skills</vt:lpstr>
      <vt:lpstr>US Trends</vt:lpstr>
      <vt:lpstr>Considerations for Ag Data</vt:lpstr>
      <vt:lpstr>Ownership</vt:lpstr>
      <vt:lpstr>Remote Sensing and Drones</vt:lpstr>
      <vt:lpstr>Seeing Through the Cloud</vt:lpstr>
      <vt:lpstr>Data Privacy is the Real Issue</vt:lpstr>
      <vt:lpstr>Personal Shopping Data</vt:lpstr>
      <vt:lpstr>Value of Your Farm Level Data</vt:lpstr>
      <vt:lpstr>Farm Level Data</vt:lpstr>
    </vt:vector>
  </TitlesOfParts>
  <Company>ACES/CoAg/AAES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fultojp@auburn.edu;Randy Taylor</dc:creator>
  <cp:lastModifiedBy>Randy Taylor</cp:lastModifiedBy>
  <cp:revision>1059</cp:revision>
  <cp:lastPrinted>2014-01-16T23:03:09Z</cp:lastPrinted>
  <dcterms:created xsi:type="dcterms:W3CDTF">2008-09-21T00:10:53Z</dcterms:created>
  <dcterms:modified xsi:type="dcterms:W3CDTF">2014-02-17T19:34:05Z</dcterms:modified>
</cp:coreProperties>
</file>