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60" r:id="rId3"/>
    <p:sldId id="262" r:id="rId4"/>
    <p:sldId id="257" r:id="rId5"/>
    <p:sldId id="258" r:id="rId6"/>
    <p:sldId id="268" r:id="rId7"/>
    <p:sldId id="269" r:id="rId8"/>
    <p:sldId id="266" r:id="rId9"/>
    <p:sldId id="259" r:id="rId10"/>
    <p:sldId id="263" r:id="rId11"/>
    <p:sldId id="264" r:id="rId12"/>
    <p:sldId id="282" r:id="rId13"/>
    <p:sldId id="265" r:id="rId14"/>
    <p:sldId id="275" r:id="rId15"/>
    <p:sldId id="283" r:id="rId16"/>
    <p:sldId id="267"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42" autoAdjust="0"/>
    <p:restoredTop sz="94676" autoAdjust="0"/>
  </p:normalViewPr>
  <p:slideViewPr>
    <p:cSldViewPr snapToGrid="0">
      <p:cViewPr varScale="1">
        <p:scale>
          <a:sx n="87" d="100"/>
          <a:sy n="87" d="100"/>
        </p:scale>
        <p:origin x="202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Business\Seeding%20strip%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90,000</c:v>
          </c:tx>
          <c:marker>
            <c:symbol val="none"/>
          </c:marker>
          <c:val>
            <c:numRef>
              <c:f>table1!$F$2:$F$22</c:f>
              <c:numCache>
                <c:formatCode>General</c:formatCode>
                <c:ptCount val="21"/>
                <c:pt idx="0">
                  <c:v>37.294362</c:v>
                </c:pt>
                <c:pt idx="1">
                  <c:v>39.934889999999996</c:v>
                </c:pt>
                <c:pt idx="2">
                  <c:v>46.254603000000003</c:v>
                </c:pt>
                <c:pt idx="3">
                  <c:v>45.148364999999998</c:v>
                </c:pt>
                <c:pt idx="4">
                  <c:v>42.785489999999996</c:v>
                </c:pt>
                <c:pt idx="5">
                  <c:v>41.138627999999997</c:v>
                </c:pt>
                <c:pt idx="6">
                  <c:v>43.449171</c:v>
                </c:pt>
                <c:pt idx="7">
                  <c:v>44.893017</c:v>
                </c:pt>
                <c:pt idx="8">
                  <c:v>43.232868000000003</c:v>
                </c:pt>
                <c:pt idx="9">
                  <c:v>38.950608000000003</c:v>
                </c:pt>
                <c:pt idx="10">
                  <c:v>47.697521999999999</c:v>
                </c:pt>
                <c:pt idx="11">
                  <c:v>38.401100999999997</c:v>
                </c:pt>
                <c:pt idx="12">
                  <c:v>27.901868999999998</c:v>
                </c:pt>
                <c:pt idx="13">
                  <c:v>38.029878000000004</c:v>
                </c:pt>
                <c:pt idx="14">
                  <c:v>47.885508000000002</c:v>
                </c:pt>
                <c:pt idx="15">
                  <c:v>39.234155999999999</c:v>
                </c:pt>
                <c:pt idx="16">
                  <c:v>36.648786000000001</c:v>
                </c:pt>
                <c:pt idx="17">
                  <c:v>35.81814</c:v>
                </c:pt>
                <c:pt idx="18">
                  <c:v>40.862127000000001</c:v>
                </c:pt>
                <c:pt idx="19">
                  <c:v>31.566863999999999</c:v>
                </c:pt>
                <c:pt idx="20">
                  <c:v>33.625259999999997</c:v>
                </c:pt>
              </c:numCache>
            </c:numRef>
          </c:val>
          <c:smooth val="0"/>
        </c:ser>
        <c:ser>
          <c:idx val="1"/>
          <c:order val="1"/>
          <c:tx>
            <c:v>125,000</c:v>
          </c:tx>
          <c:spPr>
            <a:ln>
              <a:solidFill>
                <a:srgbClr val="7030A0"/>
              </a:solidFill>
            </a:ln>
          </c:spPr>
          <c:marker>
            <c:symbol val="none"/>
          </c:marker>
          <c:val>
            <c:numRef>
              <c:f>table1!$F$24:$F$44</c:f>
              <c:numCache>
                <c:formatCode>General</c:formatCode>
                <c:ptCount val="21"/>
                <c:pt idx="0">
                  <c:v>41.814050999999999</c:v>
                </c:pt>
                <c:pt idx="1">
                  <c:v>40</c:v>
                </c:pt>
                <c:pt idx="2">
                  <c:v>39.775796999999997</c:v>
                </c:pt>
                <c:pt idx="3">
                  <c:v>41</c:v>
                </c:pt>
                <c:pt idx="4">
                  <c:v>41.5</c:v>
                </c:pt>
                <c:pt idx="5">
                  <c:v>41</c:v>
                </c:pt>
                <c:pt idx="6">
                  <c:v>40</c:v>
                </c:pt>
                <c:pt idx="7">
                  <c:v>43.443402000000006</c:v>
                </c:pt>
                <c:pt idx="8">
                  <c:v>55.135497000000001</c:v>
                </c:pt>
                <c:pt idx="9">
                  <c:v>52.917147</c:v>
                </c:pt>
                <c:pt idx="10">
                  <c:v>60.539628</c:v>
                </c:pt>
                <c:pt idx="11">
                  <c:v>51.945153000000005</c:v>
                </c:pt>
                <c:pt idx="12">
                  <c:v>43.345398000000003</c:v>
                </c:pt>
                <c:pt idx="13">
                  <c:v>25.943601000000001</c:v>
                </c:pt>
                <c:pt idx="14">
                  <c:v>16.922747999999999</c:v>
                </c:pt>
                <c:pt idx="15">
                  <c:v>18.734316</c:v>
                </c:pt>
                <c:pt idx="16">
                  <c:v>38.202785999999996</c:v>
                </c:pt>
                <c:pt idx="17">
                  <c:v>40.615868999999996</c:v>
                </c:pt>
                <c:pt idx="18">
                  <c:v>41.476227000000002</c:v>
                </c:pt>
                <c:pt idx="19">
                  <c:v>41.845121999999996</c:v>
                </c:pt>
                <c:pt idx="20">
                  <c:v>39.026088000000001</c:v>
                </c:pt>
              </c:numCache>
            </c:numRef>
          </c:val>
          <c:smooth val="0"/>
        </c:ser>
        <c:ser>
          <c:idx val="2"/>
          <c:order val="2"/>
          <c:tx>
            <c:v>140,000</c:v>
          </c:tx>
          <c:spPr>
            <a:ln>
              <a:solidFill>
                <a:srgbClr val="FF0000"/>
              </a:solidFill>
            </a:ln>
          </c:spPr>
          <c:marker>
            <c:symbol val="none"/>
          </c:marker>
          <c:val>
            <c:numRef>
              <c:f>table1!$F$46:$F$66</c:f>
              <c:numCache>
                <c:formatCode>General</c:formatCode>
                <c:ptCount val="21"/>
                <c:pt idx="0">
                  <c:v>43.948689000000002</c:v>
                </c:pt>
                <c:pt idx="1">
                  <c:v>43.325928000000005</c:v>
                </c:pt>
                <c:pt idx="2">
                  <c:v>42.793113000000005</c:v>
                </c:pt>
                <c:pt idx="3">
                  <c:v>41.711123999999998</c:v>
                </c:pt>
                <c:pt idx="4">
                  <c:v>43.227305999999999</c:v>
                </c:pt>
                <c:pt idx="5">
                  <c:v>40.699052999999999</c:v>
                </c:pt>
                <c:pt idx="6">
                  <c:v>43.613394</c:v>
                </c:pt>
                <c:pt idx="7">
                  <c:v>45.491118</c:v>
                </c:pt>
                <c:pt idx="8">
                  <c:v>44.111018999999999</c:v>
                </c:pt>
                <c:pt idx="9">
                  <c:v>33.176340000000003</c:v>
                </c:pt>
                <c:pt idx="10">
                  <c:v>34.426808999999999</c:v>
                </c:pt>
                <c:pt idx="11">
                  <c:v>40.177526999999998</c:v>
                </c:pt>
                <c:pt idx="12">
                  <c:v>33.941513999999998</c:v>
                </c:pt>
                <c:pt idx="13">
                  <c:v>25.758867000000002</c:v>
                </c:pt>
                <c:pt idx="14">
                  <c:v>20</c:v>
                </c:pt>
                <c:pt idx="15">
                  <c:v>26.622017999999997</c:v>
                </c:pt>
                <c:pt idx="16">
                  <c:v>37.321829999999999</c:v>
                </c:pt>
                <c:pt idx="17">
                  <c:v>38.921118</c:v>
                </c:pt>
                <c:pt idx="18">
                  <c:v>44</c:v>
                </c:pt>
                <c:pt idx="19">
                  <c:v>45.229770000000002</c:v>
                </c:pt>
                <c:pt idx="20">
                  <c:v>37.631591999999998</c:v>
                </c:pt>
              </c:numCache>
            </c:numRef>
          </c:val>
          <c:smooth val="0"/>
        </c:ser>
        <c:dLbls>
          <c:showLegendKey val="0"/>
          <c:showVal val="0"/>
          <c:showCatName val="0"/>
          <c:showSerName val="0"/>
          <c:showPercent val="0"/>
          <c:showBubbleSize val="0"/>
        </c:dLbls>
        <c:smooth val="0"/>
        <c:axId val="304369920"/>
        <c:axId val="304370704"/>
      </c:lineChart>
      <c:catAx>
        <c:axId val="304369920"/>
        <c:scaling>
          <c:orientation val="minMax"/>
        </c:scaling>
        <c:delete val="0"/>
        <c:axPos val="b"/>
        <c:title>
          <c:tx>
            <c:rich>
              <a:bodyPr/>
              <a:lstStyle/>
              <a:p>
                <a:pPr>
                  <a:defRPr/>
                </a:pPr>
                <a:r>
                  <a:rPr lang="en-US"/>
                  <a:t>Grid ID (West to East)</a:t>
                </a:r>
              </a:p>
            </c:rich>
          </c:tx>
          <c:layout/>
          <c:overlay val="0"/>
        </c:title>
        <c:majorTickMark val="out"/>
        <c:minorTickMark val="none"/>
        <c:tickLblPos val="nextTo"/>
        <c:crossAx val="304370704"/>
        <c:crosses val="autoZero"/>
        <c:auto val="1"/>
        <c:lblAlgn val="ctr"/>
        <c:lblOffset val="100"/>
        <c:noMultiLvlLbl val="0"/>
      </c:catAx>
      <c:valAx>
        <c:axId val="304370704"/>
        <c:scaling>
          <c:orientation val="minMax"/>
        </c:scaling>
        <c:delete val="0"/>
        <c:axPos val="l"/>
        <c:majorGridlines/>
        <c:title>
          <c:tx>
            <c:rich>
              <a:bodyPr rot="-5400000" vert="horz"/>
              <a:lstStyle/>
              <a:p>
                <a:pPr>
                  <a:defRPr/>
                </a:pPr>
                <a:r>
                  <a:rPr lang="en-US"/>
                  <a:t>Yield (bu/ac)</a:t>
                </a:r>
              </a:p>
            </c:rich>
          </c:tx>
          <c:layout/>
          <c:overlay val="0"/>
        </c:title>
        <c:numFmt formatCode="General" sourceLinked="1"/>
        <c:majorTickMark val="out"/>
        <c:minorTickMark val="none"/>
        <c:tickLblPos val="nextTo"/>
        <c:crossAx val="304369920"/>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7EF79-D957-4574-A9E8-E761C68FA1D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9FDA87C4-C478-4C0C-AEA0-ECDA63967BE0}">
      <dgm:prSet phldrT="[Text]" custT="1"/>
      <dgm:spPr>
        <a:blipFill rotWithShape="0">
          <a:blip xmlns:r="http://schemas.openxmlformats.org/officeDocument/2006/relationships" r:embed="rId1"/>
          <a:stretch>
            <a:fillRect/>
          </a:stretch>
        </a:blipFill>
      </dgm:spPr>
      <dgm:t>
        <a:bodyPr/>
        <a:lstStyle/>
        <a:p>
          <a:r>
            <a:rPr lang="en-US" sz="1400" dirty="0" smtClean="0"/>
            <a:t> </a:t>
          </a:r>
          <a:endParaRPr lang="en-US" sz="1400" dirty="0"/>
        </a:p>
      </dgm:t>
    </dgm:pt>
    <dgm:pt modelId="{D89A7639-68C7-467F-A53A-641CFCD161E9}" type="parTrans" cxnId="{FFA9F373-64A2-4631-8D6C-91E837D3BFF3}">
      <dgm:prSet/>
      <dgm:spPr/>
      <dgm:t>
        <a:bodyPr/>
        <a:lstStyle/>
        <a:p>
          <a:endParaRPr lang="en-US" sz="1400"/>
        </a:p>
      </dgm:t>
    </dgm:pt>
    <dgm:pt modelId="{58186D24-C8D1-4A67-9CF6-6110409AAD79}" type="sibTrans" cxnId="{FFA9F373-64A2-4631-8D6C-91E837D3BFF3}">
      <dgm:prSet/>
      <dgm:spPr/>
      <dgm:t>
        <a:bodyPr/>
        <a:lstStyle/>
        <a:p>
          <a:endParaRPr lang="en-US" sz="1400"/>
        </a:p>
      </dgm:t>
    </dgm:pt>
    <dgm:pt modelId="{DB15C345-0F7E-4489-A517-26185BF7B925}">
      <dgm:prSet phldrT="[Text]" custT="1"/>
      <dgm:spPr>
        <a:blipFill rotWithShape="0">
          <a:blip xmlns:r="http://schemas.openxmlformats.org/officeDocument/2006/relationships" r:embed="rId2"/>
          <a:stretch>
            <a:fillRect/>
          </a:stretch>
        </a:blipFill>
      </dgm:spPr>
      <dgm:t>
        <a:bodyPr/>
        <a:lstStyle/>
        <a:p>
          <a:r>
            <a:rPr lang="en-US" sz="1400" dirty="0" smtClean="0"/>
            <a:t> </a:t>
          </a:r>
          <a:endParaRPr lang="en-US" sz="1400" dirty="0"/>
        </a:p>
      </dgm:t>
    </dgm:pt>
    <dgm:pt modelId="{8048D955-B959-41FD-9E9D-DC9880DDE17E}" type="parTrans" cxnId="{0EDF6EED-253E-4D47-BCFD-533D24CDF430}">
      <dgm:prSet/>
      <dgm:spPr/>
      <dgm:t>
        <a:bodyPr/>
        <a:lstStyle/>
        <a:p>
          <a:endParaRPr lang="en-US" sz="1400"/>
        </a:p>
      </dgm:t>
    </dgm:pt>
    <dgm:pt modelId="{5CC97BE6-B98A-4D29-9388-183BE574E3C3}" type="sibTrans" cxnId="{0EDF6EED-253E-4D47-BCFD-533D24CDF430}">
      <dgm:prSet/>
      <dgm:spPr/>
      <dgm:t>
        <a:bodyPr/>
        <a:lstStyle/>
        <a:p>
          <a:endParaRPr lang="en-US" sz="1400"/>
        </a:p>
      </dgm:t>
    </dgm:pt>
    <dgm:pt modelId="{3D38E31A-66A7-43FF-B719-8DF4BF5E47AC}">
      <dgm:prSet phldrT="[Text]" custT="1"/>
      <dgm:spPr/>
      <dgm:t>
        <a:bodyPr/>
        <a:lstStyle/>
        <a:p>
          <a:r>
            <a:rPr lang="en-US" sz="1200" dirty="0" smtClean="0"/>
            <a:t>Multi-year yield analysis</a:t>
          </a:r>
          <a:endParaRPr lang="en-US" sz="1200" dirty="0"/>
        </a:p>
      </dgm:t>
    </dgm:pt>
    <dgm:pt modelId="{99D2C5A3-3600-4F98-8332-31651EF96903}" type="parTrans" cxnId="{5CF29F90-2AB8-4DE0-B079-6E74F1FA0DB3}">
      <dgm:prSet/>
      <dgm:spPr/>
      <dgm:t>
        <a:bodyPr/>
        <a:lstStyle/>
        <a:p>
          <a:endParaRPr lang="en-US" sz="1400"/>
        </a:p>
      </dgm:t>
    </dgm:pt>
    <dgm:pt modelId="{45568979-6201-47A5-8262-5D85DCD90605}" type="sibTrans" cxnId="{5CF29F90-2AB8-4DE0-B079-6E74F1FA0DB3}">
      <dgm:prSet/>
      <dgm:spPr/>
      <dgm:t>
        <a:bodyPr/>
        <a:lstStyle/>
        <a:p>
          <a:endParaRPr lang="en-US" sz="1400"/>
        </a:p>
      </dgm:t>
    </dgm:pt>
    <dgm:pt modelId="{6004D514-D43F-4B95-AD2D-4DB05C36C9E4}">
      <dgm:prSet phldrT="[Text]" custT="1"/>
      <dgm:spPr>
        <a:blipFill rotWithShape="0">
          <a:blip xmlns:r="http://schemas.openxmlformats.org/officeDocument/2006/relationships" r:embed="rId3"/>
          <a:stretch>
            <a:fillRect/>
          </a:stretch>
        </a:blipFill>
      </dgm:spPr>
      <dgm:t>
        <a:bodyPr/>
        <a:lstStyle/>
        <a:p>
          <a:r>
            <a:rPr lang="en-US" sz="1400" dirty="0" smtClean="0"/>
            <a:t> </a:t>
          </a:r>
          <a:endParaRPr lang="en-US" sz="1400" dirty="0"/>
        </a:p>
      </dgm:t>
    </dgm:pt>
    <dgm:pt modelId="{F40B015A-D7D8-4B61-81D8-C2C370E35398}" type="parTrans" cxnId="{ED256EF1-3343-4A67-82B5-147D51F142BE}">
      <dgm:prSet/>
      <dgm:spPr/>
      <dgm:t>
        <a:bodyPr/>
        <a:lstStyle/>
        <a:p>
          <a:endParaRPr lang="en-US" sz="1400"/>
        </a:p>
      </dgm:t>
    </dgm:pt>
    <dgm:pt modelId="{0378CBF0-A44C-4839-9DA6-4BA77D712C95}" type="sibTrans" cxnId="{ED256EF1-3343-4A67-82B5-147D51F142BE}">
      <dgm:prSet/>
      <dgm:spPr/>
      <dgm:t>
        <a:bodyPr/>
        <a:lstStyle/>
        <a:p>
          <a:endParaRPr lang="en-US" sz="1400"/>
        </a:p>
      </dgm:t>
    </dgm:pt>
    <dgm:pt modelId="{B5656DA0-C0EC-44D5-9953-1C72189E6D30}">
      <dgm:prSet phldrT="[Text]" custT="1"/>
      <dgm:spPr/>
      <dgm:t>
        <a:bodyPr/>
        <a:lstStyle/>
        <a:p>
          <a:r>
            <a:rPr lang="en-US" sz="1200" dirty="0" smtClean="0"/>
            <a:t>Yield History</a:t>
          </a:r>
          <a:endParaRPr lang="en-US" sz="1200" dirty="0"/>
        </a:p>
      </dgm:t>
    </dgm:pt>
    <dgm:pt modelId="{A7D22BBC-A2FE-4E32-B19E-EEEA5AD3FB79}" type="sibTrans" cxnId="{0F931F18-A12D-401C-BD98-53CA6D166E09}">
      <dgm:prSet/>
      <dgm:spPr/>
      <dgm:t>
        <a:bodyPr/>
        <a:lstStyle/>
        <a:p>
          <a:endParaRPr lang="en-US" sz="1400"/>
        </a:p>
      </dgm:t>
    </dgm:pt>
    <dgm:pt modelId="{4587642D-641F-453C-A097-BBF3CE5D5118}" type="parTrans" cxnId="{0F931F18-A12D-401C-BD98-53CA6D166E09}">
      <dgm:prSet/>
      <dgm:spPr/>
      <dgm:t>
        <a:bodyPr/>
        <a:lstStyle/>
        <a:p>
          <a:endParaRPr lang="en-US" sz="1400"/>
        </a:p>
      </dgm:t>
    </dgm:pt>
    <dgm:pt modelId="{9049D963-F26A-4544-ABD8-4760AF6F4914}">
      <dgm:prSet phldrT="[Text]" custT="1"/>
      <dgm:spPr/>
      <dgm:t>
        <a:bodyPr/>
        <a:lstStyle/>
        <a:p>
          <a:r>
            <a:rPr lang="en-US" sz="1200" dirty="0" smtClean="0"/>
            <a:t>Implement variable rate technologies</a:t>
          </a:r>
          <a:endParaRPr lang="en-US" sz="1200" dirty="0"/>
        </a:p>
      </dgm:t>
    </dgm:pt>
    <dgm:pt modelId="{15E8D58D-ED01-4D6F-9DE3-5F1732613A47}" type="parTrans" cxnId="{24F22AA4-5412-44AB-8F5F-17FD2A11D00B}">
      <dgm:prSet/>
      <dgm:spPr/>
      <dgm:t>
        <a:bodyPr/>
        <a:lstStyle/>
        <a:p>
          <a:endParaRPr lang="en-US" sz="1400"/>
        </a:p>
      </dgm:t>
    </dgm:pt>
    <dgm:pt modelId="{E0150509-511B-4F89-83A5-58015CFE844D}" type="sibTrans" cxnId="{24F22AA4-5412-44AB-8F5F-17FD2A11D00B}">
      <dgm:prSet/>
      <dgm:spPr/>
      <dgm:t>
        <a:bodyPr/>
        <a:lstStyle/>
        <a:p>
          <a:endParaRPr lang="en-US" sz="1400"/>
        </a:p>
      </dgm:t>
    </dgm:pt>
    <dgm:pt modelId="{7156D2DE-5814-42BD-B958-DD19DF32AAA9}">
      <dgm:prSet phldrT="[Text]" custT="1"/>
      <dgm:spPr/>
      <dgm:t>
        <a:bodyPr/>
        <a:lstStyle/>
        <a:p>
          <a:r>
            <a:rPr lang="en-US" sz="1200" dirty="0" smtClean="0"/>
            <a:t>Incorporate data into next year’s decisions</a:t>
          </a:r>
          <a:endParaRPr lang="en-US" sz="1200" dirty="0"/>
        </a:p>
      </dgm:t>
    </dgm:pt>
    <dgm:pt modelId="{70A65F54-052A-4919-ADCF-9FBF8E458F91}" type="parTrans" cxnId="{D4F53B03-40FA-48B2-924D-6B01F7314B21}">
      <dgm:prSet/>
      <dgm:spPr/>
      <dgm:t>
        <a:bodyPr/>
        <a:lstStyle/>
        <a:p>
          <a:endParaRPr lang="en-US"/>
        </a:p>
      </dgm:t>
    </dgm:pt>
    <dgm:pt modelId="{35C1804F-0234-4B76-8C17-6DAB86CFA76C}" type="sibTrans" cxnId="{D4F53B03-40FA-48B2-924D-6B01F7314B21}">
      <dgm:prSet/>
      <dgm:spPr/>
      <dgm:t>
        <a:bodyPr/>
        <a:lstStyle/>
        <a:p>
          <a:endParaRPr lang="en-US"/>
        </a:p>
      </dgm:t>
    </dgm:pt>
    <dgm:pt modelId="{5D120C28-B5EC-4C8E-835C-94DA18F391C7}">
      <dgm:prSet phldrT="[Text]" custT="1"/>
      <dgm:spPr/>
      <dgm:t>
        <a:bodyPr/>
        <a:lstStyle/>
        <a:p>
          <a:r>
            <a:rPr lang="en-US" sz="1200" dirty="0" smtClean="0"/>
            <a:t>End of Year Analysis</a:t>
          </a:r>
          <a:endParaRPr lang="en-US" sz="1200" dirty="0"/>
        </a:p>
      </dgm:t>
    </dgm:pt>
    <dgm:pt modelId="{B2817E5D-944A-49C5-8033-967A66969B9B}" type="sibTrans" cxnId="{B572C847-F2F5-4BC8-B7A9-6A9D39E318AD}">
      <dgm:prSet/>
      <dgm:spPr/>
      <dgm:t>
        <a:bodyPr/>
        <a:lstStyle/>
        <a:p>
          <a:endParaRPr lang="en-US" sz="1400"/>
        </a:p>
      </dgm:t>
    </dgm:pt>
    <dgm:pt modelId="{0D16F45A-5DE9-420C-BCE0-C1E6463C1052}" type="parTrans" cxnId="{B572C847-F2F5-4BC8-B7A9-6A9D39E318AD}">
      <dgm:prSet/>
      <dgm:spPr/>
      <dgm:t>
        <a:bodyPr/>
        <a:lstStyle/>
        <a:p>
          <a:endParaRPr lang="en-US" sz="1400"/>
        </a:p>
      </dgm:t>
    </dgm:pt>
    <dgm:pt modelId="{11853BBC-AB93-486C-99D4-8A08BC91544F}" type="pres">
      <dgm:prSet presAssocID="{8497EF79-D957-4574-A9E8-E761C68FA1D8}" presName="rootnode" presStyleCnt="0">
        <dgm:presLayoutVars>
          <dgm:chMax/>
          <dgm:chPref/>
          <dgm:dir/>
          <dgm:animLvl val="lvl"/>
        </dgm:presLayoutVars>
      </dgm:prSet>
      <dgm:spPr/>
      <dgm:t>
        <a:bodyPr/>
        <a:lstStyle/>
        <a:p>
          <a:endParaRPr lang="en-US"/>
        </a:p>
      </dgm:t>
    </dgm:pt>
    <dgm:pt modelId="{196869F5-B9B3-473E-B026-F0E02455ECB6}" type="pres">
      <dgm:prSet presAssocID="{9FDA87C4-C478-4C0C-AEA0-ECDA63967BE0}" presName="composite" presStyleCnt="0"/>
      <dgm:spPr/>
    </dgm:pt>
    <dgm:pt modelId="{C31311B2-477C-48B3-9C4B-B011B1060EF3}" type="pres">
      <dgm:prSet presAssocID="{9FDA87C4-C478-4C0C-AEA0-ECDA63967BE0}" presName="bentUpArrow1" presStyleLbl="alignImgPlace1" presStyleIdx="0" presStyleCnt="4" custLinFactNeighborX="32297"/>
      <dgm:spPr/>
    </dgm:pt>
    <dgm:pt modelId="{497C811A-2BBF-4A62-98A7-363FEF1522D2}" type="pres">
      <dgm:prSet presAssocID="{9FDA87C4-C478-4C0C-AEA0-ECDA63967BE0}" presName="ParentText" presStyleLbl="node1" presStyleIdx="0" presStyleCnt="5" custScaleX="116050" custScaleY="145851" custLinFactNeighborX="-207" custLinFactNeighborY="-1946">
        <dgm:presLayoutVars>
          <dgm:chMax val="1"/>
          <dgm:chPref val="1"/>
          <dgm:bulletEnabled val="1"/>
        </dgm:presLayoutVars>
      </dgm:prSet>
      <dgm:spPr/>
      <dgm:t>
        <a:bodyPr/>
        <a:lstStyle/>
        <a:p>
          <a:endParaRPr lang="en-US"/>
        </a:p>
      </dgm:t>
    </dgm:pt>
    <dgm:pt modelId="{1161F63F-E7DC-436E-957E-9EA4DA52B490}" type="pres">
      <dgm:prSet presAssocID="{9FDA87C4-C478-4C0C-AEA0-ECDA63967BE0}" presName="ChildText" presStyleLbl="revTx" presStyleIdx="0" presStyleCnt="4" custScaleX="334536" custLinFactX="8817" custLinFactNeighborX="100000">
        <dgm:presLayoutVars>
          <dgm:chMax val="0"/>
          <dgm:chPref val="0"/>
          <dgm:bulletEnabled val="1"/>
        </dgm:presLayoutVars>
      </dgm:prSet>
      <dgm:spPr/>
      <dgm:t>
        <a:bodyPr/>
        <a:lstStyle/>
        <a:p>
          <a:endParaRPr lang="en-US"/>
        </a:p>
      </dgm:t>
    </dgm:pt>
    <dgm:pt modelId="{ED49B8B0-39C4-4EE8-B75B-2239E24600DD}" type="pres">
      <dgm:prSet presAssocID="{58186D24-C8D1-4A67-9CF6-6110409AAD79}" presName="sibTrans" presStyleCnt="0"/>
      <dgm:spPr/>
    </dgm:pt>
    <dgm:pt modelId="{793F2422-0BEB-497C-9A4A-9CD72B8C2B81}" type="pres">
      <dgm:prSet presAssocID="{DB15C345-0F7E-4489-A517-26185BF7B925}" presName="composite" presStyleCnt="0"/>
      <dgm:spPr/>
    </dgm:pt>
    <dgm:pt modelId="{9FD5C51F-70C1-4862-B009-26815F70C59F}" type="pres">
      <dgm:prSet presAssocID="{DB15C345-0F7E-4489-A517-26185BF7B925}" presName="bentUpArrow1" presStyleLbl="alignImgPlace1" presStyleIdx="1" presStyleCnt="4" custLinFactNeighborX="16940"/>
      <dgm:spPr/>
    </dgm:pt>
    <dgm:pt modelId="{1E5C4C3D-6240-4A20-AD90-95C33BA943F7}" type="pres">
      <dgm:prSet presAssocID="{DB15C345-0F7E-4489-A517-26185BF7B925}" presName="ParentText" presStyleLbl="node1" presStyleIdx="1" presStyleCnt="5" custScaleY="130209" custLinFactNeighborX="-18378" custLinFactNeighborY="-17302">
        <dgm:presLayoutVars>
          <dgm:chMax val="1"/>
          <dgm:chPref val="1"/>
          <dgm:bulletEnabled val="1"/>
        </dgm:presLayoutVars>
      </dgm:prSet>
      <dgm:spPr/>
      <dgm:t>
        <a:bodyPr/>
        <a:lstStyle/>
        <a:p>
          <a:endParaRPr lang="en-US"/>
        </a:p>
      </dgm:t>
    </dgm:pt>
    <dgm:pt modelId="{EEC67D7A-56AD-4DDE-8394-5754127C360D}" type="pres">
      <dgm:prSet presAssocID="{DB15C345-0F7E-4489-A517-26185BF7B925}" presName="ChildText" presStyleLbl="revTx" presStyleIdx="1" presStyleCnt="4" custScaleX="296663" custLinFactNeighborX="69597" custLinFactNeighborY="-16294">
        <dgm:presLayoutVars>
          <dgm:chMax val="0"/>
          <dgm:chPref val="0"/>
          <dgm:bulletEnabled val="1"/>
        </dgm:presLayoutVars>
      </dgm:prSet>
      <dgm:spPr/>
      <dgm:t>
        <a:bodyPr/>
        <a:lstStyle/>
        <a:p>
          <a:endParaRPr lang="en-US"/>
        </a:p>
      </dgm:t>
    </dgm:pt>
    <dgm:pt modelId="{B48B1264-706F-4FED-AEB3-263E0A1365A5}" type="pres">
      <dgm:prSet presAssocID="{5CC97BE6-B98A-4D29-9388-183BE574E3C3}" presName="sibTrans" presStyleCnt="0"/>
      <dgm:spPr/>
    </dgm:pt>
    <dgm:pt modelId="{C53CBE92-92A4-498F-8816-837F70A0A47E}" type="pres">
      <dgm:prSet presAssocID="{6004D514-D43F-4B95-AD2D-4DB05C36C9E4}" presName="composite" presStyleCnt="0"/>
      <dgm:spPr/>
    </dgm:pt>
    <dgm:pt modelId="{DE3D681E-7DC9-48E1-8B3E-3CAE29C46E4B}" type="pres">
      <dgm:prSet presAssocID="{6004D514-D43F-4B95-AD2D-4DB05C36C9E4}" presName="bentUpArrow1" presStyleLbl="alignImgPlace1" presStyleIdx="2" presStyleCnt="4"/>
      <dgm:spPr/>
      <dgm:t>
        <a:bodyPr/>
        <a:lstStyle/>
        <a:p>
          <a:endParaRPr lang="en-US"/>
        </a:p>
      </dgm:t>
    </dgm:pt>
    <dgm:pt modelId="{49086AF9-25CA-4637-97DF-911C242852D9}" type="pres">
      <dgm:prSet presAssocID="{6004D514-D43F-4B95-AD2D-4DB05C36C9E4}" presName="ParentText" presStyleLbl="node1" presStyleIdx="2" presStyleCnt="5" custScaleY="131746" custLinFactNeighborX="-36881" custLinFactNeighborY="-12483">
        <dgm:presLayoutVars>
          <dgm:chMax val="1"/>
          <dgm:chPref val="1"/>
          <dgm:bulletEnabled val="1"/>
        </dgm:presLayoutVars>
      </dgm:prSet>
      <dgm:spPr/>
      <dgm:t>
        <a:bodyPr/>
        <a:lstStyle/>
        <a:p>
          <a:endParaRPr lang="en-US"/>
        </a:p>
      </dgm:t>
    </dgm:pt>
    <dgm:pt modelId="{212702E9-104D-475B-BCF2-14A714425BE9}" type="pres">
      <dgm:prSet presAssocID="{6004D514-D43F-4B95-AD2D-4DB05C36C9E4}" presName="ChildText" presStyleLbl="revTx" presStyleIdx="2" presStyleCnt="4" custScaleX="194043" custLinFactNeighborX="-6605" custLinFactNeighborY="-3261">
        <dgm:presLayoutVars>
          <dgm:chMax val="0"/>
          <dgm:chPref val="0"/>
          <dgm:bulletEnabled val="1"/>
        </dgm:presLayoutVars>
      </dgm:prSet>
      <dgm:spPr/>
      <dgm:t>
        <a:bodyPr/>
        <a:lstStyle/>
        <a:p>
          <a:endParaRPr lang="en-US"/>
        </a:p>
      </dgm:t>
    </dgm:pt>
    <dgm:pt modelId="{4C626909-98C5-4BBA-93AC-852D95E91583}" type="pres">
      <dgm:prSet presAssocID="{0378CBF0-A44C-4839-9DA6-4BA77D712C95}" presName="sibTrans" presStyleCnt="0"/>
      <dgm:spPr/>
    </dgm:pt>
    <dgm:pt modelId="{96E6CE5F-B1F9-4B4C-8ECC-505B4487CBCE}" type="pres">
      <dgm:prSet presAssocID="{5D120C28-B5EC-4C8E-835C-94DA18F391C7}" presName="composite" presStyleCnt="0"/>
      <dgm:spPr/>
    </dgm:pt>
    <dgm:pt modelId="{3FF1FB87-23D7-4264-87E5-D4C0EA5F117E}" type="pres">
      <dgm:prSet presAssocID="{5D120C28-B5EC-4C8E-835C-94DA18F391C7}" presName="bentUpArrow1" presStyleLbl="alignImgPlace1" presStyleIdx="3" presStyleCnt="4"/>
      <dgm:spPr/>
    </dgm:pt>
    <dgm:pt modelId="{1F66AE45-C193-43D1-A091-F9AF27D9EA7E}" type="pres">
      <dgm:prSet presAssocID="{5D120C28-B5EC-4C8E-835C-94DA18F391C7}" presName="ParentText" presStyleLbl="node1" presStyleIdx="3" presStyleCnt="5" custLinFactNeighborX="-43674">
        <dgm:presLayoutVars>
          <dgm:chMax val="1"/>
          <dgm:chPref val="1"/>
          <dgm:bulletEnabled val="1"/>
        </dgm:presLayoutVars>
      </dgm:prSet>
      <dgm:spPr/>
      <dgm:t>
        <a:bodyPr/>
        <a:lstStyle/>
        <a:p>
          <a:endParaRPr lang="en-US"/>
        </a:p>
      </dgm:t>
    </dgm:pt>
    <dgm:pt modelId="{165EFDE9-C1CF-41A9-96ED-3BE35D6799B3}" type="pres">
      <dgm:prSet presAssocID="{5D120C28-B5EC-4C8E-835C-94DA18F391C7}" presName="ChildText" presStyleLbl="revTx" presStyleIdx="3" presStyleCnt="4">
        <dgm:presLayoutVars>
          <dgm:chMax val="0"/>
          <dgm:chPref val="0"/>
          <dgm:bulletEnabled val="1"/>
        </dgm:presLayoutVars>
      </dgm:prSet>
      <dgm:spPr/>
    </dgm:pt>
    <dgm:pt modelId="{88BF4E2C-EB31-45C2-A031-66FBCE15E9D4}" type="pres">
      <dgm:prSet presAssocID="{B2817E5D-944A-49C5-8033-967A66969B9B}" presName="sibTrans" presStyleCnt="0"/>
      <dgm:spPr/>
    </dgm:pt>
    <dgm:pt modelId="{557921BE-7862-4098-B89B-0D04C0C23845}" type="pres">
      <dgm:prSet presAssocID="{7156D2DE-5814-42BD-B958-DD19DF32AAA9}" presName="composite" presStyleCnt="0"/>
      <dgm:spPr/>
    </dgm:pt>
    <dgm:pt modelId="{A1DE8DFD-C143-48B8-A663-FEE0CB064241}" type="pres">
      <dgm:prSet presAssocID="{7156D2DE-5814-42BD-B958-DD19DF32AAA9}" presName="ParentText" presStyleLbl="node1" presStyleIdx="4" presStyleCnt="5" custLinFactNeighborX="-45208">
        <dgm:presLayoutVars>
          <dgm:chMax val="1"/>
          <dgm:chPref val="1"/>
          <dgm:bulletEnabled val="1"/>
        </dgm:presLayoutVars>
      </dgm:prSet>
      <dgm:spPr/>
      <dgm:t>
        <a:bodyPr/>
        <a:lstStyle/>
        <a:p>
          <a:endParaRPr lang="en-US"/>
        </a:p>
      </dgm:t>
    </dgm:pt>
  </dgm:ptLst>
  <dgm:cxnLst>
    <dgm:cxn modelId="{7D6CDCA1-2730-4F2F-8398-6DB03FE2435B}" type="presOf" srcId="{7156D2DE-5814-42BD-B958-DD19DF32AAA9}" destId="{A1DE8DFD-C143-48B8-A663-FEE0CB064241}" srcOrd="0" destOrd="0" presId="urn:microsoft.com/office/officeart/2005/8/layout/StepDownProcess"/>
    <dgm:cxn modelId="{ED256EF1-3343-4A67-82B5-147D51F142BE}" srcId="{8497EF79-D957-4574-A9E8-E761C68FA1D8}" destId="{6004D514-D43F-4B95-AD2D-4DB05C36C9E4}" srcOrd="2" destOrd="0" parTransId="{F40B015A-D7D8-4B61-81D8-C2C370E35398}" sibTransId="{0378CBF0-A44C-4839-9DA6-4BA77D712C95}"/>
    <dgm:cxn modelId="{FFA9F373-64A2-4631-8D6C-91E837D3BFF3}" srcId="{8497EF79-D957-4574-A9E8-E761C68FA1D8}" destId="{9FDA87C4-C478-4C0C-AEA0-ECDA63967BE0}" srcOrd="0" destOrd="0" parTransId="{D89A7639-68C7-467F-A53A-641CFCD161E9}" sibTransId="{58186D24-C8D1-4A67-9CF6-6110409AAD79}"/>
    <dgm:cxn modelId="{D4F53B03-40FA-48B2-924D-6B01F7314B21}" srcId="{8497EF79-D957-4574-A9E8-E761C68FA1D8}" destId="{7156D2DE-5814-42BD-B958-DD19DF32AAA9}" srcOrd="4" destOrd="0" parTransId="{70A65F54-052A-4919-ADCF-9FBF8E458F91}" sibTransId="{35C1804F-0234-4B76-8C17-6DAB86CFA76C}"/>
    <dgm:cxn modelId="{A7C2EB63-C991-4D4E-85B9-4A081F5B5B98}" type="presOf" srcId="{6004D514-D43F-4B95-AD2D-4DB05C36C9E4}" destId="{49086AF9-25CA-4637-97DF-911C242852D9}" srcOrd="0" destOrd="0" presId="urn:microsoft.com/office/officeart/2005/8/layout/StepDownProcess"/>
    <dgm:cxn modelId="{24F22AA4-5412-44AB-8F5F-17FD2A11D00B}" srcId="{6004D514-D43F-4B95-AD2D-4DB05C36C9E4}" destId="{9049D963-F26A-4544-ABD8-4760AF6F4914}" srcOrd="0" destOrd="0" parTransId="{15E8D58D-ED01-4D6F-9DE3-5F1732613A47}" sibTransId="{E0150509-511B-4F89-83A5-58015CFE844D}"/>
    <dgm:cxn modelId="{87EB9928-F285-43AF-AFD1-CE4E685B8F64}" type="presOf" srcId="{8497EF79-D957-4574-A9E8-E761C68FA1D8}" destId="{11853BBC-AB93-486C-99D4-8A08BC91544F}" srcOrd="0" destOrd="0" presId="urn:microsoft.com/office/officeart/2005/8/layout/StepDownProcess"/>
    <dgm:cxn modelId="{0F931F18-A12D-401C-BD98-53CA6D166E09}" srcId="{9FDA87C4-C478-4C0C-AEA0-ECDA63967BE0}" destId="{B5656DA0-C0EC-44D5-9953-1C72189E6D30}" srcOrd="0" destOrd="0" parTransId="{4587642D-641F-453C-A097-BBF3CE5D5118}" sibTransId="{A7D22BBC-A2FE-4E32-B19E-EEEA5AD3FB79}"/>
    <dgm:cxn modelId="{4644E392-07B3-4C96-85D2-890023875C3C}" type="presOf" srcId="{3D38E31A-66A7-43FF-B719-8DF4BF5E47AC}" destId="{EEC67D7A-56AD-4DDE-8394-5754127C360D}" srcOrd="0" destOrd="0" presId="urn:microsoft.com/office/officeart/2005/8/layout/StepDownProcess"/>
    <dgm:cxn modelId="{5CEB8970-4331-42D1-B3AB-D3576CABF9DF}" type="presOf" srcId="{9FDA87C4-C478-4C0C-AEA0-ECDA63967BE0}" destId="{497C811A-2BBF-4A62-98A7-363FEF1522D2}" srcOrd="0" destOrd="0" presId="urn:microsoft.com/office/officeart/2005/8/layout/StepDownProcess"/>
    <dgm:cxn modelId="{684BCB2D-EA62-4761-B72C-4BD222FDF4C0}" type="presOf" srcId="{B5656DA0-C0EC-44D5-9953-1C72189E6D30}" destId="{1161F63F-E7DC-436E-957E-9EA4DA52B490}" srcOrd="0" destOrd="0" presId="urn:microsoft.com/office/officeart/2005/8/layout/StepDownProcess"/>
    <dgm:cxn modelId="{5CF29F90-2AB8-4DE0-B079-6E74F1FA0DB3}" srcId="{DB15C345-0F7E-4489-A517-26185BF7B925}" destId="{3D38E31A-66A7-43FF-B719-8DF4BF5E47AC}" srcOrd="0" destOrd="0" parTransId="{99D2C5A3-3600-4F98-8332-31651EF96903}" sibTransId="{45568979-6201-47A5-8262-5D85DCD90605}"/>
    <dgm:cxn modelId="{B572C847-F2F5-4BC8-B7A9-6A9D39E318AD}" srcId="{8497EF79-D957-4574-A9E8-E761C68FA1D8}" destId="{5D120C28-B5EC-4C8E-835C-94DA18F391C7}" srcOrd="3" destOrd="0" parTransId="{0D16F45A-5DE9-420C-BCE0-C1E6463C1052}" sibTransId="{B2817E5D-944A-49C5-8033-967A66969B9B}"/>
    <dgm:cxn modelId="{0EDF6EED-253E-4D47-BCFD-533D24CDF430}" srcId="{8497EF79-D957-4574-A9E8-E761C68FA1D8}" destId="{DB15C345-0F7E-4489-A517-26185BF7B925}" srcOrd="1" destOrd="0" parTransId="{8048D955-B959-41FD-9E9D-DC9880DDE17E}" sibTransId="{5CC97BE6-B98A-4D29-9388-183BE574E3C3}"/>
    <dgm:cxn modelId="{6B0DA120-72F2-4628-B14B-EE8A9EF545C8}" type="presOf" srcId="{5D120C28-B5EC-4C8E-835C-94DA18F391C7}" destId="{1F66AE45-C193-43D1-A091-F9AF27D9EA7E}" srcOrd="0" destOrd="0" presId="urn:microsoft.com/office/officeart/2005/8/layout/StepDownProcess"/>
    <dgm:cxn modelId="{9B3F0958-53EA-4194-9E43-F508D8CB94AA}" type="presOf" srcId="{DB15C345-0F7E-4489-A517-26185BF7B925}" destId="{1E5C4C3D-6240-4A20-AD90-95C33BA943F7}" srcOrd="0" destOrd="0" presId="urn:microsoft.com/office/officeart/2005/8/layout/StepDownProcess"/>
    <dgm:cxn modelId="{821FAEDC-389F-40EC-B43B-72E2A9EBC4A1}" type="presOf" srcId="{9049D963-F26A-4544-ABD8-4760AF6F4914}" destId="{212702E9-104D-475B-BCF2-14A714425BE9}" srcOrd="0" destOrd="0" presId="urn:microsoft.com/office/officeart/2005/8/layout/StepDownProcess"/>
    <dgm:cxn modelId="{604703D8-8343-44B3-8046-309A7057A3F2}" type="presParOf" srcId="{11853BBC-AB93-486C-99D4-8A08BC91544F}" destId="{196869F5-B9B3-473E-B026-F0E02455ECB6}" srcOrd="0" destOrd="0" presId="urn:microsoft.com/office/officeart/2005/8/layout/StepDownProcess"/>
    <dgm:cxn modelId="{7DFD374E-C931-425A-B4EA-7ADBFFA87C92}" type="presParOf" srcId="{196869F5-B9B3-473E-B026-F0E02455ECB6}" destId="{C31311B2-477C-48B3-9C4B-B011B1060EF3}" srcOrd="0" destOrd="0" presId="urn:microsoft.com/office/officeart/2005/8/layout/StepDownProcess"/>
    <dgm:cxn modelId="{1B1C0262-15A5-49AE-95C6-C9C7FCACAA75}" type="presParOf" srcId="{196869F5-B9B3-473E-B026-F0E02455ECB6}" destId="{497C811A-2BBF-4A62-98A7-363FEF1522D2}" srcOrd="1" destOrd="0" presId="urn:microsoft.com/office/officeart/2005/8/layout/StepDownProcess"/>
    <dgm:cxn modelId="{7BE6EFDA-AC0D-4C6C-B605-9C8FEB3EEA89}" type="presParOf" srcId="{196869F5-B9B3-473E-B026-F0E02455ECB6}" destId="{1161F63F-E7DC-436E-957E-9EA4DA52B490}" srcOrd="2" destOrd="0" presId="urn:microsoft.com/office/officeart/2005/8/layout/StepDownProcess"/>
    <dgm:cxn modelId="{41F08608-561A-41D9-B424-CDE157062F1E}" type="presParOf" srcId="{11853BBC-AB93-486C-99D4-8A08BC91544F}" destId="{ED49B8B0-39C4-4EE8-B75B-2239E24600DD}" srcOrd="1" destOrd="0" presId="urn:microsoft.com/office/officeart/2005/8/layout/StepDownProcess"/>
    <dgm:cxn modelId="{E30DFAE8-923C-4BC9-89EB-73C74EDFE287}" type="presParOf" srcId="{11853BBC-AB93-486C-99D4-8A08BC91544F}" destId="{793F2422-0BEB-497C-9A4A-9CD72B8C2B81}" srcOrd="2" destOrd="0" presId="urn:microsoft.com/office/officeart/2005/8/layout/StepDownProcess"/>
    <dgm:cxn modelId="{86BD27BD-6B80-4746-BAF9-20C4DE5BF8F8}" type="presParOf" srcId="{793F2422-0BEB-497C-9A4A-9CD72B8C2B81}" destId="{9FD5C51F-70C1-4862-B009-26815F70C59F}" srcOrd="0" destOrd="0" presId="urn:microsoft.com/office/officeart/2005/8/layout/StepDownProcess"/>
    <dgm:cxn modelId="{959C57BF-8532-4257-BB01-EE342A9B9938}" type="presParOf" srcId="{793F2422-0BEB-497C-9A4A-9CD72B8C2B81}" destId="{1E5C4C3D-6240-4A20-AD90-95C33BA943F7}" srcOrd="1" destOrd="0" presId="urn:microsoft.com/office/officeart/2005/8/layout/StepDownProcess"/>
    <dgm:cxn modelId="{F8FE2972-78C4-4CA4-B3D9-D6A956694F8A}" type="presParOf" srcId="{793F2422-0BEB-497C-9A4A-9CD72B8C2B81}" destId="{EEC67D7A-56AD-4DDE-8394-5754127C360D}" srcOrd="2" destOrd="0" presId="urn:microsoft.com/office/officeart/2005/8/layout/StepDownProcess"/>
    <dgm:cxn modelId="{6DF0B9A6-9F0A-49BB-B402-457A6A3CA5F1}" type="presParOf" srcId="{11853BBC-AB93-486C-99D4-8A08BC91544F}" destId="{B48B1264-706F-4FED-AEB3-263E0A1365A5}" srcOrd="3" destOrd="0" presId="urn:microsoft.com/office/officeart/2005/8/layout/StepDownProcess"/>
    <dgm:cxn modelId="{025800DF-6123-4367-8D05-6163214DB0EF}" type="presParOf" srcId="{11853BBC-AB93-486C-99D4-8A08BC91544F}" destId="{C53CBE92-92A4-498F-8816-837F70A0A47E}" srcOrd="4" destOrd="0" presId="urn:microsoft.com/office/officeart/2005/8/layout/StepDownProcess"/>
    <dgm:cxn modelId="{6B8CE641-F932-4F5E-841D-6E0F6BBB774B}" type="presParOf" srcId="{C53CBE92-92A4-498F-8816-837F70A0A47E}" destId="{DE3D681E-7DC9-48E1-8B3E-3CAE29C46E4B}" srcOrd="0" destOrd="0" presId="urn:microsoft.com/office/officeart/2005/8/layout/StepDownProcess"/>
    <dgm:cxn modelId="{FB344663-BED1-4143-8124-468877C357E0}" type="presParOf" srcId="{C53CBE92-92A4-498F-8816-837F70A0A47E}" destId="{49086AF9-25CA-4637-97DF-911C242852D9}" srcOrd="1" destOrd="0" presId="urn:microsoft.com/office/officeart/2005/8/layout/StepDownProcess"/>
    <dgm:cxn modelId="{D661D9D2-1652-49C7-8A1E-42B31D8830EA}" type="presParOf" srcId="{C53CBE92-92A4-498F-8816-837F70A0A47E}" destId="{212702E9-104D-475B-BCF2-14A714425BE9}" srcOrd="2" destOrd="0" presId="urn:microsoft.com/office/officeart/2005/8/layout/StepDownProcess"/>
    <dgm:cxn modelId="{F6C391B2-2866-442F-A473-80F9D624BF8F}" type="presParOf" srcId="{11853BBC-AB93-486C-99D4-8A08BC91544F}" destId="{4C626909-98C5-4BBA-93AC-852D95E91583}" srcOrd="5" destOrd="0" presId="urn:microsoft.com/office/officeart/2005/8/layout/StepDownProcess"/>
    <dgm:cxn modelId="{39254C3E-E948-4DBA-A45A-853F685A0FE4}" type="presParOf" srcId="{11853BBC-AB93-486C-99D4-8A08BC91544F}" destId="{96E6CE5F-B1F9-4B4C-8ECC-505B4487CBCE}" srcOrd="6" destOrd="0" presId="urn:microsoft.com/office/officeart/2005/8/layout/StepDownProcess"/>
    <dgm:cxn modelId="{852F20C0-936B-40FF-92FC-104D251A262D}" type="presParOf" srcId="{96E6CE5F-B1F9-4B4C-8ECC-505B4487CBCE}" destId="{3FF1FB87-23D7-4264-87E5-D4C0EA5F117E}" srcOrd="0" destOrd="0" presId="urn:microsoft.com/office/officeart/2005/8/layout/StepDownProcess"/>
    <dgm:cxn modelId="{2BD2D5B5-B983-4993-80B0-BD4DDD69BE3D}" type="presParOf" srcId="{96E6CE5F-B1F9-4B4C-8ECC-505B4487CBCE}" destId="{1F66AE45-C193-43D1-A091-F9AF27D9EA7E}" srcOrd="1" destOrd="0" presId="urn:microsoft.com/office/officeart/2005/8/layout/StepDownProcess"/>
    <dgm:cxn modelId="{41810E8B-AD77-4045-81DB-9117AEEE656E}" type="presParOf" srcId="{96E6CE5F-B1F9-4B4C-8ECC-505B4487CBCE}" destId="{165EFDE9-C1CF-41A9-96ED-3BE35D6799B3}" srcOrd="2" destOrd="0" presId="urn:microsoft.com/office/officeart/2005/8/layout/StepDownProcess"/>
    <dgm:cxn modelId="{710F7FB5-3A6E-47A3-8BD1-02DF6C481F74}" type="presParOf" srcId="{11853BBC-AB93-486C-99D4-8A08BC91544F}" destId="{88BF4E2C-EB31-45C2-A031-66FBCE15E9D4}" srcOrd="7" destOrd="0" presId="urn:microsoft.com/office/officeart/2005/8/layout/StepDownProcess"/>
    <dgm:cxn modelId="{FCD7016B-6BA4-485A-BD78-041FA108B208}" type="presParOf" srcId="{11853BBC-AB93-486C-99D4-8A08BC91544F}" destId="{557921BE-7862-4098-B89B-0D04C0C23845}" srcOrd="8" destOrd="0" presId="urn:microsoft.com/office/officeart/2005/8/layout/StepDownProcess"/>
    <dgm:cxn modelId="{6DCC9D1C-238C-4C7A-967D-0263186F2616}" type="presParOf" srcId="{557921BE-7862-4098-B89B-0D04C0C23845}" destId="{A1DE8DFD-C143-48B8-A663-FEE0CB06424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311B2-477C-48B3-9C4B-B011B1060EF3}">
      <dsp:nvSpPr>
        <dsp:cNvPr id="0" name=""/>
        <dsp:cNvSpPr/>
      </dsp:nvSpPr>
      <dsp:spPr>
        <a:xfrm rot="5400000">
          <a:off x="594270" y="1448864"/>
          <a:ext cx="770127" cy="8767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C811A-2BBF-4A62-98A7-363FEF1522D2}">
      <dsp:nvSpPr>
        <dsp:cNvPr id="0" name=""/>
        <dsp:cNvSpPr/>
      </dsp:nvSpPr>
      <dsp:spPr>
        <a:xfrm>
          <a:off x="342" y="369461"/>
          <a:ext cx="1504520" cy="1323549"/>
        </a:xfrm>
        <a:prstGeom prst="roundRect">
          <a:avLst>
            <a:gd name="adj" fmla="val 1667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64964" y="434083"/>
        <a:ext cx="1375276" cy="1194305"/>
      </dsp:txXfrm>
    </dsp:sp>
    <dsp:sp modelId="{1161F63F-E7DC-436E-957E-9EA4DA52B490}">
      <dsp:nvSpPr>
        <dsp:cNvPr id="0" name=""/>
        <dsp:cNvSpPr/>
      </dsp:nvSpPr>
      <dsp:spPr>
        <a:xfrm>
          <a:off x="1323821" y="681710"/>
          <a:ext cx="3154366" cy="73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Yield History</a:t>
          </a:r>
          <a:endParaRPr lang="en-US" sz="1200" kern="1200" dirty="0"/>
        </a:p>
      </dsp:txBody>
      <dsp:txXfrm>
        <a:off x="1323821" y="681710"/>
        <a:ext cx="3154366" cy="733454"/>
      </dsp:txXfrm>
    </dsp:sp>
    <dsp:sp modelId="{9FD5C51F-70C1-4862-B009-26815F70C59F}">
      <dsp:nvSpPr>
        <dsp:cNvPr id="0" name=""/>
        <dsp:cNvSpPr/>
      </dsp:nvSpPr>
      <dsp:spPr>
        <a:xfrm rot="5400000">
          <a:off x="2011163" y="2605317"/>
          <a:ext cx="770127" cy="8767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5C4C3D-6240-4A20-AD90-95C33BA943F7}">
      <dsp:nvSpPr>
        <dsp:cNvPr id="0" name=""/>
        <dsp:cNvSpPr/>
      </dsp:nvSpPr>
      <dsp:spPr>
        <a:xfrm>
          <a:off x="1420342" y="1457537"/>
          <a:ext cx="1296441" cy="1181603"/>
        </a:xfrm>
        <a:prstGeom prst="roundRect">
          <a:avLst>
            <a:gd name="adj" fmla="val 1667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1478033" y="1515228"/>
        <a:ext cx="1181059" cy="1066221"/>
      </dsp:txXfrm>
    </dsp:sp>
    <dsp:sp modelId="{EEC67D7A-56AD-4DDE-8394-5754127C360D}">
      <dsp:nvSpPr>
        <dsp:cNvPr id="0" name=""/>
        <dsp:cNvSpPr/>
      </dsp:nvSpPr>
      <dsp:spPr>
        <a:xfrm>
          <a:off x="2684104" y="1718654"/>
          <a:ext cx="2797258" cy="73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Multi-year yield analysis</a:t>
          </a:r>
          <a:endParaRPr lang="en-US" sz="1200" kern="1200" dirty="0"/>
        </a:p>
      </dsp:txBody>
      <dsp:txXfrm>
        <a:off x="2684104" y="1718654"/>
        <a:ext cx="2797258" cy="733454"/>
      </dsp:txXfrm>
    </dsp:sp>
    <dsp:sp modelId="{DE3D681E-7DC9-48E1-8B3E-3CAE29C46E4B}">
      <dsp:nvSpPr>
        <dsp:cNvPr id="0" name=""/>
        <dsp:cNvSpPr/>
      </dsp:nvSpPr>
      <dsp:spPr>
        <a:xfrm rot="5400000">
          <a:off x="3518216" y="3768744"/>
          <a:ext cx="770127" cy="8767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86AF9-25CA-4637-97DF-911C242852D9}">
      <dsp:nvSpPr>
        <dsp:cNvPr id="0" name=""/>
        <dsp:cNvSpPr/>
      </dsp:nvSpPr>
      <dsp:spPr>
        <a:xfrm>
          <a:off x="2836038" y="2657721"/>
          <a:ext cx="1296441" cy="1195551"/>
        </a:xfrm>
        <a:prstGeom prst="roundRect">
          <a:avLst>
            <a:gd name="adj" fmla="val 1667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 </a:t>
          </a:r>
          <a:endParaRPr lang="en-US" sz="1400" kern="1200" dirty="0"/>
        </a:p>
      </dsp:txBody>
      <dsp:txXfrm>
        <a:off x="2894410" y="2716093"/>
        <a:ext cx="1179697" cy="1078807"/>
      </dsp:txXfrm>
    </dsp:sp>
    <dsp:sp modelId="{212702E9-104D-475B-BCF2-14A714425BE9}">
      <dsp:nvSpPr>
        <dsp:cNvPr id="0" name=""/>
        <dsp:cNvSpPr/>
      </dsp:nvSpPr>
      <dsp:spPr>
        <a:xfrm>
          <a:off x="4104972" y="2977672"/>
          <a:ext cx="1829646" cy="73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Implement variable rate technologies</a:t>
          </a:r>
          <a:endParaRPr lang="en-US" sz="1200" kern="1200" dirty="0"/>
        </a:p>
      </dsp:txBody>
      <dsp:txXfrm>
        <a:off x="4104972" y="2977672"/>
        <a:ext cx="1829646" cy="733454"/>
      </dsp:txXfrm>
    </dsp:sp>
    <dsp:sp modelId="{3FF1FB87-23D7-4264-87E5-D4C0EA5F117E}">
      <dsp:nvSpPr>
        <dsp:cNvPr id="0" name=""/>
        <dsp:cNvSpPr/>
      </dsp:nvSpPr>
      <dsp:spPr>
        <a:xfrm rot="5400000">
          <a:off x="5173792" y="4788129"/>
          <a:ext cx="770127" cy="87676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6AE45-C193-43D1-A091-F9AF27D9EA7E}">
      <dsp:nvSpPr>
        <dsp:cNvPr id="0" name=""/>
        <dsp:cNvSpPr/>
      </dsp:nvSpPr>
      <dsp:spPr>
        <a:xfrm>
          <a:off x="4403548" y="3934427"/>
          <a:ext cx="1296441" cy="9074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End of Year Analysis</a:t>
          </a:r>
          <a:endParaRPr lang="en-US" sz="1200" kern="1200" dirty="0"/>
        </a:p>
      </dsp:txBody>
      <dsp:txXfrm>
        <a:off x="4447855" y="3978734"/>
        <a:ext cx="1207827" cy="818852"/>
      </dsp:txXfrm>
    </dsp:sp>
    <dsp:sp modelId="{165EFDE9-C1CF-41A9-96ED-3BE35D6799B3}">
      <dsp:nvSpPr>
        <dsp:cNvPr id="0" name=""/>
        <dsp:cNvSpPr/>
      </dsp:nvSpPr>
      <dsp:spPr>
        <a:xfrm>
          <a:off x="6266197" y="4020974"/>
          <a:ext cx="942907" cy="733454"/>
        </a:xfrm>
        <a:prstGeom prst="rect">
          <a:avLst/>
        </a:prstGeom>
        <a:noFill/>
        <a:ln>
          <a:noFill/>
        </a:ln>
        <a:effectLst/>
      </dsp:spPr>
      <dsp:style>
        <a:lnRef idx="0">
          <a:scrgbClr r="0" g="0" b="0"/>
        </a:lnRef>
        <a:fillRef idx="0">
          <a:scrgbClr r="0" g="0" b="0"/>
        </a:fillRef>
        <a:effectRef idx="0">
          <a:scrgbClr r="0" g="0" b="0"/>
        </a:effectRef>
        <a:fontRef idx="minor"/>
      </dsp:style>
    </dsp:sp>
    <dsp:sp modelId="{A1DE8DFD-C143-48B8-A663-FEE0CB064241}">
      <dsp:nvSpPr>
        <dsp:cNvPr id="0" name=""/>
        <dsp:cNvSpPr/>
      </dsp:nvSpPr>
      <dsp:spPr>
        <a:xfrm>
          <a:off x="6039237" y="4953812"/>
          <a:ext cx="1296441" cy="907466"/>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Incorporate data into next year’s decisions</a:t>
          </a:r>
          <a:endParaRPr lang="en-US" sz="1200" kern="1200" dirty="0"/>
        </a:p>
      </dsp:txBody>
      <dsp:txXfrm>
        <a:off x="6083544" y="4998119"/>
        <a:ext cx="1207827" cy="81885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5F0A5-92A7-4B65-8BA9-92FADC117D03}"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74D03-68C7-45E0-888B-A2EAF1D7C2C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5F0A5-92A7-4B65-8BA9-92FADC117D03}"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74D03-68C7-45E0-888B-A2EAF1D7C2C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5B45F0A5-92A7-4B65-8BA9-92FADC117D03}" type="datetimeFigureOut">
              <a:rPr lang="en-US" smtClean="0"/>
              <a:t>2/25/2015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6174D03-68C7-45E0-888B-A2EAF1D7C2C8}"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extLst>
      <p:ext uri="{BB962C8B-B14F-4D97-AF65-F5344CB8AC3E}">
        <p14:creationId xmlns:p14="http://schemas.microsoft.com/office/powerpoint/2010/main" val="2818025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45F0A5-92A7-4B65-8BA9-92FADC117D03}"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74D03-68C7-45E0-888B-A2EAF1D7C2C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5F0A5-92A7-4B65-8BA9-92FADC117D03}"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174D03-68C7-45E0-888B-A2EAF1D7C2C8}"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5F0A5-92A7-4B65-8BA9-92FADC117D03}"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74D03-68C7-45E0-888B-A2EAF1D7C2C8}"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45F0A5-92A7-4B65-8BA9-92FADC117D03}" type="datetimeFigureOut">
              <a:rPr lang="en-US" smtClean="0"/>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174D03-68C7-45E0-888B-A2EAF1D7C2C8}"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5F0A5-92A7-4B65-8BA9-92FADC117D03}" type="datetimeFigureOut">
              <a:rPr lang="en-US" smtClean="0"/>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174D03-68C7-45E0-888B-A2EAF1D7C2C8}"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F0A5-92A7-4B65-8BA9-92FADC117D03}" type="datetimeFigureOut">
              <a:rPr lang="en-US" smtClean="0"/>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174D03-68C7-45E0-888B-A2EAF1D7C2C8}"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5F0A5-92A7-4B65-8BA9-92FADC117D03}"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174D03-68C7-45E0-888B-A2EAF1D7C2C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2/25/2015</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96000"/>
            <a:ext cx="1289371" cy="76200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6174D03-68C7-45E0-888B-A2EAF1D7C2C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B45F0A5-92A7-4B65-8BA9-92FADC117D03}" type="datetimeFigureOut">
              <a:rPr lang="en-US" smtClean="0"/>
              <a:t>2/25/2015</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696" r:id="rId12"/>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file:///E:\New%20folder\Soil%20Sampling.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d.godsey@godseyag.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371600"/>
          </a:xfrm>
        </p:spPr>
        <p:txBody>
          <a:bodyPr/>
          <a:lstStyle/>
          <a:p>
            <a:r>
              <a:rPr lang="en-US" sz="5400" dirty="0" smtClean="0"/>
              <a:t>Delineating Zones for Variable rate Seeding a Fertility Mgt.</a:t>
            </a:r>
            <a:endParaRPr lang="en-US" sz="5400" dirty="0"/>
          </a:p>
        </p:txBody>
      </p:sp>
      <p:sp>
        <p:nvSpPr>
          <p:cNvPr id="3" name="Subtitle 2"/>
          <p:cNvSpPr>
            <a:spLocks noGrp="1"/>
          </p:cNvSpPr>
          <p:nvPr>
            <p:ph type="subTitle" idx="1"/>
          </p:nvPr>
        </p:nvSpPr>
        <p:spPr/>
        <p:txBody>
          <a:bodyPr/>
          <a:lstStyle/>
          <a:p>
            <a:r>
              <a:rPr lang="en-US" dirty="0" smtClean="0"/>
              <a:t>Chad Godsey</a:t>
            </a:r>
          </a:p>
          <a:p>
            <a:r>
              <a:rPr lang="en-US" dirty="0" smtClean="0"/>
              <a:t>Godsey Precision Ag</a:t>
            </a:r>
            <a:endParaRPr lang="en-US" dirty="0"/>
          </a:p>
        </p:txBody>
      </p:sp>
    </p:spTree>
    <p:extLst>
      <p:ext uri="{BB962C8B-B14F-4D97-AF65-F5344CB8AC3E}">
        <p14:creationId xmlns:p14="http://schemas.microsoft.com/office/powerpoint/2010/main" val="3284013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Seeding</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3357562"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5" name="Chart 4"/>
          <p:cNvGraphicFramePr/>
          <p:nvPr>
            <p:extLst>
              <p:ext uri="{D42A27DB-BD31-4B8C-83A1-F6EECF244321}">
                <p14:modId xmlns:p14="http://schemas.microsoft.com/office/powerpoint/2010/main" val="490301145"/>
              </p:ext>
            </p:extLst>
          </p:nvPr>
        </p:nvGraphicFramePr>
        <p:xfrm>
          <a:off x="3662362" y="2362200"/>
          <a:ext cx="4872038" cy="281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950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Rate Seeding</a:t>
            </a:r>
            <a:endParaRPr lang="en-US" dirty="0"/>
          </a:p>
        </p:txBody>
      </p:sp>
      <p:sp>
        <p:nvSpPr>
          <p:cNvPr id="3" name="Content Placeholder 2"/>
          <p:cNvSpPr>
            <a:spLocks noGrp="1"/>
          </p:cNvSpPr>
          <p:nvPr>
            <p:ph idx="1"/>
          </p:nvPr>
        </p:nvSpPr>
        <p:spPr/>
        <p:txBody>
          <a:bodyPr/>
          <a:lstStyle/>
          <a:p>
            <a:r>
              <a:rPr lang="en-US" dirty="0" smtClean="0"/>
              <a:t>Typically, save $1-5/acre in seed.</a:t>
            </a:r>
          </a:p>
          <a:p>
            <a:endParaRPr lang="en-US" dirty="0" smtClean="0"/>
          </a:p>
          <a:p>
            <a:r>
              <a:rPr lang="en-US" dirty="0" smtClean="0"/>
              <a:t>Producers typically have a good idea of what population works best where.</a:t>
            </a:r>
          </a:p>
          <a:p>
            <a:endParaRPr lang="en-US" dirty="0"/>
          </a:p>
          <a:p>
            <a:r>
              <a:rPr lang="en-US" dirty="0" smtClean="0"/>
              <a:t>Match hybrid with population</a:t>
            </a:r>
          </a:p>
          <a:p>
            <a:endParaRPr lang="en-US" dirty="0"/>
          </a:p>
          <a:p>
            <a:r>
              <a:rPr lang="en-US" dirty="0" smtClean="0"/>
              <a:t>Biggest upside is increase in yield in low yielding area of the field. </a:t>
            </a:r>
          </a:p>
          <a:p>
            <a:endParaRPr lang="en-US" dirty="0"/>
          </a:p>
        </p:txBody>
      </p:sp>
    </p:spTree>
    <p:extLst>
      <p:ext uri="{BB962C8B-B14F-4D97-AF65-F5344CB8AC3E}">
        <p14:creationId xmlns:p14="http://schemas.microsoft.com/office/powerpoint/2010/main" val="594798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Step 1</a:t>
            </a:r>
          </a:p>
          <a:p>
            <a:pPr lvl="1"/>
            <a:r>
              <a:rPr lang="en-US" dirty="0" smtClean="0">
                <a:hlinkClick r:id="rId2" action="ppaction://hlinkfile"/>
              </a:rPr>
              <a:t>2.5 acre grid sample</a:t>
            </a:r>
            <a:endParaRPr lang="en-US" dirty="0" smtClean="0"/>
          </a:p>
          <a:p>
            <a:pPr lvl="1"/>
            <a:endParaRPr lang="en-US" dirty="0"/>
          </a:p>
          <a:p>
            <a:r>
              <a:rPr lang="en-US" dirty="0" smtClean="0"/>
              <a:t>Step 2</a:t>
            </a:r>
          </a:p>
          <a:p>
            <a:pPr lvl="1"/>
            <a:r>
              <a:rPr lang="en-US" dirty="0" smtClean="0"/>
              <a:t>Multi-year yield analysis</a:t>
            </a:r>
          </a:p>
          <a:p>
            <a:pPr lvl="1"/>
            <a:endParaRPr lang="en-US" dirty="0"/>
          </a:p>
          <a:p>
            <a:r>
              <a:rPr lang="en-US" dirty="0" smtClean="0"/>
              <a:t>Step 3 </a:t>
            </a:r>
          </a:p>
          <a:p>
            <a:pPr lvl="1"/>
            <a:r>
              <a:rPr lang="en-US" dirty="0" smtClean="0"/>
              <a:t>Variable Rate Seeding</a:t>
            </a:r>
          </a:p>
          <a:p>
            <a:pPr lvl="1"/>
            <a:endParaRPr lang="en-US" dirty="0"/>
          </a:p>
          <a:p>
            <a:r>
              <a:rPr lang="en-US" dirty="0" smtClean="0"/>
              <a:t>Step 4 </a:t>
            </a:r>
          </a:p>
          <a:p>
            <a:pPr lvl="1"/>
            <a:r>
              <a:rPr lang="en-US" dirty="0" smtClean="0"/>
              <a:t>Variable rate N side-dress application</a:t>
            </a:r>
          </a:p>
          <a:p>
            <a:pPr lvl="1"/>
            <a:endParaRPr lang="en-US" dirty="0"/>
          </a:p>
          <a:p>
            <a:r>
              <a:rPr lang="en-US" dirty="0" smtClean="0"/>
              <a:t>Step 5</a:t>
            </a:r>
          </a:p>
          <a:p>
            <a:pPr lvl="1"/>
            <a:r>
              <a:rPr lang="en-US" dirty="0" smtClean="0"/>
              <a:t>End of year analysis</a:t>
            </a:r>
            <a:endParaRPr lang="en-US" dirty="0"/>
          </a:p>
        </p:txBody>
      </p:sp>
    </p:spTree>
    <p:extLst>
      <p:ext uri="{BB962C8B-B14F-4D97-AF65-F5344CB8AC3E}">
        <p14:creationId xmlns:p14="http://schemas.microsoft.com/office/powerpoint/2010/main" val="349414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Management</a:t>
            </a:r>
            <a:endParaRPr lang="en-US" dirty="0"/>
          </a:p>
        </p:txBody>
      </p:sp>
      <p:sp>
        <p:nvSpPr>
          <p:cNvPr id="3" name="Content Placeholder 2"/>
          <p:cNvSpPr>
            <a:spLocks noGrp="1"/>
          </p:cNvSpPr>
          <p:nvPr>
            <p:ph idx="1"/>
          </p:nvPr>
        </p:nvSpPr>
        <p:spPr>
          <a:xfrm>
            <a:off x="457200" y="1600200"/>
            <a:ext cx="3962400" cy="4800600"/>
          </a:xfrm>
        </p:spPr>
        <p:txBody>
          <a:bodyPr/>
          <a:lstStyle/>
          <a:p>
            <a:r>
              <a:rPr lang="en-US" dirty="0" smtClean="0"/>
              <a:t>Based on historic yield potential</a:t>
            </a:r>
          </a:p>
          <a:p>
            <a:r>
              <a:rPr lang="en-US" dirty="0" smtClean="0"/>
              <a:t>Best if utilized with side-dressing</a:t>
            </a:r>
          </a:p>
          <a:p>
            <a:r>
              <a:rPr lang="en-US" dirty="0" smtClean="0"/>
              <a:t>Possibility of variably applying pre-plant depending on what operations are conducted pre-plant</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752600"/>
            <a:ext cx="3096260" cy="2657475"/>
          </a:xfrm>
          <a:prstGeom prst="rect">
            <a:avLst/>
          </a:prstGeom>
          <a:noFill/>
          <a:ln>
            <a:noFill/>
          </a:ln>
        </p:spPr>
      </p:pic>
    </p:spTree>
    <p:extLst>
      <p:ext uri="{BB962C8B-B14F-4D97-AF65-F5344CB8AC3E}">
        <p14:creationId xmlns:p14="http://schemas.microsoft.com/office/powerpoint/2010/main" val="3527491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a:t>
            </a:r>
            <a:r>
              <a:rPr lang="en-US" dirty="0" err="1" smtClean="0"/>
              <a:t>Managment</a:t>
            </a:r>
            <a:endParaRPr lang="en-US" dirty="0"/>
          </a:p>
        </p:txBody>
      </p:sp>
      <p:sp>
        <p:nvSpPr>
          <p:cNvPr id="3" name="Content Placeholder 2"/>
          <p:cNvSpPr>
            <a:spLocks noGrp="1"/>
          </p:cNvSpPr>
          <p:nvPr>
            <p:ph idx="1"/>
          </p:nvPr>
        </p:nvSpPr>
        <p:spPr/>
        <p:txBody>
          <a:bodyPr/>
          <a:lstStyle/>
          <a:p>
            <a:r>
              <a:rPr lang="en-US" dirty="0" smtClean="0"/>
              <a:t>Example Basic Program</a:t>
            </a:r>
          </a:p>
          <a:p>
            <a:pPr lvl="1"/>
            <a:r>
              <a:rPr lang="en-US" dirty="0" smtClean="0"/>
              <a:t>40 </a:t>
            </a:r>
            <a:r>
              <a:rPr lang="en-US" dirty="0" err="1" smtClean="0"/>
              <a:t>lb</a:t>
            </a:r>
            <a:r>
              <a:rPr lang="en-US" dirty="0" smtClean="0"/>
              <a:t> N/ac as starter</a:t>
            </a:r>
          </a:p>
          <a:p>
            <a:pPr lvl="1"/>
            <a:r>
              <a:rPr lang="en-US" dirty="0" smtClean="0"/>
              <a:t>Side-dress: vary rates 15 to 100 </a:t>
            </a:r>
            <a:r>
              <a:rPr lang="en-US" dirty="0" err="1" smtClean="0"/>
              <a:t>lb</a:t>
            </a:r>
            <a:r>
              <a:rPr lang="en-US" dirty="0" smtClean="0"/>
              <a:t> N/ac</a:t>
            </a:r>
          </a:p>
          <a:p>
            <a:pPr lvl="1"/>
            <a:r>
              <a:rPr lang="en-US" dirty="0" smtClean="0"/>
              <a:t>Sprinkler: 100 </a:t>
            </a:r>
            <a:r>
              <a:rPr lang="en-US" dirty="0" err="1" smtClean="0"/>
              <a:t>lb</a:t>
            </a:r>
            <a:r>
              <a:rPr lang="en-US" dirty="0" smtClean="0"/>
              <a:t> N/ac</a:t>
            </a:r>
          </a:p>
          <a:p>
            <a:pPr lvl="1"/>
            <a:endParaRPr lang="en-US" dirty="0"/>
          </a:p>
          <a:p>
            <a:r>
              <a:rPr lang="en-US" dirty="0" smtClean="0"/>
              <a:t>Figure 0.8 to 0.9 </a:t>
            </a:r>
            <a:r>
              <a:rPr lang="en-US" dirty="0" err="1" smtClean="0"/>
              <a:t>lb</a:t>
            </a:r>
            <a:r>
              <a:rPr lang="en-US" dirty="0" smtClean="0"/>
              <a:t> N/bushel of corn</a:t>
            </a:r>
          </a:p>
          <a:p>
            <a:pPr lvl="1"/>
            <a:endParaRPr lang="en-US" dirty="0" smtClean="0"/>
          </a:p>
          <a:p>
            <a:r>
              <a:rPr lang="en-US" dirty="0" smtClean="0"/>
              <a:t>Averaged close to $10/ac savings in N fertilizer</a:t>
            </a:r>
          </a:p>
          <a:p>
            <a:pPr lvl="1"/>
            <a:r>
              <a:rPr lang="en-US" dirty="0" smtClean="0"/>
              <a:t>Savings comes from low yielding areas</a:t>
            </a:r>
          </a:p>
          <a:p>
            <a:pPr lvl="1"/>
            <a:r>
              <a:rPr lang="en-US" dirty="0" smtClean="0"/>
              <a:t>Yield upside is in high yielding areas of the field</a:t>
            </a:r>
            <a:endParaRPr lang="en-US" dirty="0"/>
          </a:p>
        </p:txBody>
      </p:sp>
    </p:spTree>
    <p:extLst>
      <p:ext uri="{BB962C8B-B14F-4D97-AF65-F5344CB8AC3E}">
        <p14:creationId xmlns:p14="http://schemas.microsoft.com/office/powerpoint/2010/main" val="1668456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971" y="32658"/>
            <a:ext cx="8316686" cy="5881204"/>
          </a:xfrm>
        </p:spPr>
      </p:pic>
      <p:sp>
        <p:nvSpPr>
          <p:cNvPr id="5" name="TextBox 4"/>
          <p:cNvSpPr txBox="1"/>
          <p:nvPr/>
        </p:nvSpPr>
        <p:spPr>
          <a:xfrm>
            <a:off x="1817914" y="816429"/>
            <a:ext cx="5584372" cy="769441"/>
          </a:xfrm>
          <a:prstGeom prst="rect">
            <a:avLst/>
          </a:prstGeom>
          <a:noFill/>
        </p:spPr>
        <p:txBody>
          <a:bodyPr wrap="square" rtlCol="0">
            <a:spAutoFit/>
          </a:bodyPr>
          <a:lstStyle/>
          <a:p>
            <a:pPr algn="ctr"/>
            <a:r>
              <a:rPr lang="en-US" sz="4400" b="1" dirty="0" smtClean="0"/>
              <a:t>On-farm Trials</a:t>
            </a:r>
            <a:endParaRPr lang="en-US" sz="4400" b="1" dirty="0"/>
          </a:p>
        </p:txBody>
      </p:sp>
    </p:spTree>
    <p:extLst>
      <p:ext uri="{BB962C8B-B14F-4D97-AF65-F5344CB8AC3E}">
        <p14:creationId xmlns:p14="http://schemas.microsoft.com/office/powerpoint/2010/main" val="279200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Like I said before, everybody is at a different place in adoption and most individuals have different management strategies. </a:t>
            </a:r>
          </a:p>
          <a:p>
            <a:endParaRPr lang="en-US" dirty="0"/>
          </a:p>
          <a:p>
            <a:r>
              <a:rPr lang="en-US" dirty="0" smtClean="0"/>
              <a:t>Develop clear goals and improve and increase use of technology each year.</a:t>
            </a:r>
            <a:endParaRPr lang="en-US" dirty="0"/>
          </a:p>
        </p:txBody>
      </p:sp>
    </p:spTree>
    <p:extLst>
      <p:ext uri="{BB962C8B-B14F-4D97-AF65-F5344CB8AC3E}">
        <p14:creationId xmlns:p14="http://schemas.microsoft.com/office/powerpoint/2010/main" val="309891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114300" indent="0">
              <a:buNone/>
            </a:pPr>
            <a:r>
              <a:rPr lang="en-US" dirty="0" smtClean="0"/>
              <a:t>Chad </a:t>
            </a:r>
            <a:r>
              <a:rPr lang="en-US" dirty="0" err="1" smtClean="0"/>
              <a:t>Godsey</a:t>
            </a:r>
            <a:endParaRPr lang="en-US" dirty="0"/>
          </a:p>
          <a:p>
            <a:pPr marL="114300" indent="0">
              <a:buNone/>
            </a:pPr>
            <a:r>
              <a:rPr lang="en-US" dirty="0" smtClean="0"/>
              <a:t>Phone: </a:t>
            </a:r>
            <a:r>
              <a:rPr lang="en-US" dirty="0" smtClean="0"/>
              <a:t>970-630-7732</a:t>
            </a:r>
            <a:endParaRPr lang="en-US" dirty="0" smtClean="0"/>
          </a:p>
          <a:p>
            <a:pPr marL="114300" indent="0">
              <a:buNone/>
            </a:pPr>
            <a:r>
              <a:rPr lang="en-US" dirty="0" smtClean="0"/>
              <a:t>Email: </a:t>
            </a:r>
            <a:r>
              <a:rPr lang="en-US" dirty="0" smtClean="0">
                <a:hlinkClick r:id="rId2"/>
              </a:rPr>
              <a:t>chad.godsey@godseyag.com</a:t>
            </a:r>
            <a:endParaRPr lang="en-US" dirty="0" smtClean="0"/>
          </a:p>
          <a:p>
            <a:pPr marL="114300" indent="0">
              <a:buNone/>
            </a:pPr>
            <a:r>
              <a:rPr lang="en-US" dirty="0" smtClean="0"/>
              <a:t>Fax</a:t>
            </a:r>
            <a:r>
              <a:rPr lang="en-US" dirty="0"/>
              <a:t>: </a:t>
            </a:r>
            <a:r>
              <a:rPr lang="en-US" dirty="0" smtClean="0"/>
              <a:t>405-896-8420</a:t>
            </a:r>
          </a:p>
          <a:p>
            <a:pPr marL="114300" indent="0">
              <a:buNone/>
            </a:pPr>
            <a:r>
              <a:rPr lang="en-US" dirty="0" smtClean="0"/>
              <a:t>Web: godseyag.com</a:t>
            </a:r>
          </a:p>
          <a:p>
            <a:pPr marL="114300" indent="0">
              <a:buNone/>
            </a:pPr>
            <a:r>
              <a:rPr lang="en-US" dirty="0" smtClean="0"/>
              <a:t>Twitter: @</a:t>
            </a:r>
            <a:r>
              <a:rPr lang="en-US" dirty="0" err="1" smtClean="0"/>
              <a:t>godseyag</a:t>
            </a:r>
            <a:endParaRPr lang="en-US" dirty="0" smtClean="0"/>
          </a:p>
          <a:p>
            <a:pPr marL="114300" indent="0">
              <a:buNone/>
            </a:pPr>
            <a:endParaRPr lang="en-US" dirty="0"/>
          </a:p>
        </p:txBody>
      </p:sp>
    </p:spTree>
    <p:extLst>
      <p:ext uri="{BB962C8B-B14F-4D97-AF65-F5344CB8AC3E}">
        <p14:creationId xmlns:p14="http://schemas.microsoft.com/office/powerpoint/2010/main" val="987761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a:t>
            </a:r>
            <a:endParaRPr lang="en-US" dirty="0"/>
          </a:p>
        </p:txBody>
      </p:sp>
      <p:sp>
        <p:nvSpPr>
          <p:cNvPr id="3" name="Content Placeholder 2"/>
          <p:cNvSpPr>
            <a:spLocks noGrp="1"/>
          </p:cNvSpPr>
          <p:nvPr>
            <p:ph idx="1"/>
          </p:nvPr>
        </p:nvSpPr>
        <p:spPr/>
        <p:txBody>
          <a:bodyPr>
            <a:normAutofit/>
          </a:bodyPr>
          <a:lstStyle/>
          <a:p>
            <a:r>
              <a:rPr lang="en-US" dirty="0" smtClean="0"/>
              <a:t>Every producer is at a different point in adoption so cookie cutter approaches do not work in  lot of cases. Each plan has to be made individually to accomplish goals.</a:t>
            </a:r>
          </a:p>
          <a:p>
            <a:endParaRPr lang="en-US" dirty="0" smtClean="0"/>
          </a:p>
          <a:p>
            <a:r>
              <a:rPr lang="en-US" dirty="0" smtClean="0"/>
              <a:t>Development of precision </a:t>
            </a:r>
            <a:r>
              <a:rPr lang="en-US" dirty="0" err="1" smtClean="0"/>
              <a:t>ag</a:t>
            </a:r>
            <a:r>
              <a:rPr lang="en-US" dirty="0" smtClean="0"/>
              <a:t> technologies like prescriptions should be a continuous dialogue between producers and myself until prescriptions are final.</a:t>
            </a:r>
          </a:p>
          <a:p>
            <a:endParaRPr lang="en-US" dirty="0"/>
          </a:p>
          <a:p>
            <a:pPr marL="114300" indent="0">
              <a:buNone/>
            </a:pPr>
            <a:endParaRPr lang="en-US" dirty="0" smtClean="0"/>
          </a:p>
          <a:p>
            <a:endParaRPr lang="en-US" dirty="0"/>
          </a:p>
        </p:txBody>
      </p:sp>
    </p:spTree>
    <p:extLst>
      <p:ext uri="{BB962C8B-B14F-4D97-AF65-F5344CB8AC3E}">
        <p14:creationId xmlns:p14="http://schemas.microsoft.com/office/powerpoint/2010/main" val="2282633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Basis for Decision Making - Prescriptions</a:t>
            </a:r>
            <a:endParaRPr lang="en-US" sz="3200" dirty="0"/>
          </a:p>
        </p:txBody>
      </p:sp>
      <p:sp>
        <p:nvSpPr>
          <p:cNvPr id="3" name="Content Placeholder 2"/>
          <p:cNvSpPr>
            <a:spLocks noGrp="1"/>
          </p:cNvSpPr>
          <p:nvPr>
            <p:ph idx="1"/>
          </p:nvPr>
        </p:nvSpPr>
        <p:spPr/>
        <p:txBody>
          <a:bodyPr/>
          <a:lstStyle/>
          <a:p>
            <a:r>
              <a:rPr lang="en-US" dirty="0" smtClean="0"/>
              <a:t>Best case scenario-several years of yield data</a:t>
            </a:r>
          </a:p>
          <a:p>
            <a:r>
              <a:rPr lang="en-US" dirty="0" smtClean="0"/>
              <a:t>Elevation</a:t>
            </a:r>
          </a:p>
          <a:p>
            <a:r>
              <a:rPr lang="en-US" dirty="0" smtClean="0"/>
              <a:t>Soils Maps</a:t>
            </a:r>
          </a:p>
          <a:p>
            <a:r>
              <a:rPr lang="en-US" dirty="0" smtClean="0"/>
              <a:t>Producers knowledge</a:t>
            </a:r>
          </a:p>
          <a:p>
            <a:r>
              <a:rPr lang="en-US" dirty="0" smtClean="0"/>
              <a:t>EC/EM data</a:t>
            </a:r>
          </a:p>
          <a:p>
            <a:endParaRPr lang="en-US" dirty="0"/>
          </a:p>
        </p:txBody>
      </p:sp>
    </p:spTree>
    <p:extLst>
      <p:ext uri="{BB962C8B-B14F-4D97-AF65-F5344CB8AC3E}">
        <p14:creationId xmlns:p14="http://schemas.microsoft.com/office/powerpoint/2010/main" val="3503358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7620000" cy="1143000"/>
          </a:xfrm>
        </p:spPr>
        <p:txBody>
          <a:bodyPr/>
          <a:lstStyle/>
          <a:p>
            <a:r>
              <a:rPr lang="en-US" dirty="0"/>
              <a:t/>
            </a:r>
            <a:br>
              <a:rPr lang="en-US" dirty="0"/>
            </a:br>
            <a:r>
              <a:rPr lang="en-US" dirty="0" smtClean="0"/>
              <a:t>Collecting Yield Data</a:t>
            </a:r>
            <a:endParaRPr lang="en-US" dirty="0"/>
          </a:p>
        </p:txBody>
      </p:sp>
      <p:sp>
        <p:nvSpPr>
          <p:cNvPr id="3" name="Content Placeholder 2"/>
          <p:cNvSpPr>
            <a:spLocks noGrp="1"/>
          </p:cNvSpPr>
          <p:nvPr>
            <p:ph idx="1"/>
          </p:nvPr>
        </p:nvSpPr>
        <p:spPr>
          <a:xfrm>
            <a:off x="457200" y="1295400"/>
            <a:ext cx="7620000" cy="4800600"/>
          </a:xfrm>
        </p:spPr>
        <p:txBody>
          <a:bodyPr>
            <a:noAutofit/>
          </a:bodyPr>
          <a:lstStyle/>
          <a:p>
            <a:r>
              <a:rPr lang="en-US" sz="2400" dirty="0" smtClean="0"/>
              <a:t>Yield </a:t>
            </a:r>
            <a:r>
              <a:rPr lang="en-US" sz="2400" dirty="0"/>
              <a:t>monitor data serves two main purposes: </a:t>
            </a:r>
            <a:endParaRPr lang="en-US" sz="2400" dirty="0" smtClean="0"/>
          </a:p>
          <a:p>
            <a:pPr marL="868680" lvl="1" indent="-457200">
              <a:buFont typeface="+mj-lt"/>
              <a:buAutoNum type="arabicPeriod"/>
            </a:pPr>
            <a:r>
              <a:rPr lang="en-US" dirty="0" smtClean="0"/>
              <a:t>Enables </a:t>
            </a:r>
            <a:r>
              <a:rPr lang="en-US" dirty="0"/>
              <a:t>evaluation of current year’s management </a:t>
            </a:r>
            <a:endParaRPr lang="en-US" dirty="0" smtClean="0"/>
          </a:p>
          <a:p>
            <a:pPr marL="868680" lvl="1" indent="-457200">
              <a:buFont typeface="+mj-lt"/>
              <a:buAutoNum type="arabicPeriod"/>
            </a:pPr>
            <a:r>
              <a:rPr lang="en-US" dirty="0" smtClean="0"/>
              <a:t>Provides </a:t>
            </a:r>
            <a:r>
              <a:rPr lang="en-US" dirty="0"/>
              <a:t>data for future years in regards to how management could be altered to increase yields and/or decrease input costs. </a:t>
            </a:r>
            <a:endParaRPr lang="en-US" dirty="0" smtClean="0"/>
          </a:p>
          <a:p>
            <a:pPr marL="571500" indent="-457200">
              <a:buFont typeface="+mj-lt"/>
              <a:buAutoNum type="arabicPeriod"/>
            </a:pPr>
            <a:endParaRPr lang="en-US" sz="2400" dirty="0"/>
          </a:p>
          <a:p>
            <a:r>
              <a:rPr lang="en-US" sz="2400" dirty="0" smtClean="0"/>
              <a:t>Advantages</a:t>
            </a:r>
            <a:r>
              <a:rPr lang="en-US" sz="2400" dirty="0"/>
              <a:t>: </a:t>
            </a:r>
          </a:p>
          <a:p>
            <a:pPr lvl="1"/>
            <a:r>
              <a:rPr lang="en-US" sz="2400" dirty="0" smtClean="0"/>
              <a:t>Build </a:t>
            </a:r>
            <a:r>
              <a:rPr lang="en-US" sz="2400" dirty="0"/>
              <a:t>a history of yield data to identify management zones</a:t>
            </a:r>
          </a:p>
          <a:p>
            <a:pPr lvl="1"/>
            <a:r>
              <a:rPr lang="en-US" sz="2400" dirty="0" smtClean="0"/>
              <a:t>Identify </a:t>
            </a:r>
            <a:r>
              <a:rPr lang="en-US" sz="2400" dirty="0"/>
              <a:t>problems that occurred during the current growing season that resulting in yield loss or gain</a:t>
            </a:r>
          </a:p>
          <a:p>
            <a:pPr lvl="1"/>
            <a:r>
              <a:rPr lang="en-US" sz="2400" dirty="0" smtClean="0"/>
              <a:t>Evaluating </a:t>
            </a:r>
            <a:r>
              <a:rPr lang="en-US" sz="2400" dirty="0"/>
              <a:t>on-farm research </a:t>
            </a:r>
            <a:r>
              <a:rPr lang="en-US" sz="2400" dirty="0" smtClean="0"/>
              <a:t>trials</a:t>
            </a:r>
            <a:endParaRPr lang="en-US" sz="2400" dirty="0"/>
          </a:p>
        </p:txBody>
      </p:sp>
    </p:spTree>
    <p:extLst>
      <p:ext uri="{BB962C8B-B14F-4D97-AF65-F5344CB8AC3E}">
        <p14:creationId xmlns:p14="http://schemas.microsoft.com/office/powerpoint/2010/main" val="186088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Yield Data</a:t>
            </a:r>
            <a:endParaRPr lang="en-US" dirty="0"/>
          </a:p>
        </p:txBody>
      </p:sp>
      <p:sp>
        <p:nvSpPr>
          <p:cNvPr id="3" name="Content Placeholder 2"/>
          <p:cNvSpPr>
            <a:spLocks noGrp="1"/>
          </p:cNvSpPr>
          <p:nvPr>
            <p:ph idx="1"/>
          </p:nvPr>
        </p:nvSpPr>
        <p:spPr/>
        <p:txBody>
          <a:bodyPr>
            <a:normAutofit/>
          </a:bodyPr>
          <a:lstStyle/>
          <a:p>
            <a:r>
              <a:rPr lang="en-US" sz="2800" dirty="0"/>
              <a:t>The most powerful use of yield data is when multiple years of data are combined in order to determine management practices that will increase yields or decrease input costs. </a:t>
            </a:r>
            <a:endParaRPr lang="en-US" sz="2800" dirty="0" smtClean="0"/>
          </a:p>
          <a:p>
            <a:endParaRPr lang="en-US" sz="2800" dirty="0" smtClean="0"/>
          </a:p>
          <a:p>
            <a:r>
              <a:rPr lang="en-US" sz="2800" dirty="0" smtClean="0"/>
              <a:t>There </a:t>
            </a:r>
            <a:r>
              <a:rPr lang="en-US" sz="2800" dirty="0"/>
              <a:t>is no better method in delineating management zones than through using yield data history. Multiple year yield analysis will define areas that are consistently high, medium, or low averaging. </a:t>
            </a:r>
          </a:p>
        </p:txBody>
      </p:sp>
    </p:spTree>
    <p:extLst>
      <p:ext uri="{BB962C8B-B14F-4D97-AF65-F5344CB8AC3E}">
        <p14:creationId xmlns:p14="http://schemas.microsoft.com/office/powerpoint/2010/main" val="4297212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3175353381"/>
              </p:ext>
            </p:extLst>
          </p:nvPr>
        </p:nvGraphicFramePr>
        <p:xfrm>
          <a:off x="304800" y="228600"/>
          <a:ext cx="7924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115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457200" y="2298700"/>
            <a:ext cx="7239000" cy="2806700"/>
            <a:chOff x="0" y="0"/>
            <a:chExt cx="5958840" cy="2261239"/>
          </a:xfrm>
        </p:grpSpPr>
        <p:grpSp>
          <p:nvGrpSpPr>
            <p:cNvPr id="5" name="Group 4"/>
            <p:cNvGrpSpPr/>
            <p:nvPr/>
          </p:nvGrpSpPr>
          <p:grpSpPr>
            <a:xfrm>
              <a:off x="0" y="0"/>
              <a:ext cx="5958840" cy="1828800"/>
              <a:chOff x="0" y="0"/>
              <a:chExt cx="5958840" cy="182880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20240" cy="1828800"/>
              </a:xfrm>
              <a:prstGeom prst="rect">
                <a:avLst/>
              </a:prstGeom>
              <a:noFill/>
              <a:ln>
                <a:noFill/>
              </a:ln>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2305" y="0"/>
                <a:ext cx="1969135" cy="1828800"/>
              </a:xfrm>
              <a:prstGeom prst="rect">
                <a:avLst/>
              </a:prstGeom>
              <a:noFill/>
              <a:ln>
                <a:noFill/>
              </a:ln>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9604" y="0"/>
                <a:ext cx="204923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6"/>
            <p:cNvSpPr txBox="1"/>
            <p:nvPr/>
          </p:nvSpPr>
          <p:spPr>
            <a:xfrm>
              <a:off x="15240" y="1828800"/>
              <a:ext cx="5715000" cy="432439"/>
            </a:xfrm>
            <a:prstGeom prst="rect">
              <a:avLst/>
            </a:prstGeom>
            <a:noFill/>
          </p:spPr>
          <p:txBody>
            <a:bodyPr wrap="square" rtlCol="0">
              <a:spAutoFit/>
            </a:bodyPr>
            <a:lstStyle/>
            <a:p>
              <a:pPr marL="0" marR="0">
                <a:spcBef>
                  <a:spcPts val="0"/>
                </a:spcBef>
                <a:spcAft>
                  <a:spcPts val="0"/>
                </a:spcAft>
              </a:pPr>
              <a:r>
                <a:rPr lang="en-US" sz="1100" kern="1200">
                  <a:solidFill>
                    <a:srgbClr val="000000"/>
                  </a:solidFill>
                  <a:effectLst/>
                  <a:latin typeface="Calibri"/>
                  <a:ea typeface="Times New Roman"/>
                  <a:cs typeface="Times New Roman"/>
                </a:rPr>
                <a:t>Figure 1. Three years of yield history with basic uniform management. Yields lowest to highest are brown, yellow, light green, dark green, and blue.</a:t>
              </a:r>
              <a:endParaRPr lang="en-US" sz="1200">
                <a:effectLst/>
                <a:latin typeface="Times New Roman"/>
                <a:ea typeface="Times New Roman"/>
              </a:endParaRPr>
            </a:p>
          </p:txBody>
        </p:sp>
      </p:grpSp>
    </p:spTree>
    <p:extLst>
      <p:ext uri="{BB962C8B-B14F-4D97-AF65-F5344CB8AC3E}">
        <p14:creationId xmlns:p14="http://schemas.microsoft.com/office/powerpoint/2010/main" val="958575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Yield Map Analysis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34886"/>
            <a:ext cx="2624328" cy="256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014" y="1534886"/>
            <a:ext cx="2700786" cy="256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534886"/>
            <a:ext cx="2610995" cy="256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304800" y="4771072"/>
            <a:ext cx="8000999" cy="1477328"/>
          </a:xfrm>
          <a:prstGeom prst="rect">
            <a:avLst/>
          </a:prstGeom>
        </p:spPr>
        <p:txBody>
          <a:bodyPr wrap="square">
            <a:spAutoFit/>
          </a:bodyPr>
          <a:lstStyle/>
          <a:p>
            <a:r>
              <a:rPr lang="en-US" b="1" dirty="0" smtClean="0"/>
              <a:t>Figure </a:t>
            </a:r>
            <a:r>
              <a:rPr lang="en-US" b="1" dirty="0"/>
              <a:t>on the left is relative or normalized grain yield over a 4 year period. Yellow area is 95 -105% of the field average for the time period. The middle figure is a measure of the yield stability from year to year. The lightest purple area is very stable. The figure on the right is using the information in the first two figures to generate management zones.</a:t>
            </a:r>
            <a:endParaRPr lang="en-US" dirty="0"/>
          </a:p>
        </p:txBody>
      </p:sp>
      <p:sp>
        <p:nvSpPr>
          <p:cNvPr id="8" name="TextBox 7"/>
          <p:cNvSpPr txBox="1"/>
          <p:nvPr/>
        </p:nvSpPr>
        <p:spPr>
          <a:xfrm>
            <a:off x="499872" y="4114800"/>
            <a:ext cx="2624328" cy="369332"/>
          </a:xfrm>
          <a:prstGeom prst="rect">
            <a:avLst/>
          </a:prstGeom>
          <a:noFill/>
        </p:spPr>
        <p:txBody>
          <a:bodyPr wrap="square" rtlCol="0">
            <a:spAutoFit/>
          </a:bodyPr>
          <a:lstStyle/>
          <a:p>
            <a:r>
              <a:rPr lang="en-US" b="1" dirty="0" smtClean="0"/>
              <a:t>Relative grain yield</a:t>
            </a:r>
            <a:endParaRPr lang="en-US" b="1" dirty="0"/>
          </a:p>
        </p:txBody>
      </p:sp>
      <p:sp>
        <p:nvSpPr>
          <p:cNvPr id="9" name="TextBox 8"/>
          <p:cNvSpPr txBox="1"/>
          <p:nvPr/>
        </p:nvSpPr>
        <p:spPr>
          <a:xfrm>
            <a:off x="3243072" y="4114800"/>
            <a:ext cx="2624328" cy="369332"/>
          </a:xfrm>
          <a:prstGeom prst="rect">
            <a:avLst/>
          </a:prstGeom>
          <a:noFill/>
        </p:spPr>
        <p:txBody>
          <a:bodyPr wrap="square" rtlCol="0">
            <a:spAutoFit/>
          </a:bodyPr>
          <a:lstStyle/>
          <a:p>
            <a:r>
              <a:rPr lang="en-US" b="1" dirty="0" smtClean="0"/>
              <a:t>Year to year stability</a:t>
            </a:r>
            <a:endParaRPr lang="en-US" b="1" dirty="0"/>
          </a:p>
        </p:txBody>
      </p:sp>
      <p:sp>
        <p:nvSpPr>
          <p:cNvPr id="10" name="TextBox 9"/>
          <p:cNvSpPr txBox="1"/>
          <p:nvPr/>
        </p:nvSpPr>
        <p:spPr>
          <a:xfrm>
            <a:off x="5811843" y="4114800"/>
            <a:ext cx="2624328" cy="646331"/>
          </a:xfrm>
          <a:prstGeom prst="rect">
            <a:avLst/>
          </a:prstGeom>
          <a:noFill/>
        </p:spPr>
        <p:txBody>
          <a:bodyPr wrap="square" rtlCol="0">
            <a:spAutoFit/>
          </a:bodyPr>
          <a:lstStyle/>
          <a:p>
            <a:pPr algn="ctr"/>
            <a:r>
              <a:rPr lang="en-US" b="1" dirty="0" smtClean="0"/>
              <a:t>Management Zones for seeding</a:t>
            </a:r>
            <a:endParaRPr lang="en-US" b="1" dirty="0"/>
          </a:p>
        </p:txBody>
      </p:sp>
    </p:spTree>
    <p:extLst>
      <p:ext uri="{BB962C8B-B14F-4D97-AF65-F5344CB8AC3E}">
        <p14:creationId xmlns:p14="http://schemas.microsoft.com/office/powerpoint/2010/main" val="188088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Rate Seeding</a:t>
            </a:r>
            <a:endParaRPr lang="en-US" dirty="0"/>
          </a:p>
        </p:txBody>
      </p:sp>
      <p:sp>
        <p:nvSpPr>
          <p:cNvPr id="3" name="Content Placeholder 2"/>
          <p:cNvSpPr>
            <a:spLocks noGrp="1"/>
          </p:cNvSpPr>
          <p:nvPr>
            <p:ph idx="1"/>
          </p:nvPr>
        </p:nvSpPr>
        <p:spPr/>
        <p:txBody>
          <a:bodyPr/>
          <a:lstStyle/>
          <a:p>
            <a:r>
              <a:rPr lang="en-US" dirty="0" smtClean="0"/>
              <a:t>The ideal seeding rate no doubt changes within a field for most fields in the Southern Plains.</a:t>
            </a:r>
          </a:p>
          <a:p>
            <a:r>
              <a:rPr lang="en-US" dirty="0" smtClean="0"/>
              <a:t>Several methods can be used like elevation and soil map but yield history is by far the best.</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276600"/>
            <a:ext cx="33528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701377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1006</TotalTime>
  <Words>628</Words>
  <Application>Microsoft Office PowerPoint</Application>
  <PresentationFormat>On-screen Show (4:3)</PresentationFormat>
  <Paragraphs>97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Times New Roman</vt:lpstr>
      <vt:lpstr>Adjacency</vt:lpstr>
      <vt:lpstr>Delineating Zones for Variable rate Seeding a Fertility Mgt.</vt:lpstr>
      <vt:lpstr>Philosophy</vt:lpstr>
      <vt:lpstr>Basis for Decision Making - Prescriptions</vt:lpstr>
      <vt:lpstr> Collecting Yield Data</vt:lpstr>
      <vt:lpstr>Use of Yield Data</vt:lpstr>
      <vt:lpstr>PowerPoint Presentation</vt:lpstr>
      <vt:lpstr>PowerPoint Presentation</vt:lpstr>
      <vt:lpstr>Multi-year Yield Map Analysis</vt:lpstr>
      <vt:lpstr>Variable Rate Seeding</vt:lpstr>
      <vt:lpstr>Seeding</vt:lpstr>
      <vt:lpstr>Variable Rate Seeding</vt:lpstr>
      <vt:lpstr>Example</vt:lpstr>
      <vt:lpstr>Nitrogen Management</vt:lpstr>
      <vt:lpstr>Nitrogen Managment</vt:lpstr>
      <vt:lpstr>PowerPoint Presentation</vt:lpstr>
      <vt:lpstr>Summary</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dc:creator>
  <cp:lastModifiedBy>Chad Godsey</cp:lastModifiedBy>
  <cp:revision>50</cp:revision>
  <dcterms:created xsi:type="dcterms:W3CDTF">2012-09-14T01:21:54Z</dcterms:created>
  <dcterms:modified xsi:type="dcterms:W3CDTF">2015-02-25T21:16:03Z</dcterms:modified>
</cp:coreProperties>
</file>