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9" r:id="rId3"/>
    <p:sldId id="275" r:id="rId4"/>
    <p:sldId id="276" r:id="rId5"/>
    <p:sldId id="277" r:id="rId6"/>
    <p:sldId id="278" r:id="rId7"/>
    <p:sldId id="279" r:id="rId8"/>
    <p:sldId id="280" r:id="rId9"/>
    <p:sldId id="258" r:id="rId10"/>
    <p:sldId id="290" r:id="rId11"/>
    <p:sldId id="259" r:id="rId12"/>
    <p:sldId id="263" r:id="rId13"/>
    <p:sldId id="264" r:id="rId14"/>
    <p:sldId id="257" r:id="rId15"/>
    <p:sldId id="292" r:id="rId16"/>
    <p:sldId id="260" r:id="rId17"/>
    <p:sldId id="261" r:id="rId18"/>
    <p:sldId id="293" r:id="rId19"/>
    <p:sldId id="262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DF45E-A842-4747-A304-CB530CFDB9BC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F5C73-DA52-4909-94DB-A119D9B65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8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A96362-4629-4CC7-B665-D33C665F302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D380-080C-42AC-BFAC-723478351298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BCC-7A50-4F14-B606-D3A5A7DB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6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D380-080C-42AC-BFAC-723478351298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BCC-7A50-4F14-B606-D3A5A7DB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2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D380-080C-42AC-BFAC-723478351298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BCC-7A50-4F14-B606-D3A5A7DB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1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D380-080C-42AC-BFAC-723478351298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BCC-7A50-4F14-B606-D3A5A7DB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D380-080C-42AC-BFAC-723478351298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BCC-7A50-4F14-B606-D3A5A7DB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64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D380-080C-42AC-BFAC-723478351298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BCC-7A50-4F14-B606-D3A5A7DB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D380-080C-42AC-BFAC-723478351298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BCC-7A50-4F14-B606-D3A5A7DB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39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D380-080C-42AC-BFAC-723478351298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BCC-7A50-4F14-B606-D3A5A7DB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3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D380-080C-42AC-BFAC-723478351298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BCC-7A50-4F14-B606-D3A5A7DB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1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D380-080C-42AC-BFAC-723478351298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BCC-7A50-4F14-B606-D3A5A7DB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7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D380-080C-42AC-BFAC-723478351298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7BCC-7A50-4F14-B606-D3A5A7DB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8D380-080C-42AC-BFAC-723478351298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87BCC-7A50-4F14-B606-D3A5A7DBD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7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b.arnall@okstat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hyperlink" Target="http://www.npk.okstate.ed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Grid Soil Sampling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 Arnall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82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pH </a:t>
            </a:r>
            <a:r>
              <a:rPr lang="en-US" b="1" dirty="0" smtClean="0">
                <a:solidFill>
                  <a:srgbClr val="FF0000"/>
                </a:solidFill>
              </a:rPr>
              <a:t>5.9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Buffer Index </a:t>
            </a:r>
            <a:r>
              <a:rPr lang="en-US" dirty="0" smtClean="0"/>
              <a:t>7.0</a:t>
            </a:r>
            <a:endParaRPr lang="en-US" dirty="0" smtClean="0"/>
          </a:p>
          <a:p>
            <a:pPr lvl="1"/>
            <a:r>
              <a:rPr lang="en-US" dirty="0" smtClean="0"/>
              <a:t>Lime Rec </a:t>
            </a:r>
            <a:r>
              <a:rPr lang="en-US" dirty="0" smtClean="0"/>
              <a:t>.71 </a:t>
            </a:r>
            <a:r>
              <a:rPr lang="en-US" dirty="0" smtClean="0"/>
              <a:t>ton ac-1 </a:t>
            </a:r>
          </a:p>
          <a:p>
            <a:pPr lvl="2"/>
            <a:r>
              <a:rPr lang="en-US" dirty="0" smtClean="0"/>
              <a:t>30 </a:t>
            </a:r>
            <a:r>
              <a:rPr lang="en-US" dirty="0" smtClean="0"/>
              <a:t>tons  </a:t>
            </a:r>
            <a:r>
              <a:rPr lang="en-US" dirty="0" smtClean="0"/>
              <a:t>$900</a:t>
            </a:r>
            <a:endParaRPr lang="en-US" dirty="0" smtClean="0"/>
          </a:p>
          <a:p>
            <a:r>
              <a:rPr lang="en-US" dirty="0" smtClean="0"/>
              <a:t>Soil Test P:  </a:t>
            </a:r>
            <a:r>
              <a:rPr lang="en-US" dirty="0" smtClean="0"/>
              <a:t>76 STP </a:t>
            </a:r>
            <a:endParaRPr lang="en-US" dirty="0" smtClean="0"/>
          </a:p>
          <a:p>
            <a:r>
              <a:rPr lang="en-US" dirty="0" smtClean="0"/>
              <a:t>Soil Test K:  </a:t>
            </a:r>
            <a:r>
              <a:rPr lang="en-US" dirty="0" smtClean="0"/>
              <a:t>510 STK</a:t>
            </a:r>
            <a:endParaRPr lang="en-US" dirty="0" smtClean="0"/>
          </a:p>
          <a:p>
            <a:r>
              <a:rPr lang="en-US" dirty="0" smtClean="0"/>
              <a:t>Soil Test S:  </a:t>
            </a:r>
            <a:r>
              <a:rPr lang="en-US" dirty="0" smtClean="0"/>
              <a:t>87</a:t>
            </a:r>
            <a:endParaRPr lang="en-US" dirty="0" smtClean="0"/>
          </a:p>
          <a:p>
            <a:r>
              <a:rPr lang="en-US" dirty="0" smtClean="0"/>
              <a:t>Soil Test, everything else- good.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9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pH and Buffer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0195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9508"/>
            <a:ext cx="2368923" cy="140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6" y="3276600"/>
            <a:ext cx="4038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599"/>
            <a:ext cx="2276369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876800"/>
            <a:ext cx="28921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VRT Lime</a:t>
            </a:r>
            <a:br>
              <a:rPr lang="en-US" dirty="0" smtClean="0"/>
            </a:br>
            <a:r>
              <a:rPr lang="en-US" dirty="0" err="1" smtClean="0"/>
              <a:t>BpH</a:t>
            </a:r>
            <a:r>
              <a:rPr lang="en-US" dirty="0" smtClean="0"/>
              <a:t>   Ac            Lime      total </a:t>
            </a:r>
            <a:br>
              <a:rPr lang="en-US" dirty="0" smtClean="0"/>
            </a:br>
            <a:r>
              <a:rPr lang="en-US" dirty="0" smtClean="0"/>
              <a:t>6.8 – 5.8 ac       1.2         7.0   </a:t>
            </a:r>
            <a:br>
              <a:rPr lang="en-US" dirty="0" smtClean="0"/>
            </a:br>
            <a:r>
              <a:rPr lang="en-US" dirty="0" smtClean="0"/>
              <a:t>6.9 – 5.7 ac       1.0         5.7</a:t>
            </a:r>
          </a:p>
          <a:p>
            <a:r>
              <a:rPr lang="en-US" dirty="0" smtClean="0"/>
              <a:t>7.0 – 22  ac       0.7         15.4</a:t>
            </a:r>
            <a:br>
              <a:rPr lang="en-US" dirty="0" smtClean="0"/>
            </a:br>
            <a:r>
              <a:rPr lang="en-US" dirty="0" smtClean="0"/>
              <a:t>7.1 – 8.8 ac       0.5	        4.4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42874" y="4876800"/>
            <a:ext cx="1847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VRT Lime Applies </a:t>
            </a:r>
            <a:br>
              <a:rPr lang="en-US" dirty="0" smtClean="0"/>
            </a:br>
            <a:r>
              <a:rPr lang="en-US" dirty="0" smtClean="0"/>
              <a:t>32.5 tons </a:t>
            </a:r>
            <a:br>
              <a:rPr lang="en-US" dirty="0" smtClean="0"/>
            </a:br>
            <a:r>
              <a:rPr lang="en-US" dirty="0" smtClean="0"/>
              <a:t>$975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2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N, P, 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848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990850"/>
            <a:ext cx="3810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4343400"/>
            <a:ext cx="3810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2133600" cy="119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68625"/>
            <a:ext cx="2209800" cy="124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52925"/>
            <a:ext cx="2209800" cy="121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855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Ca, Mg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9147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38481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3800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2514600" cy="138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0"/>
            <a:ext cx="2438400" cy="130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19600"/>
            <a:ext cx="2514600" cy="131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673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Alfalfa Co Grid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0859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681473"/>
              </p:ext>
            </p:extLst>
          </p:nvPr>
        </p:nvGraphicFramePr>
        <p:xfrm>
          <a:off x="381000" y="5486400"/>
          <a:ext cx="8001003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952"/>
                <a:gridCol w="433368"/>
                <a:gridCol w="607357"/>
                <a:gridCol w="607357"/>
                <a:gridCol w="607357"/>
                <a:gridCol w="622852"/>
                <a:gridCol w="607357"/>
                <a:gridCol w="694123"/>
                <a:gridCol w="622852"/>
                <a:gridCol w="607357"/>
                <a:gridCol w="607357"/>
                <a:gridCol w="607357"/>
                <a:gridCol w="607357"/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Surno3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SurSo4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Fe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Zn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Average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449.2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2156.4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615.8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25.9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Min 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355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1733.0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502.0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Max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31.9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4315.0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876.0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34.9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89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 </a:t>
            </a:r>
            <a:r>
              <a:rPr lang="en-US" b="1" dirty="0" smtClean="0">
                <a:solidFill>
                  <a:srgbClr val="FF0000"/>
                </a:solidFill>
              </a:rPr>
              <a:t>5.9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Buffer Index </a:t>
            </a:r>
            <a:r>
              <a:rPr lang="en-US" dirty="0" smtClean="0"/>
              <a:t>7.1</a:t>
            </a:r>
            <a:endParaRPr lang="en-US" dirty="0" smtClean="0"/>
          </a:p>
          <a:p>
            <a:pPr lvl="1"/>
            <a:r>
              <a:rPr lang="en-US" dirty="0" smtClean="0"/>
              <a:t>Lime Rec </a:t>
            </a:r>
            <a:r>
              <a:rPr lang="en-US" dirty="0" smtClean="0"/>
              <a:t>.5 </a:t>
            </a:r>
            <a:r>
              <a:rPr lang="en-US" dirty="0" smtClean="0"/>
              <a:t>ton ac-1 </a:t>
            </a:r>
          </a:p>
          <a:p>
            <a:pPr lvl="2"/>
            <a:r>
              <a:rPr lang="en-US" dirty="0" smtClean="0"/>
              <a:t>35 </a:t>
            </a:r>
            <a:r>
              <a:rPr lang="en-US" dirty="0" smtClean="0"/>
              <a:t>tons  </a:t>
            </a:r>
            <a:r>
              <a:rPr lang="en-US" dirty="0" smtClean="0"/>
              <a:t>$1050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Soil Test P:  </a:t>
            </a:r>
            <a:r>
              <a:rPr lang="en-US" b="1" dirty="0" smtClean="0">
                <a:solidFill>
                  <a:srgbClr val="FF0000"/>
                </a:solidFill>
              </a:rPr>
              <a:t>38 STP </a:t>
            </a:r>
          </a:p>
          <a:p>
            <a:pPr lvl="1"/>
            <a:r>
              <a:rPr lang="en-US" dirty="0" smtClean="0"/>
              <a:t>P2O5 Rec – 60 </a:t>
            </a:r>
            <a:r>
              <a:rPr lang="en-US" dirty="0" err="1" smtClean="0"/>
              <a:t>lbs</a:t>
            </a:r>
            <a:r>
              <a:rPr lang="en-US" dirty="0" smtClean="0"/>
              <a:t> ac -1</a:t>
            </a:r>
            <a:endParaRPr lang="en-US" dirty="0"/>
          </a:p>
          <a:p>
            <a:pPr lvl="2"/>
            <a:r>
              <a:rPr lang="en-US" dirty="0" smtClean="0"/>
              <a:t>4140 </a:t>
            </a:r>
            <a:r>
              <a:rPr lang="en-US" dirty="0" err="1" smtClean="0"/>
              <a:t>lbs</a:t>
            </a:r>
            <a:r>
              <a:rPr lang="en-US" dirty="0" smtClean="0"/>
              <a:t>  $2070 </a:t>
            </a:r>
            <a:endParaRPr lang="en-US" dirty="0" smtClean="0"/>
          </a:p>
          <a:p>
            <a:r>
              <a:rPr lang="en-US" dirty="0" smtClean="0"/>
              <a:t>Soil Test K:  </a:t>
            </a:r>
            <a:r>
              <a:rPr lang="en-US" dirty="0" smtClean="0"/>
              <a:t>449 STK</a:t>
            </a:r>
            <a:endParaRPr lang="en-US" dirty="0" smtClean="0"/>
          </a:p>
          <a:p>
            <a:r>
              <a:rPr lang="en-US" dirty="0" smtClean="0"/>
              <a:t>Soil Test S:  </a:t>
            </a:r>
            <a:r>
              <a:rPr lang="en-US" dirty="0" smtClean="0"/>
              <a:t>13</a:t>
            </a:r>
            <a:endParaRPr lang="en-US" dirty="0" smtClean="0"/>
          </a:p>
          <a:p>
            <a:r>
              <a:rPr lang="en-US" dirty="0" smtClean="0"/>
              <a:t>Soil Test, everything else- good.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4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and Buffer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2288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13811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20478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789246"/>
            <a:ext cx="1333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1752600"/>
            <a:ext cx="289213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85% of the field under a 6.0</a:t>
            </a:r>
          </a:p>
          <a:p>
            <a:endParaRPr lang="en-US" dirty="0"/>
          </a:p>
          <a:p>
            <a:r>
              <a:rPr lang="en-US" dirty="0" smtClean="0"/>
              <a:t>VRT Lime</a:t>
            </a:r>
            <a:br>
              <a:rPr lang="en-US" dirty="0" smtClean="0"/>
            </a:br>
            <a:r>
              <a:rPr lang="en-US" dirty="0" err="1" smtClean="0"/>
              <a:t>BpH</a:t>
            </a:r>
            <a:r>
              <a:rPr lang="en-US" dirty="0" smtClean="0"/>
              <a:t>      Ac          Lime      Total</a:t>
            </a:r>
            <a:br>
              <a:rPr lang="en-US" dirty="0" smtClean="0"/>
            </a:br>
            <a:r>
              <a:rPr lang="en-US" dirty="0" smtClean="0"/>
              <a:t>6.9       1.2          1.0          1.2</a:t>
            </a:r>
            <a:br>
              <a:rPr lang="en-US" dirty="0" smtClean="0"/>
            </a:br>
            <a:r>
              <a:rPr lang="en-US" dirty="0" smtClean="0"/>
              <a:t>7.0       10           0.7          7.0</a:t>
            </a:r>
          </a:p>
          <a:p>
            <a:r>
              <a:rPr lang="en-US" dirty="0" smtClean="0"/>
              <a:t>7.1       43           0.5          21.5</a:t>
            </a:r>
            <a:br>
              <a:rPr lang="en-US" dirty="0" smtClean="0"/>
            </a:br>
            <a:r>
              <a:rPr lang="en-US" dirty="0" smtClean="0"/>
              <a:t>7.2       14.5        0.0           0</a:t>
            </a:r>
          </a:p>
          <a:p>
            <a:endParaRPr lang="en-US" dirty="0"/>
          </a:p>
          <a:p>
            <a:r>
              <a:rPr lang="en-US" dirty="0" smtClean="0"/>
              <a:t>Total Lime applied </a:t>
            </a:r>
            <a:br>
              <a:rPr lang="en-US" dirty="0" smtClean="0"/>
            </a:br>
            <a:r>
              <a:rPr lang="en-US" dirty="0" smtClean="0"/>
              <a:t>30 Tons </a:t>
            </a:r>
          </a:p>
          <a:p>
            <a:r>
              <a:rPr lang="en-US" dirty="0" err="1" smtClean="0"/>
              <a:t>Approx</a:t>
            </a:r>
            <a:r>
              <a:rPr lang="en-US" dirty="0" smtClean="0"/>
              <a:t>  $900.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7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N, P, 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33744"/>
            <a:ext cx="19812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91200"/>
            <a:ext cx="13239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333744"/>
            <a:ext cx="20002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5819775"/>
            <a:ext cx="13811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19456"/>
            <a:ext cx="19621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638800"/>
            <a:ext cx="1466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891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VRT Phosphate</a:t>
            </a:r>
          </a:p>
          <a:p>
            <a:pPr marL="0" indent="0">
              <a:buNone/>
            </a:pPr>
            <a:r>
              <a:rPr lang="en-US" sz="2800" dirty="0" smtClean="0"/>
              <a:t>    </a:t>
            </a:r>
            <a:r>
              <a:rPr lang="en-US" sz="2400" dirty="0" smtClean="0"/>
              <a:t>STP     </a:t>
            </a:r>
            <a:r>
              <a:rPr lang="en-US" sz="2800" dirty="0" smtClean="0"/>
              <a:t> </a:t>
            </a:r>
            <a:r>
              <a:rPr lang="en-US" sz="2400" dirty="0" smtClean="0"/>
              <a:t>P2O5    Ac       Total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30 (.8)    80      45.7     3656</a:t>
            </a:r>
            <a:br>
              <a:rPr lang="en-US" sz="2400" dirty="0" smtClean="0"/>
            </a:br>
            <a:r>
              <a:rPr lang="en-US" sz="2400" dirty="0" smtClean="0"/>
              <a:t>     44 (.95)  55      21.7     1194</a:t>
            </a:r>
            <a:br>
              <a:rPr lang="en-US" sz="2400" dirty="0" smtClean="0"/>
            </a:br>
            <a:r>
              <a:rPr lang="en-US" sz="2400" dirty="0" smtClean="0"/>
              <a:t>      65+        0         1.4        0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Total P     4889    $2444.5</a:t>
            </a:r>
            <a:br>
              <a:rPr lang="en-US" sz="2400" dirty="0" smtClean="0"/>
            </a:br>
            <a:r>
              <a:rPr lang="en-US" sz="2400" dirty="0" smtClean="0"/>
              <a:t>Under applied on 66% of the acres.</a:t>
            </a: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3196"/>
            <a:ext cx="2590800" cy="549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410200"/>
            <a:ext cx="2465046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447800" y="2133600"/>
            <a:ext cx="762000" cy="175260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962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S, Ca, Mg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19812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57900"/>
            <a:ext cx="15525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71624"/>
            <a:ext cx="19621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19800"/>
            <a:ext cx="152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71624"/>
            <a:ext cx="2000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0"/>
            <a:ext cx="1533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47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/>
          <p:nvPr/>
        </p:nvGrpSpPr>
        <p:grpSpPr>
          <a:xfrm>
            <a:off x="3581400" y="1274884"/>
            <a:ext cx="5453056" cy="5448300"/>
            <a:chOff x="3500444" y="1219200"/>
            <a:chExt cx="5453056" cy="5448300"/>
          </a:xfrm>
        </p:grpSpPr>
        <p:pic>
          <p:nvPicPr>
            <p:cNvPr id="14338" name="Picture 2" descr="http://dclips.fundraw.com/zobo500dir/johnny_automatic_ladd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91000" y="1905000"/>
              <a:ext cx="4762500" cy="47625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3500444" y="6144280"/>
              <a:ext cx="15361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  <a:t>Soil Test</a:t>
              </a:r>
              <a:endParaRPr lang="en-US" sz="2800" dirty="0">
                <a:latin typeface="Arial" pitchFamily="34" charset="0"/>
                <a:ea typeface="BatangChe" pitchFamily="49" charset="-127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88839" y="4582180"/>
              <a:ext cx="10935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  <a:t>P &amp; K</a:t>
              </a:r>
              <a:endParaRPr lang="en-US" sz="2800" dirty="0">
                <a:latin typeface="Arial" pitchFamily="34" charset="0"/>
                <a:ea typeface="BatangChe" pitchFamily="49" charset="-127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04588" y="3808430"/>
              <a:ext cx="13532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  <a:t>In-Season</a:t>
              </a:r>
              <a:br>
                <a:rPr lang="en-US" sz="20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</a:br>
              <a:r>
                <a:rPr lang="en-US" sz="20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  <a:t>Apps</a:t>
              </a:r>
              <a:endParaRPr lang="en-US" sz="2000" dirty="0">
                <a:latin typeface="Arial" pitchFamily="34" charset="0"/>
                <a:ea typeface="BatangChe" pitchFamily="49" charset="-127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70365" y="3025914"/>
              <a:ext cx="14814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  <a:t>Secondary </a:t>
              </a:r>
              <a:br>
                <a:rPr lang="en-US" sz="20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</a:br>
              <a:r>
                <a:rPr lang="en-US" sz="20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  <a:t>&amp; Micros</a:t>
              </a:r>
              <a:endParaRPr lang="en-US" sz="2000" dirty="0">
                <a:latin typeface="Arial" pitchFamily="34" charset="0"/>
                <a:ea typeface="BatangChe" pitchFamily="49" charset="-127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2861" y="1219200"/>
              <a:ext cx="24213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  <a:t>Multi- Nutrient </a:t>
              </a:r>
              <a:br>
                <a:rPr lang="en-US" sz="20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</a:br>
              <a:r>
                <a:rPr lang="en-US" sz="20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  <a:t>Variable Application</a:t>
              </a:r>
              <a:endParaRPr lang="en-US" sz="2000" dirty="0">
                <a:latin typeface="Arial" pitchFamily="34" charset="0"/>
                <a:ea typeface="BatangChe" pitchFamily="49" charset="-127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01846" y="2340114"/>
              <a:ext cx="14670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  <a:t>In-Season </a:t>
              </a:r>
              <a:br>
                <a:rPr lang="en-US" sz="20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</a:br>
              <a:r>
                <a:rPr lang="en-US" sz="2000" dirty="0" smtClean="0">
                  <a:latin typeface="Arial" pitchFamily="34" charset="0"/>
                  <a:ea typeface="BatangChe" pitchFamily="49" charset="-127"/>
                  <a:cs typeface="Arial" pitchFamily="34" charset="0"/>
                </a:rPr>
                <a:t>Cues</a:t>
              </a:r>
              <a:endParaRPr lang="en-US" sz="2000" dirty="0">
                <a:latin typeface="Arial" pitchFamily="34" charset="0"/>
                <a:ea typeface="BatangChe" pitchFamily="49" charset="-127"/>
                <a:cs typeface="Arial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4572000"/>
          </a:xfrm>
        </p:spPr>
        <p:txBody>
          <a:bodyPr/>
          <a:lstStyle/>
          <a:p>
            <a:r>
              <a:rPr lang="en-US" dirty="0" smtClean="0"/>
              <a:t>Much like a Ladder</a:t>
            </a:r>
          </a:p>
          <a:p>
            <a:pPr lvl="1"/>
            <a:r>
              <a:rPr lang="en-US" dirty="0" smtClean="0"/>
              <a:t>One Step at a Time.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Proper Fertility</a:t>
            </a:r>
          </a:p>
        </p:txBody>
      </p:sp>
    </p:spTree>
    <p:extLst>
      <p:ext uri="{BB962C8B-B14F-4D97-AF65-F5344CB8AC3E}">
        <p14:creationId xmlns:p14="http://schemas.microsoft.com/office/powerpoint/2010/main" val="39151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Hillsdale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Brian Arnall\Desktop\Grid Sample Extension\Russel;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5" t="10130" r="17345" b="7351"/>
          <a:stretch/>
        </p:blipFill>
        <p:spPr bwMode="auto">
          <a:xfrm>
            <a:off x="2057400" y="1524000"/>
            <a:ext cx="5562600" cy="52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456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pH 5.8 </a:t>
            </a:r>
          </a:p>
          <a:p>
            <a:r>
              <a:rPr lang="en-US" dirty="0" smtClean="0"/>
              <a:t>Buffer Index 6.9</a:t>
            </a:r>
          </a:p>
          <a:p>
            <a:pPr lvl="1"/>
            <a:r>
              <a:rPr lang="en-US" dirty="0" smtClean="0"/>
              <a:t>Lime Rec 1 ton ac-1 </a:t>
            </a:r>
          </a:p>
          <a:p>
            <a:pPr lvl="2"/>
            <a:r>
              <a:rPr lang="en-US" dirty="0" smtClean="0"/>
              <a:t>101 tons  $3030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Soil Test P:  32 ppm 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30 </a:t>
            </a:r>
            <a:r>
              <a:rPr lang="en-US" dirty="0" err="1" smtClean="0"/>
              <a:t>lbs</a:t>
            </a:r>
            <a:r>
              <a:rPr lang="en-US" dirty="0" smtClean="0"/>
              <a:t> P2O5  </a:t>
            </a:r>
          </a:p>
          <a:p>
            <a:pPr lvl="2"/>
            <a:r>
              <a:rPr lang="en-US" dirty="0" smtClean="0"/>
              <a:t>3030 </a:t>
            </a:r>
            <a:r>
              <a:rPr lang="en-US" dirty="0" err="1" smtClean="0"/>
              <a:t>lbs</a:t>
            </a:r>
            <a:r>
              <a:rPr lang="en-US" dirty="0" smtClean="0"/>
              <a:t> $1515	</a:t>
            </a:r>
            <a:endParaRPr lang="en-US" dirty="0" smtClean="0"/>
          </a:p>
          <a:p>
            <a:r>
              <a:rPr lang="en-US" dirty="0" smtClean="0"/>
              <a:t>Soil Test K:  411 ppm</a:t>
            </a:r>
          </a:p>
          <a:p>
            <a:r>
              <a:rPr lang="en-US" dirty="0" smtClean="0"/>
              <a:t>Soil Test S:  13</a:t>
            </a:r>
          </a:p>
          <a:p>
            <a:r>
              <a:rPr lang="en-US" dirty="0" smtClean="0"/>
              <a:t>Soil Test, everything else- good.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78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pH Buffer Index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" y="1219200"/>
            <a:ext cx="416966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1650"/>
            <a:ext cx="238354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82" y="1219201"/>
            <a:ext cx="4207017" cy="436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620480"/>
            <a:ext cx="2333625" cy="120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813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VRT Lime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45047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619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696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VRT lime</a:t>
            </a:r>
          </a:p>
          <a:p>
            <a:r>
              <a:rPr lang="en-US" dirty="0" smtClean="0"/>
              <a:t>32 tons on 24 </a:t>
            </a:r>
            <a:r>
              <a:rPr lang="en-US" dirty="0" err="1" smtClean="0"/>
              <a:t>acs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@ $30/ton  960$</a:t>
            </a:r>
          </a:p>
          <a:p>
            <a:r>
              <a:rPr lang="en-US" dirty="0" smtClean="0"/>
              <a:t>1 ton/ac on 9 ac</a:t>
            </a:r>
          </a:p>
          <a:p>
            <a:r>
              <a:rPr lang="en-US" dirty="0" smtClean="0"/>
              <a:t>1.5 ton/ac  on 16</a:t>
            </a:r>
          </a:p>
          <a:p>
            <a:r>
              <a:rPr lang="en-US" dirty="0" smtClean="0"/>
              <a:t>Over applied on 77 </a:t>
            </a:r>
          </a:p>
          <a:p>
            <a:r>
              <a:rPr lang="en-US" dirty="0" smtClean="0"/>
              <a:t>Under applied on 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24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Phosphorus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30841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8384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562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VRT P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464478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1718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067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VRT P</a:t>
            </a:r>
          </a:p>
          <a:p>
            <a:r>
              <a:rPr lang="en-US" dirty="0" smtClean="0"/>
              <a:t>50 ac</a:t>
            </a:r>
          </a:p>
          <a:p>
            <a:pPr lvl="1"/>
            <a:r>
              <a:rPr lang="en-US" dirty="0" smtClean="0"/>
              <a:t>1,350 </a:t>
            </a:r>
            <a:r>
              <a:rPr lang="en-US" dirty="0" err="1" smtClean="0"/>
              <a:t>lb</a:t>
            </a:r>
            <a:r>
              <a:rPr lang="en-US" dirty="0" smtClean="0"/>
              <a:t> P205  </a:t>
            </a:r>
            <a:r>
              <a:rPr lang="en-US" dirty="0" err="1" smtClean="0"/>
              <a:t>approx</a:t>
            </a:r>
            <a:r>
              <a:rPr lang="en-US" dirty="0" smtClean="0"/>
              <a:t> $1040 w/app.</a:t>
            </a:r>
          </a:p>
          <a:p>
            <a:pPr lvl="2"/>
            <a:r>
              <a:rPr lang="en-US" dirty="0" smtClean="0"/>
              <a:t>15 ac  95%</a:t>
            </a:r>
          </a:p>
          <a:p>
            <a:pPr lvl="2"/>
            <a:r>
              <a:rPr lang="en-US" dirty="0" smtClean="0"/>
              <a:t>13 ac  85%</a:t>
            </a:r>
          </a:p>
          <a:p>
            <a:pPr lvl="2"/>
            <a:r>
              <a:rPr lang="en-US" dirty="0" smtClean="0"/>
              <a:t>13 ac  80%</a:t>
            </a:r>
          </a:p>
          <a:p>
            <a:pPr lvl="2"/>
            <a:r>
              <a:rPr lang="en-US" dirty="0" smtClean="0"/>
              <a:t>5.5 ac 70%</a:t>
            </a:r>
          </a:p>
          <a:p>
            <a:pPr lvl="2"/>
            <a:r>
              <a:rPr lang="en-US" dirty="0" smtClean="0"/>
              <a:t>4 ac    40%</a:t>
            </a:r>
          </a:p>
          <a:p>
            <a:r>
              <a:rPr lang="en-US" dirty="0" smtClean="0"/>
              <a:t>Potential Yield loss at 100bpa </a:t>
            </a:r>
          </a:p>
          <a:p>
            <a:pPr lvl="1"/>
            <a:r>
              <a:rPr lang="en-US" dirty="0" smtClean="0"/>
              <a:t>935 bushels </a:t>
            </a:r>
          </a:p>
        </p:txBody>
      </p:sp>
    </p:spTree>
    <p:extLst>
      <p:ext uri="{BB962C8B-B14F-4D97-AF65-F5344CB8AC3E}">
        <p14:creationId xmlns:p14="http://schemas.microsoft.com/office/powerpoint/2010/main" val="4208058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in 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Lime flat </a:t>
            </a:r>
          </a:p>
          <a:p>
            <a:pPr lvl="1"/>
            <a:r>
              <a:rPr lang="en-US" b="1" dirty="0" smtClean="0"/>
              <a:t>$3030</a:t>
            </a:r>
          </a:p>
          <a:p>
            <a:r>
              <a:rPr lang="en-US" b="1" dirty="0" smtClean="0"/>
              <a:t>Lime VRT </a:t>
            </a:r>
          </a:p>
          <a:p>
            <a:pPr lvl="1"/>
            <a:r>
              <a:rPr lang="en-US" b="1" dirty="0" smtClean="0"/>
              <a:t>$960</a:t>
            </a:r>
            <a:endParaRPr lang="en-US" b="1" dirty="0"/>
          </a:p>
          <a:p>
            <a:r>
              <a:rPr lang="en-US" dirty="0" smtClean="0"/>
              <a:t>Flat P</a:t>
            </a:r>
          </a:p>
          <a:p>
            <a:pPr lvl="1"/>
            <a:r>
              <a:rPr lang="en-US" dirty="0" smtClean="0"/>
              <a:t>$0 input</a:t>
            </a:r>
          </a:p>
          <a:p>
            <a:pPr lvl="1"/>
            <a:r>
              <a:rPr lang="en-US" dirty="0" smtClean="0"/>
              <a:t>$4675 in loss yield</a:t>
            </a:r>
          </a:p>
          <a:p>
            <a:r>
              <a:rPr lang="en-US" b="1" dirty="0" smtClean="0"/>
              <a:t>P VRT</a:t>
            </a:r>
          </a:p>
          <a:p>
            <a:pPr lvl="1"/>
            <a:r>
              <a:rPr lang="en-US" b="1" dirty="0" smtClean="0"/>
              <a:t>$1040</a:t>
            </a:r>
          </a:p>
          <a:p>
            <a:r>
              <a:rPr lang="en-US" b="1" dirty="0" smtClean="0"/>
              <a:t>VRT saved $2070 on Lime, made $3635 on P</a:t>
            </a:r>
          </a:p>
          <a:p>
            <a:pPr lvl="1"/>
            <a:r>
              <a:rPr lang="en-US" b="1" dirty="0" smtClean="0"/>
              <a:t>Would have cost $1010. </a:t>
            </a:r>
          </a:p>
          <a:p>
            <a:r>
              <a:rPr lang="en-US" dirty="0" smtClean="0"/>
              <a:t>On this 101 ac Field 2.5 grid had a net of </a:t>
            </a:r>
            <a:r>
              <a:rPr lang="en-US" b="1" u="sng" dirty="0" smtClean="0"/>
              <a:t>$4695.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5306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784225" y="274638"/>
            <a:ext cx="7945438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Thank you!!!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2819400"/>
            <a:ext cx="50292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/>
              <a:t>Brian Arnall</a:t>
            </a:r>
          </a:p>
          <a:p>
            <a:pPr>
              <a:defRPr/>
            </a:pPr>
            <a:r>
              <a:rPr lang="en-US" sz="3200" dirty="0"/>
              <a:t>373 Ag Hall</a:t>
            </a:r>
          </a:p>
          <a:p>
            <a:pPr>
              <a:defRPr/>
            </a:pPr>
            <a:r>
              <a:rPr lang="en-US" sz="2800" dirty="0"/>
              <a:t>405-744-1722</a:t>
            </a:r>
          </a:p>
          <a:p>
            <a:pPr>
              <a:defRPr/>
            </a:pPr>
            <a:r>
              <a:rPr lang="en-US" sz="3200" dirty="0">
                <a:hlinkClick r:id="rId3"/>
              </a:rPr>
              <a:t>b.arnall@okstate.edu</a:t>
            </a:r>
            <a:endParaRPr lang="en-US" sz="3200" dirty="0"/>
          </a:p>
          <a:p>
            <a:pPr>
              <a:defRPr/>
            </a:pPr>
            <a:r>
              <a:rPr lang="en-US" sz="2400" dirty="0"/>
              <a:t>Presentation available @ </a:t>
            </a:r>
          </a:p>
          <a:p>
            <a:pPr>
              <a:defRPr/>
            </a:pPr>
            <a:r>
              <a:rPr lang="en-US" sz="3200" dirty="0">
                <a:hlinkClick r:id="rId4"/>
              </a:rPr>
              <a:t>www.npk.okstate.edu</a:t>
            </a:r>
            <a:endParaRPr lang="en-US" sz="3200" dirty="0"/>
          </a:p>
          <a:p>
            <a:pPr>
              <a:defRPr/>
            </a:pPr>
            <a:r>
              <a:rPr lang="en-US" sz="2800" dirty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Twitter: </a:t>
            </a:r>
            <a:r>
              <a:rPr lang="en-US" sz="2800" b="1" dirty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sz="28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OSU_NPK</a:t>
            </a:r>
          </a:p>
          <a:p>
            <a:pPr>
              <a:defRPr/>
            </a:pPr>
            <a:r>
              <a:rPr lang="en-US" sz="2800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 Channel</a:t>
            </a:r>
            <a:r>
              <a:rPr lang="en-US" sz="28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OSUNPK</a:t>
            </a:r>
            <a:endParaRPr lang="en-US" sz="2800" b="1" dirty="0">
              <a:solidFill>
                <a:srgbClr val="FA7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IMG_15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295400"/>
            <a:ext cx="38862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495800" y="2438400"/>
            <a:ext cx="4176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www.extensionnews.okstate.edu</a:t>
            </a:r>
            <a:endParaRPr lang="en-US" sz="2000" b="1" dirty="0"/>
          </a:p>
        </p:txBody>
      </p:sp>
      <p:pic>
        <p:nvPicPr>
          <p:cNvPr id="11" name="Picture 10" descr="ExtensionNew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1371600"/>
            <a:ext cx="4686300" cy="106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Fields Variable?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fields sampled at 2.5 acre resolution</a:t>
            </a:r>
          </a:p>
          <a:p>
            <a:r>
              <a:rPr lang="en-US" dirty="0" smtClean="0"/>
              <a:t>Average pH variance 2.5</a:t>
            </a:r>
          </a:p>
          <a:p>
            <a:r>
              <a:rPr lang="en-US" dirty="0" smtClean="0"/>
              <a:t>Average P variance 33 ppm</a:t>
            </a:r>
          </a:p>
          <a:p>
            <a:r>
              <a:rPr lang="en-US" dirty="0" smtClean="0"/>
              <a:t>Average K variance 120 ppm</a:t>
            </a:r>
          </a:p>
        </p:txBody>
      </p:sp>
    </p:spTree>
    <p:extLst>
      <p:ext uri="{BB962C8B-B14F-4D97-AF65-F5344CB8AC3E}">
        <p14:creationId xmlns:p14="http://schemas.microsoft.com/office/powerpoint/2010/main" val="29813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44" y="2295143"/>
            <a:ext cx="5934455" cy="361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Acidity </a:t>
            </a:r>
            <a:r>
              <a:rPr lang="en-US" dirty="0"/>
              <a:t>Impacts</a:t>
            </a:r>
            <a:endParaRPr lang="en-US" dirty="0" smtClean="0"/>
          </a:p>
          <a:p>
            <a:pPr lvl="1"/>
            <a:r>
              <a:rPr lang="en-US" dirty="0" smtClean="0"/>
              <a:t>Nutrient Availability</a:t>
            </a:r>
          </a:p>
          <a:p>
            <a:pPr lvl="1"/>
            <a:r>
              <a:rPr lang="en-US" dirty="0" smtClean="0"/>
              <a:t>Root Growth </a:t>
            </a:r>
          </a:p>
          <a:p>
            <a:pPr lvl="1"/>
            <a:r>
              <a:rPr lang="en-US" dirty="0" smtClean="0"/>
              <a:t>Maturity</a:t>
            </a:r>
          </a:p>
          <a:p>
            <a:pPr lvl="1"/>
            <a:r>
              <a:rPr lang="en-US" dirty="0" smtClean="0"/>
              <a:t>Herbicides</a:t>
            </a:r>
          </a:p>
          <a:p>
            <a:pPr lvl="1"/>
            <a:r>
              <a:rPr lang="en-US" dirty="0" smtClean="0"/>
              <a:t>Can Be FIXED.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31" y="2052935"/>
            <a:ext cx="5303521" cy="4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48163" y="4191000"/>
            <a:ext cx="9036685" cy="2578547"/>
            <a:chOff x="146304" y="3738370"/>
            <a:chExt cx="9036685" cy="2578547"/>
          </a:xfrm>
        </p:grpSpPr>
        <p:pic>
          <p:nvPicPr>
            <p:cNvPr id="1027" name="Picture 3" descr="C:\Users\Brian Arnall\Desktop\SorghumHeadspH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04" y="3738370"/>
              <a:ext cx="9036685" cy="2578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00170" y="5833872"/>
              <a:ext cx="82750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Soil pH 4.2             Soil pH 4.9		Soil pH 5.3	     Soil pH 6.1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38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5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 are more persistent </a:t>
            </a:r>
            <a:br>
              <a:rPr lang="en-US" sz="5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52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</a:t>
            </a:r>
            <a:r>
              <a:rPr lang="en-US" sz="5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soil pH</a:t>
            </a:r>
            <a:endParaRPr lang="en-US" sz="5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TextBox 7"/>
          <p:cNvSpPr txBox="1">
            <a:spLocks noChangeArrowheads="1"/>
          </p:cNvSpPr>
          <p:nvPr/>
        </p:nvSpPr>
        <p:spPr bwMode="auto">
          <a:xfrm>
            <a:off x="0" y="658177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Calibri" pitchFamily="34" charset="0"/>
              </a:rPr>
              <a:t>Frederickson and Shea, Weed Sci. 34:328-332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/>
          <a:stretch>
            <a:fillRect/>
          </a:stretch>
        </p:blipFill>
        <p:spPr bwMode="auto">
          <a:xfrm>
            <a:off x="1833563" y="2133600"/>
            <a:ext cx="4191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1600" y="2273171"/>
            <a:ext cx="461665" cy="32766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Herbicide concentration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1600200"/>
            <a:ext cx="5486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Glean (chlorsulfuron)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62400" y="2667000"/>
            <a:ext cx="137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2244725"/>
            <a:ext cx="3505200" cy="114617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pH 7.5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Half-life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≈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weeks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57600" y="4724400"/>
            <a:ext cx="137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86200" y="4419600"/>
            <a:ext cx="3502025" cy="1143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ph 5.6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Half-life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≈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weeks</a:t>
            </a:r>
          </a:p>
        </p:txBody>
      </p:sp>
    </p:spTree>
    <p:extLst>
      <p:ext uri="{BB962C8B-B14F-4D97-AF65-F5344CB8AC3E}">
        <p14:creationId xmlns:p14="http://schemas.microsoft.com/office/powerpoint/2010/main" val="308689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5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IMIs are more persistent </a:t>
            </a:r>
            <a:br>
              <a:rPr lang="en-US" sz="5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52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</a:t>
            </a:r>
            <a:r>
              <a:rPr lang="en-US" sz="5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soil pH</a:t>
            </a:r>
            <a:endParaRPr lang="en-US" sz="5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63738"/>
            <a:ext cx="4900613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0" y="658177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Calibri" pitchFamily="34" charset="0"/>
              </a:rPr>
              <a:t>Loux and Reese, Weed Tech. 7:452-458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4975225" y="4114800"/>
            <a:ext cx="2439988" cy="758825"/>
          </a:xfrm>
          <a:prstGeom prst="borderCallout1">
            <a:avLst>
              <a:gd name="adj1" fmla="val 48708"/>
              <a:gd name="adj2" fmla="val -5744"/>
              <a:gd name="adj3" fmla="val 178638"/>
              <a:gd name="adj4" fmla="val -66196"/>
            </a:avLst>
          </a:prstGeom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ph 5.6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5813425" y="5029200"/>
            <a:ext cx="2439988" cy="758825"/>
          </a:xfrm>
          <a:prstGeom prst="borderCallout1">
            <a:avLst>
              <a:gd name="adj1" fmla="val 48708"/>
              <a:gd name="adj2" fmla="val -5744"/>
              <a:gd name="adj3" fmla="val 123548"/>
              <a:gd name="adj4" fmla="val -101426"/>
            </a:avLst>
          </a:prstGeom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ph 6.5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56025" y="2286000"/>
            <a:ext cx="1524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0" y="1524000"/>
            <a:ext cx="5486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Pursuit (imazethapyr)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4365625" y="3200400"/>
            <a:ext cx="2438400" cy="762000"/>
          </a:xfrm>
          <a:prstGeom prst="borderCallout1">
            <a:avLst>
              <a:gd name="adj1" fmla="val 48708"/>
              <a:gd name="adj2" fmla="val -5744"/>
              <a:gd name="adj3" fmla="val 217936"/>
              <a:gd name="adj4" fmla="val -30847"/>
            </a:avLst>
          </a:prstGeom>
          <a:ln w="381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Soil ph 4.6</a:t>
            </a:r>
          </a:p>
        </p:txBody>
      </p:sp>
    </p:spTree>
    <p:extLst>
      <p:ext uri="{BB962C8B-B14F-4D97-AF65-F5344CB8AC3E}">
        <p14:creationId xmlns:p14="http://schemas.microsoft.com/office/powerpoint/2010/main" val="26153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Atrazine is more persistent </a:t>
            </a:r>
            <a:b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4800" b="1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soil pH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0" y="6581775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>
                <a:latin typeface="Calibri" pitchFamily="34" charset="0"/>
              </a:rPr>
              <a:t>Hiltbold and Buchanan, Weed Sci. 25:515-520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0" y="2286000"/>
            <a:ext cx="1524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676400"/>
            <a:ext cx="49815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2667000"/>
            <a:ext cx="553998" cy="32766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Weed growth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6248400" y="2590800"/>
            <a:ext cx="2746375" cy="1216025"/>
          </a:xfrm>
          <a:prstGeom prst="borderCallout1">
            <a:avLst>
              <a:gd name="adj1" fmla="val 49862"/>
              <a:gd name="adj2" fmla="val -2299"/>
              <a:gd name="adj3" fmla="val 42872"/>
              <a:gd name="adj4" fmla="val -49052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 control after 2 months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6248400" y="4419600"/>
            <a:ext cx="2743200" cy="1219200"/>
          </a:xfrm>
          <a:prstGeom prst="borderCallout1">
            <a:avLst>
              <a:gd name="adj1" fmla="val 49861"/>
              <a:gd name="adj2" fmla="val -1337"/>
              <a:gd name="adj3" fmla="val 94294"/>
              <a:gd name="adj4" fmla="val -48255"/>
            </a:avLst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 control after 2 months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95800" y="2622550"/>
            <a:ext cx="609600" cy="273050"/>
          </a:xfrm>
          <a:prstGeom prst="rect">
            <a:avLst/>
          </a:prstGeom>
          <a:solidFill>
            <a:srgbClr val="D99694">
              <a:alpha val="50196"/>
            </a:srgb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19613" y="4908550"/>
            <a:ext cx="609600" cy="273050"/>
          </a:xfrm>
          <a:prstGeom prst="rect">
            <a:avLst/>
          </a:prstGeom>
          <a:solidFill>
            <a:srgbClr val="77933C">
              <a:alpha val="40000"/>
            </a:srgb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774825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804" name="TextBox 15"/>
          <p:cNvSpPr txBox="1">
            <a:spLocks noChangeArrowheads="1"/>
          </p:cNvSpPr>
          <p:nvPr/>
        </p:nvSpPr>
        <p:spPr bwMode="auto">
          <a:xfrm>
            <a:off x="-209550" y="260985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en-US" altLang="en-US" sz="1200" b="1">
                <a:latin typeface="Tahoma" pitchFamily="34" charset="0"/>
                <a:cs typeface="Tahoma" pitchFamily="34" charset="0"/>
              </a:rPr>
              <a:t>No weed control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" y="5791200"/>
            <a:ext cx="17526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50" b="1" dirty="0">
                <a:latin typeface="Tahoma" pitchFamily="34" charset="0"/>
                <a:cs typeface="Tahoma" pitchFamily="34" charset="0"/>
              </a:rPr>
              <a:t>Complete weed control</a:t>
            </a:r>
          </a:p>
        </p:txBody>
      </p:sp>
    </p:spTree>
    <p:extLst>
      <p:ext uri="{BB962C8B-B14F-4D97-AF65-F5344CB8AC3E}">
        <p14:creationId xmlns:p14="http://schemas.microsoft.com/office/powerpoint/2010/main" val="12029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resources ….</a:t>
            </a:r>
          </a:p>
          <a:p>
            <a:r>
              <a:rPr lang="en-US" dirty="0" smtClean="0"/>
              <a:t>Interested in Grid Sampling </a:t>
            </a:r>
          </a:p>
          <a:p>
            <a:r>
              <a:rPr lang="en-US" dirty="0" smtClean="0"/>
              <a:t>Which Field????</a:t>
            </a:r>
            <a:endParaRPr lang="en-US" dirty="0"/>
          </a:p>
          <a:p>
            <a:r>
              <a:rPr lang="en-US" dirty="0" smtClean="0"/>
              <a:t>What will a producer like more</a:t>
            </a:r>
          </a:p>
          <a:p>
            <a:pPr lvl="1"/>
            <a:r>
              <a:rPr lang="en-US" dirty="0" smtClean="0"/>
              <a:t>Spending the same $</a:t>
            </a:r>
          </a:p>
          <a:p>
            <a:pPr lvl="1"/>
            <a:r>
              <a:rPr lang="en-US" dirty="0" smtClean="0"/>
              <a:t>Spending more $</a:t>
            </a:r>
          </a:p>
          <a:p>
            <a:pPr lvl="1"/>
            <a:r>
              <a:rPr lang="en-US" dirty="0" smtClean="0"/>
              <a:t>Spending less $</a:t>
            </a:r>
          </a:p>
        </p:txBody>
      </p:sp>
    </p:spTree>
    <p:extLst>
      <p:ext uri="{BB962C8B-B14F-4D97-AF65-F5344CB8AC3E}">
        <p14:creationId xmlns:p14="http://schemas.microsoft.com/office/powerpoint/2010/main" val="23807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Woods 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6775214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815429"/>
              </p:ext>
            </p:extLst>
          </p:nvPr>
        </p:nvGraphicFramePr>
        <p:xfrm>
          <a:off x="328245" y="5181600"/>
          <a:ext cx="8206154" cy="791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215"/>
                <a:gridCol w="542281"/>
                <a:gridCol w="542281"/>
                <a:gridCol w="542281"/>
                <a:gridCol w="531215"/>
                <a:gridCol w="542281"/>
                <a:gridCol w="556115"/>
                <a:gridCol w="542281"/>
                <a:gridCol w="531215"/>
                <a:gridCol w="619750"/>
                <a:gridCol w="556115"/>
                <a:gridCol w="542281"/>
                <a:gridCol w="542281"/>
                <a:gridCol w="542281"/>
                <a:gridCol w="542281"/>
              </a:tblGrid>
              <a:tr h="147484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Surno3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SurSo4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Mg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Fe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Zn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Cu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</a:tr>
              <a:tr h="147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Average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76.3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510.1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86.9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3033.9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908.3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</a:tr>
              <a:tr h="147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Min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2103.0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516.0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</a:tr>
              <a:tr h="14748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269.3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4518.0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1352.0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106.1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74" marR="7374" marT="737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142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639</Words>
  <Application>Microsoft Office PowerPoint</Application>
  <PresentationFormat>On-screen Show (4:3)</PresentationFormat>
  <Paragraphs>255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Grid Soil Sampling</vt:lpstr>
      <vt:lpstr>Importance of Proper Fertility</vt:lpstr>
      <vt:lpstr>Are Fields Variable?</vt:lpstr>
      <vt:lpstr>Soil pH</vt:lpstr>
      <vt:lpstr>SUs are more persistent  at higher soil pH</vt:lpstr>
      <vt:lpstr>IMIs are more persistent  at lower soil pH</vt:lpstr>
      <vt:lpstr>Atrazine is more persistent  at higher soil pH</vt:lpstr>
      <vt:lpstr>Selecting a Field</vt:lpstr>
      <vt:lpstr>Woods Co</vt:lpstr>
      <vt:lpstr>Composite</vt:lpstr>
      <vt:lpstr>Soil pH and Buffer</vt:lpstr>
      <vt:lpstr>N, P, K</vt:lpstr>
      <vt:lpstr>S, Ca, Mg</vt:lpstr>
      <vt:lpstr>Alfalfa Co Grid</vt:lpstr>
      <vt:lpstr>Composite</vt:lpstr>
      <vt:lpstr>pH and Buffer</vt:lpstr>
      <vt:lpstr>N, P, K</vt:lpstr>
      <vt:lpstr>PowerPoint Presentation</vt:lpstr>
      <vt:lpstr>S, Ca, Mg</vt:lpstr>
      <vt:lpstr>Hillsdale</vt:lpstr>
      <vt:lpstr>Composite</vt:lpstr>
      <vt:lpstr>Soil pH Buffer Index</vt:lpstr>
      <vt:lpstr>VRT Lime</vt:lpstr>
      <vt:lpstr>Lime</vt:lpstr>
      <vt:lpstr>Phosphorus</vt:lpstr>
      <vt:lpstr>VRT P</vt:lpstr>
      <vt:lpstr>Phos</vt:lpstr>
      <vt:lpstr>Field in the End</vt:lpstr>
      <vt:lpstr>Thank you!!!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Arnall</dc:creator>
  <cp:lastModifiedBy>Brian Arnall</cp:lastModifiedBy>
  <cp:revision>14</cp:revision>
  <dcterms:created xsi:type="dcterms:W3CDTF">2015-12-08T17:02:31Z</dcterms:created>
  <dcterms:modified xsi:type="dcterms:W3CDTF">2016-01-19T18:14:56Z</dcterms:modified>
</cp:coreProperties>
</file>