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4"/>
  </p:notesMasterIdLst>
  <p:sldIdLst>
    <p:sldId id="256" r:id="rId2"/>
    <p:sldId id="310" r:id="rId3"/>
    <p:sldId id="325" r:id="rId4"/>
    <p:sldId id="260" r:id="rId5"/>
    <p:sldId id="258" r:id="rId6"/>
    <p:sldId id="257" r:id="rId7"/>
    <p:sldId id="312" r:id="rId8"/>
    <p:sldId id="313" r:id="rId9"/>
    <p:sldId id="314" r:id="rId10"/>
    <p:sldId id="315" r:id="rId11"/>
    <p:sldId id="316" r:id="rId12"/>
    <p:sldId id="321" r:id="rId13"/>
    <p:sldId id="318" r:id="rId14"/>
    <p:sldId id="319" r:id="rId15"/>
    <p:sldId id="320" r:id="rId16"/>
    <p:sldId id="322" r:id="rId17"/>
    <p:sldId id="323" r:id="rId18"/>
    <p:sldId id="324" r:id="rId19"/>
    <p:sldId id="270" r:id="rId20"/>
    <p:sldId id="303" r:id="rId21"/>
    <p:sldId id="281" r:id="rId22"/>
    <p:sldId id="304" r:id="rId23"/>
    <p:sldId id="282" r:id="rId24"/>
    <p:sldId id="283" r:id="rId25"/>
    <p:sldId id="308" r:id="rId26"/>
    <p:sldId id="309" r:id="rId27"/>
    <p:sldId id="326" r:id="rId28"/>
    <p:sldId id="274" r:id="rId29"/>
    <p:sldId id="275" r:id="rId30"/>
    <p:sldId id="291" r:id="rId31"/>
    <p:sldId id="327" r:id="rId32"/>
    <p:sldId id="292" r:id="rId33"/>
    <p:sldId id="293" r:id="rId34"/>
    <p:sldId id="276" r:id="rId35"/>
    <p:sldId id="294" r:id="rId36"/>
    <p:sldId id="295" r:id="rId37"/>
    <p:sldId id="296" r:id="rId38"/>
    <p:sldId id="284" r:id="rId39"/>
    <p:sldId id="278" r:id="rId40"/>
    <p:sldId id="299" r:id="rId41"/>
    <p:sldId id="279" r:id="rId42"/>
    <p:sldId id="302" r:id="rId43"/>
    <p:sldId id="265" r:id="rId44"/>
    <p:sldId id="328" r:id="rId45"/>
    <p:sldId id="311" r:id="rId46"/>
    <p:sldId id="272" r:id="rId47"/>
    <p:sldId id="300" r:id="rId48"/>
    <p:sldId id="268" r:id="rId49"/>
    <p:sldId id="297" r:id="rId50"/>
    <p:sldId id="277" r:id="rId51"/>
    <p:sldId id="329" r:id="rId52"/>
    <p:sldId id="26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78" autoAdjust="0"/>
    <p:restoredTop sz="94660"/>
  </p:normalViewPr>
  <p:slideViewPr>
    <p:cSldViewPr>
      <p:cViewPr varScale="1">
        <p:scale>
          <a:sx n="114" d="100"/>
          <a:sy n="114" d="100"/>
        </p:scale>
        <p:origin x="-2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2C130-09A3-4B26-B9E5-7A1EC30632EA}" type="datetimeFigureOut">
              <a:rPr lang="en-US" smtClean="0"/>
              <a:t>9/18/2015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25193-FBB9-4898-9D38-357E9A5F71BC}" type="slidenum">
              <a:rPr lang="en-US" smtClean="0"/>
              <a:t>‹#›</a:t>
            </a:fld>
            <a:endParaRPr lang="en-US"/>
          </a:p>
        </p:txBody>
      </p:sp>
    </p:spTree>
    <p:extLst>
      <p:ext uri="{BB962C8B-B14F-4D97-AF65-F5344CB8AC3E}">
        <p14:creationId xmlns:p14="http://schemas.microsoft.com/office/powerpoint/2010/main" val="100715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B25193-FBB9-4898-9D38-357E9A5F71BC}" type="slidenum">
              <a:rPr lang="en-US" smtClean="0"/>
              <a:t>21</a:t>
            </a:fld>
            <a:endParaRPr lang="en-US"/>
          </a:p>
        </p:txBody>
      </p:sp>
    </p:spTree>
    <p:extLst>
      <p:ext uri="{BB962C8B-B14F-4D97-AF65-F5344CB8AC3E}">
        <p14:creationId xmlns:p14="http://schemas.microsoft.com/office/powerpoint/2010/main" val="234996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EBD749-D040-4CC4-AE4A-4B1CD136A04A}" type="slidenum">
              <a:rPr lang="en-US" smtClean="0"/>
              <a:pPr/>
              <a:t>32</a:t>
            </a:fld>
            <a:endParaRPr lang="en-US"/>
          </a:p>
        </p:txBody>
      </p:sp>
    </p:spTree>
    <p:extLst>
      <p:ext uri="{BB962C8B-B14F-4D97-AF65-F5344CB8AC3E}">
        <p14:creationId xmlns:p14="http://schemas.microsoft.com/office/powerpoint/2010/main" val="411544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B2F143-D2FF-463B-8A97-ED447855EBE8}" type="slidenum">
              <a:rPr lang="en-US" smtClean="0"/>
              <a:pPr/>
              <a:t>33</a:t>
            </a:fld>
            <a:endParaRPr lang="en-US"/>
          </a:p>
        </p:txBody>
      </p:sp>
    </p:spTree>
    <p:extLst>
      <p:ext uri="{BB962C8B-B14F-4D97-AF65-F5344CB8AC3E}">
        <p14:creationId xmlns:p14="http://schemas.microsoft.com/office/powerpoint/2010/main" val="262924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2A96362-4629-4CC7-B665-D33C665F3028}" type="slidenum">
              <a:rPr lang="en-US" smtClean="0"/>
              <a:pPr>
                <a:defRPr/>
              </a:pPr>
              <a:t>52</a:t>
            </a:fld>
            <a:endParaRPr lang="en-US"/>
          </a:p>
        </p:txBody>
      </p:sp>
    </p:spTree>
    <p:extLst>
      <p:ext uri="{BB962C8B-B14F-4D97-AF65-F5344CB8AC3E}">
        <p14:creationId xmlns:p14="http://schemas.microsoft.com/office/powerpoint/2010/main" val="171887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DF108C-B0F8-421D-9EB4-426112CE9990}"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F108C-B0F8-421D-9EB4-426112CE9990}"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F108C-B0F8-421D-9EB4-426112CE9990}"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3A2DBBC-C362-4599-B9E3-BBD6E5F2C168}" type="slidenum">
              <a:rPr lang="en-US"/>
              <a:pPr>
                <a:defRPr/>
              </a:pPr>
              <a:t>‹#›</a:t>
            </a:fld>
            <a:endParaRPr lang="en-US"/>
          </a:p>
        </p:txBody>
      </p:sp>
    </p:spTree>
    <p:extLst>
      <p:ext uri="{BB962C8B-B14F-4D97-AF65-F5344CB8AC3E}">
        <p14:creationId xmlns:p14="http://schemas.microsoft.com/office/powerpoint/2010/main" val="2230364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6904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DF108C-B0F8-421D-9EB4-426112CE9990}"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DF108C-B0F8-421D-9EB4-426112CE9990}"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DF108C-B0F8-421D-9EB4-426112CE9990}"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DF108C-B0F8-421D-9EB4-426112CE9990}" type="datetimeFigureOut">
              <a:rPr lang="en-US" smtClean="0"/>
              <a:t>9/18/2015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DF108C-B0F8-421D-9EB4-426112CE9990}" type="datetimeFigureOut">
              <a:rPr lang="en-US" smtClean="0"/>
              <a:t>9/18/2015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F108C-B0F8-421D-9EB4-426112CE9990}" type="datetimeFigureOut">
              <a:rPr lang="en-US" smtClean="0"/>
              <a:t>9/18/2015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56881-1085-4B6C-ACDB-C57D385E88F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DF108C-B0F8-421D-9EB4-426112CE9990}"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56881-1085-4B6C-ACDB-C57D385E88FE}"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8DF108C-B0F8-421D-9EB4-426112CE9990}" type="datetimeFigureOut">
              <a:rPr lang="en-US" smtClean="0"/>
              <a:t>9/18/2015</a:t>
            </a:fld>
            <a:endParaRPr lang="en-US"/>
          </a:p>
        </p:txBody>
      </p:sp>
      <p:sp>
        <p:nvSpPr>
          <p:cNvPr id="9" name="Slide Number Placeholder 8"/>
          <p:cNvSpPr>
            <a:spLocks noGrp="1"/>
          </p:cNvSpPr>
          <p:nvPr>
            <p:ph type="sldNum" sz="quarter" idx="11"/>
          </p:nvPr>
        </p:nvSpPr>
        <p:spPr/>
        <p:txBody>
          <a:bodyPr/>
          <a:lstStyle/>
          <a:p>
            <a:fld id="{D4156881-1085-4B6C-ACDB-C57D385E88F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4156881-1085-4B6C-ACDB-C57D385E88FE}"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8DF108C-B0F8-421D-9EB4-426112CE9990}" type="datetimeFigureOut">
              <a:rPr lang="en-US" smtClean="0"/>
              <a:t>9/18/2015</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www.faa.gov/news/press_releases/news_story.cfm?newsId=17194" TargetMode="External"/><Relationship Id="rId3" Type="http://schemas.openxmlformats.org/officeDocument/2006/relationships/hyperlink" Target="http://www.faa.gov/news/press_releases/news_story.cfm?newsId=18295" TargetMode="External"/><Relationship Id="rId7" Type="http://schemas.openxmlformats.org/officeDocument/2006/relationships/hyperlink" Target="http://www.faa.gov/news/press_releases/news_story.cfm?newsId=17434" TargetMode="External"/><Relationship Id="rId2" Type="http://schemas.openxmlformats.org/officeDocument/2006/relationships/hyperlink" Target="http://www.faa.gov/news/press_releases/" TargetMode="External"/><Relationship Id="rId1" Type="http://schemas.openxmlformats.org/officeDocument/2006/relationships/slideLayout" Target="../slideLayouts/slideLayout2.xml"/><Relationship Id="rId6" Type="http://schemas.openxmlformats.org/officeDocument/2006/relationships/hyperlink" Target="http://www.faa.gov/news/press_releases/news_story.cfm?newsId=17734" TargetMode="External"/><Relationship Id="rId11" Type="http://schemas.openxmlformats.org/officeDocument/2006/relationships/hyperlink" Target="http://www.faa.gov/news/press_releases/news_story.cfm?newsId=16834" TargetMode="External"/><Relationship Id="rId5" Type="http://schemas.openxmlformats.org/officeDocument/2006/relationships/hyperlink" Target="http://www.faa.gov/news/press_releases/news_story.cfm?newsId=17934" TargetMode="External"/><Relationship Id="rId10" Type="http://schemas.openxmlformats.org/officeDocument/2006/relationships/hyperlink" Target="http://www.faa.gov/news/press_releases/news_story.cfm?newsId=16875" TargetMode="External"/><Relationship Id="rId4" Type="http://schemas.openxmlformats.org/officeDocument/2006/relationships/hyperlink" Target="http://www.faa.gov/news/updates?newsId=81565" TargetMode="External"/><Relationship Id="rId9" Type="http://schemas.openxmlformats.org/officeDocument/2006/relationships/hyperlink" Target="http://www.faa.gov/news/press_releases/news_story.cfm?newsId=1701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z9FsH1lw_e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onservationdrones.org/post-processing/" TargetMode="External"/><Relationship Id="rId2" Type="http://schemas.openxmlformats.org/officeDocument/2006/relationships/hyperlink" Target="http://www.satimagingcorp.com/services/orthorectification/"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www.flightglobal.com/news/articles/light-aircraft-collides-with-drone-in-norway-416504/?utm_content=bufferfa6f8&amp;utm_medium=social&amp;utm_source=twitter.com&amp;utm_campaign=buffer" TargetMode="External"/><Relationship Id="rId2" Type="http://schemas.openxmlformats.org/officeDocument/2006/relationships/hyperlink" Target="http://newsok.com/article/5446992?utm_source=NewsOK.com&amp;utm_medium=Social&amp;utm_campaign=NIC-Twitter" TargetMode="External"/><Relationship Id="rId1" Type="http://schemas.openxmlformats.org/officeDocument/2006/relationships/slideLayout" Target="../slideLayouts/slideLayout2.xml"/><Relationship Id="rId5" Type="http://schemas.openxmlformats.org/officeDocument/2006/relationships/hyperlink" Target="http://www.thedenverchannel.com/news/local-news/dad-shoots-down-drone-hovering-over-sunbathing-daughter" TargetMode="External"/><Relationship Id="rId4" Type="http://schemas.openxmlformats.org/officeDocument/2006/relationships/hyperlink" Target="http://www.washingtontimes.com/news/2015/sep/18/11-month-old-baby-girl-injured-drone-cras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graphics.wsj.com/faa-dron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dronelife.com/2014/12/30/5-actual-uses-drones-precision-agriculture-today/"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Rh7KKO12Mj8"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croplife.com/croplife-top-100/wilbur-ellis-cultivating-the-past-to-build-the-futur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planet.com/"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b.arnall@okstate.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www.npk.okstate.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 of UAV for Research, Extension, and Production</a:t>
            </a:r>
            <a:endParaRPr lang="en-US" dirty="0"/>
          </a:p>
        </p:txBody>
      </p:sp>
      <p:sp>
        <p:nvSpPr>
          <p:cNvPr id="3" name="Subtitle 2"/>
          <p:cNvSpPr>
            <a:spLocks noGrp="1"/>
          </p:cNvSpPr>
          <p:nvPr>
            <p:ph type="subTitle" idx="1"/>
          </p:nvPr>
        </p:nvSpPr>
        <p:spPr>
          <a:xfrm>
            <a:off x="685800" y="4572000"/>
            <a:ext cx="6461760" cy="1752600"/>
          </a:xfrm>
        </p:spPr>
        <p:txBody>
          <a:bodyPr>
            <a:normAutofit/>
          </a:bodyPr>
          <a:lstStyle/>
          <a:p>
            <a:r>
              <a:rPr lang="en-US" b="1" dirty="0" smtClean="0"/>
              <a:t>Brian Arnall</a:t>
            </a:r>
          </a:p>
          <a:p>
            <a:r>
              <a:rPr lang="en-US" dirty="0" smtClean="0"/>
              <a:t>Precision Nutrient Management </a:t>
            </a:r>
            <a:br>
              <a:rPr lang="en-US" dirty="0" smtClean="0"/>
            </a:br>
            <a:r>
              <a:rPr lang="en-US" b="1" dirty="0"/>
              <a:t>Dr. Paul Weckler</a:t>
            </a:r>
          </a:p>
          <a:p>
            <a:r>
              <a:rPr lang="en-US" dirty="0"/>
              <a:t>Biosystems &amp; Agricultural Engineering</a:t>
            </a:r>
          </a:p>
          <a:p>
            <a:endParaRPr lang="en-US" dirty="0" smtClean="0"/>
          </a:p>
          <a:p>
            <a:endParaRPr lang="en-US" dirty="0"/>
          </a:p>
        </p:txBody>
      </p:sp>
    </p:spTree>
    <p:extLst>
      <p:ext uri="{BB962C8B-B14F-4D97-AF65-F5344CB8AC3E}">
        <p14:creationId xmlns:p14="http://schemas.microsoft.com/office/powerpoint/2010/main" val="21986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086600" cy="944562"/>
          </a:xfrm>
        </p:spPr>
        <p:txBody>
          <a:bodyPr/>
          <a:lstStyle/>
          <a:p>
            <a:r>
              <a:rPr lang="en-US" sz="4400" b="1" dirty="0" smtClean="0">
                <a:latin typeface="Calibri" pitchFamily="34" charset="0"/>
              </a:rPr>
              <a:t>Common Myths</a:t>
            </a:r>
            <a:endParaRPr lang="en-US" sz="4400" b="1" dirty="0">
              <a:latin typeface="Calibri" pitchFamily="34" charset="0"/>
            </a:endParaRPr>
          </a:p>
        </p:txBody>
      </p:sp>
      <p:sp>
        <p:nvSpPr>
          <p:cNvPr id="3" name="Text Placeholder 2"/>
          <p:cNvSpPr>
            <a:spLocks noGrp="1"/>
          </p:cNvSpPr>
          <p:nvPr>
            <p:ph type="body" sz="quarter" idx="10"/>
          </p:nvPr>
        </p:nvSpPr>
        <p:spPr>
          <a:xfrm>
            <a:off x="304800" y="1524000"/>
            <a:ext cx="8077200" cy="4572000"/>
          </a:xfrm>
        </p:spPr>
        <p:txBody>
          <a:bodyPr>
            <a:noAutofit/>
          </a:bodyPr>
          <a:lstStyle/>
          <a:p>
            <a:r>
              <a:rPr lang="en-US" sz="3200" dirty="0" smtClean="0"/>
              <a:t>Unmanned aircraft are not aircraft</a:t>
            </a:r>
          </a:p>
          <a:p>
            <a:r>
              <a:rPr lang="en-US" sz="3200" dirty="0" smtClean="0"/>
              <a:t>Unmanned aircraft are not subject to FAA regulation</a:t>
            </a:r>
          </a:p>
          <a:p>
            <a:r>
              <a:rPr lang="en-US" sz="3200" dirty="0" smtClean="0"/>
              <a:t>The FAA doesn't control airspace below 400 feet</a:t>
            </a:r>
          </a:p>
          <a:p>
            <a:r>
              <a:rPr lang="en-US" sz="3200" dirty="0" smtClean="0"/>
              <a:t>UAS flights operated for commercial or business purposes are OK if the vehicle is small and operated over private property and below 400 feet</a:t>
            </a:r>
            <a:endParaRPr lang="en-US" sz="3200" dirty="0"/>
          </a:p>
        </p:txBody>
      </p:sp>
    </p:spTree>
    <p:extLst>
      <p:ext uri="{BB962C8B-B14F-4D97-AF65-F5344CB8AC3E}">
        <p14:creationId xmlns:p14="http://schemas.microsoft.com/office/powerpoint/2010/main" val="366871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696200" cy="762000"/>
          </a:xfrm>
        </p:spPr>
        <p:txBody>
          <a:bodyPr/>
          <a:lstStyle/>
          <a:p>
            <a:r>
              <a:rPr lang="en-US" sz="4000" b="1" dirty="0" smtClean="0">
                <a:latin typeface="Calibri" pitchFamily="34" charset="0"/>
              </a:rPr>
              <a:t>Three Types of Aircraft Operation</a:t>
            </a:r>
            <a:endParaRPr lang="en-US" sz="4000" b="1" dirty="0">
              <a:latin typeface="Calibri" pitchFamily="34" charset="0"/>
            </a:endParaRPr>
          </a:p>
        </p:txBody>
      </p:sp>
      <p:sp>
        <p:nvSpPr>
          <p:cNvPr id="3" name="Text Placeholder 2"/>
          <p:cNvSpPr>
            <a:spLocks noGrp="1"/>
          </p:cNvSpPr>
          <p:nvPr>
            <p:ph type="body" sz="quarter" idx="10"/>
          </p:nvPr>
        </p:nvSpPr>
        <p:spPr>
          <a:xfrm>
            <a:off x="533400" y="1295400"/>
            <a:ext cx="7924800" cy="5410200"/>
          </a:xfrm>
        </p:spPr>
        <p:txBody>
          <a:bodyPr>
            <a:noAutofit/>
          </a:bodyPr>
          <a:lstStyle/>
          <a:p>
            <a:pPr>
              <a:spcBef>
                <a:spcPts val="0"/>
              </a:spcBef>
              <a:buNone/>
            </a:pPr>
            <a:r>
              <a:rPr lang="en-US" sz="3200" b="1" dirty="0" smtClean="0"/>
              <a:t>Hobby / recreational</a:t>
            </a:r>
          </a:p>
          <a:p>
            <a:pPr>
              <a:spcBef>
                <a:spcPts val="0"/>
              </a:spcBef>
              <a:buNone/>
            </a:pPr>
            <a:r>
              <a:rPr lang="en-US" sz="2400" dirty="0" smtClean="0"/>
              <a:t>– Based on intent</a:t>
            </a:r>
          </a:p>
          <a:p>
            <a:pPr>
              <a:spcBef>
                <a:spcPts val="0"/>
              </a:spcBef>
              <a:buNone/>
            </a:pPr>
            <a:r>
              <a:rPr lang="en-US" sz="2400" dirty="0" smtClean="0"/>
              <a:t>– Covered under Section 336 of the FMRA</a:t>
            </a:r>
          </a:p>
          <a:p>
            <a:pPr>
              <a:spcBef>
                <a:spcPts val="0"/>
              </a:spcBef>
              <a:buNone/>
            </a:pPr>
            <a:endParaRPr lang="en-US" sz="1800" dirty="0" smtClean="0"/>
          </a:p>
          <a:p>
            <a:pPr>
              <a:spcBef>
                <a:spcPts val="0"/>
              </a:spcBef>
              <a:buNone/>
            </a:pPr>
            <a:r>
              <a:rPr lang="en-US" sz="3200" b="1" dirty="0" smtClean="0"/>
              <a:t>“Public use aircraft”</a:t>
            </a:r>
          </a:p>
          <a:p>
            <a:pPr marL="693738" indent="-576263">
              <a:spcBef>
                <a:spcPts val="0"/>
              </a:spcBef>
              <a:buNone/>
            </a:pPr>
            <a:r>
              <a:rPr lang="en-US" sz="2400" dirty="0" smtClean="0"/>
              <a:t>– Public university research  </a:t>
            </a:r>
            <a:r>
              <a:rPr lang="en-US" sz="2000" i="1" dirty="0" smtClean="0"/>
              <a:t>(mainly “aeronautical research” as defined by the FAA) </a:t>
            </a:r>
            <a:endParaRPr lang="en-US" sz="2400" i="1" dirty="0" smtClean="0"/>
          </a:p>
          <a:p>
            <a:pPr>
              <a:spcBef>
                <a:spcPts val="0"/>
              </a:spcBef>
              <a:buNone/>
            </a:pPr>
            <a:r>
              <a:rPr lang="en-US" sz="2400" dirty="0" smtClean="0"/>
              <a:t>– Government agency use</a:t>
            </a:r>
          </a:p>
          <a:p>
            <a:pPr>
              <a:spcBef>
                <a:spcPts val="0"/>
              </a:spcBef>
              <a:buNone/>
            </a:pPr>
            <a:r>
              <a:rPr lang="en-US" sz="2400" dirty="0" smtClean="0"/>
              <a:t>– Law enforcement</a:t>
            </a:r>
          </a:p>
          <a:p>
            <a:pPr>
              <a:spcBef>
                <a:spcPts val="0"/>
              </a:spcBef>
              <a:buNone/>
            </a:pPr>
            <a:endParaRPr lang="en-US" sz="1800" dirty="0" smtClean="0"/>
          </a:p>
          <a:p>
            <a:pPr>
              <a:spcBef>
                <a:spcPts val="0"/>
              </a:spcBef>
              <a:buNone/>
            </a:pPr>
            <a:r>
              <a:rPr lang="en-US" sz="3200" b="1" dirty="0" smtClean="0"/>
              <a:t>Civil   (</a:t>
            </a:r>
            <a:r>
              <a:rPr lang="en-US" sz="2800" b="1" i="1" dirty="0" smtClean="0"/>
              <a:t>including commercial</a:t>
            </a:r>
            <a:r>
              <a:rPr lang="en-US" sz="3200" b="1" dirty="0" smtClean="0"/>
              <a:t>)</a:t>
            </a:r>
          </a:p>
          <a:p>
            <a:pPr>
              <a:spcBef>
                <a:spcPts val="0"/>
              </a:spcBef>
              <a:buNone/>
            </a:pPr>
            <a:r>
              <a:rPr lang="en-US" sz="2400" dirty="0" smtClean="0"/>
              <a:t>– Education / training at universities</a:t>
            </a:r>
          </a:p>
          <a:p>
            <a:pPr>
              <a:spcBef>
                <a:spcPts val="0"/>
              </a:spcBef>
              <a:buNone/>
            </a:pPr>
            <a:r>
              <a:rPr lang="en-US" sz="2400" dirty="0" smtClean="0"/>
              <a:t>– Industry</a:t>
            </a:r>
          </a:p>
          <a:p>
            <a:pPr>
              <a:spcBef>
                <a:spcPts val="0"/>
              </a:spcBef>
              <a:buNone/>
            </a:pPr>
            <a:r>
              <a:rPr lang="en-US" sz="2400" dirty="0" smtClean="0"/>
              <a:t>– Anything not hobby or not public use</a:t>
            </a:r>
            <a:endParaRPr lang="en-US" sz="2400" dirty="0"/>
          </a:p>
        </p:txBody>
      </p:sp>
    </p:spTree>
    <p:extLst>
      <p:ext uri="{BB962C8B-B14F-4D97-AF65-F5344CB8AC3E}">
        <p14:creationId xmlns:p14="http://schemas.microsoft.com/office/powerpoint/2010/main" val="115648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868362"/>
          </a:xfrm>
        </p:spPr>
        <p:txBody>
          <a:bodyPr/>
          <a:lstStyle/>
          <a:p>
            <a:r>
              <a:rPr lang="en-US" sz="4000" b="1" dirty="0" smtClean="0">
                <a:latin typeface="Calibri" pitchFamily="34" charset="0"/>
              </a:rPr>
              <a:t>FAA  News  Listings</a:t>
            </a:r>
            <a:endParaRPr lang="en-US" sz="4000" b="1" dirty="0">
              <a:latin typeface="Calibri" pitchFamily="34" charset="0"/>
            </a:endParaRPr>
          </a:p>
        </p:txBody>
      </p:sp>
      <p:sp>
        <p:nvSpPr>
          <p:cNvPr id="3" name="Content Placeholder 2"/>
          <p:cNvSpPr>
            <a:spLocks noGrp="1"/>
          </p:cNvSpPr>
          <p:nvPr>
            <p:ph idx="1"/>
          </p:nvPr>
        </p:nvSpPr>
        <p:spPr>
          <a:xfrm>
            <a:off x="228600" y="1066800"/>
            <a:ext cx="8229600" cy="5638800"/>
          </a:xfrm>
        </p:spPr>
        <p:txBody>
          <a:bodyPr>
            <a:normAutofit fontScale="92500" lnSpcReduction="20000"/>
          </a:bodyPr>
          <a:lstStyle/>
          <a:p>
            <a:r>
              <a:rPr lang="en-US" dirty="0" smtClean="0">
                <a:hlinkClick r:id="rId2"/>
              </a:rPr>
              <a:t>http://www.faa.gov/news/press_releases/</a:t>
            </a:r>
            <a:endParaRPr lang="en-US" dirty="0" smtClean="0"/>
          </a:p>
          <a:p>
            <a:r>
              <a:rPr lang="en-US" dirty="0" smtClean="0"/>
              <a:t>&gt; 600 </a:t>
            </a:r>
            <a:r>
              <a:rPr lang="en-US" dirty="0"/>
              <a:t>pending requests for exemptions, </a:t>
            </a:r>
            <a:r>
              <a:rPr lang="en-US" dirty="0" smtClean="0"/>
              <a:t>the </a:t>
            </a:r>
            <a:r>
              <a:rPr lang="en-US" dirty="0"/>
              <a:t>FAA has only approved </a:t>
            </a:r>
            <a:r>
              <a:rPr lang="en-US" dirty="0" smtClean="0"/>
              <a:t>53</a:t>
            </a:r>
            <a:endParaRPr lang="en-US" b="1" dirty="0" smtClean="0"/>
          </a:p>
          <a:p>
            <a:endParaRPr lang="en-US" b="1" dirty="0" smtClean="0"/>
          </a:p>
          <a:p>
            <a:r>
              <a:rPr lang="en-US" b="1" dirty="0" smtClean="0"/>
              <a:t>Press </a:t>
            </a:r>
            <a:r>
              <a:rPr lang="en-US" b="1" dirty="0"/>
              <a:t>Release Results</a:t>
            </a:r>
          </a:p>
          <a:p>
            <a:r>
              <a:rPr lang="en-US" sz="2400" dirty="0" smtClean="0"/>
              <a:t>2/15/2015 </a:t>
            </a:r>
            <a:r>
              <a:rPr lang="en-US" sz="2100" dirty="0" smtClean="0"/>
              <a:t> </a:t>
            </a:r>
            <a:r>
              <a:rPr lang="en-US" sz="1900" dirty="0">
                <a:hlinkClick r:id="rId3" tooltip="DOT and FAA Propose New Rules for Small Unmanned Aircraft Systems"/>
              </a:rPr>
              <a:t>DOT and FAA Propose New Rules for Small Unmanned Aircraft Systems</a:t>
            </a:r>
            <a:endParaRPr lang="en-US" sz="2400" dirty="0" smtClean="0"/>
          </a:p>
          <a:p>
            <a:r>
              <a:rPr lang="en-US" sz="2400" dirty="0" smtClean="0"/>
              <a:t>2/3/2105 </a:t>
            </a:r>
            <a:r>
              <a:rPr lang="en-US" sz="2000" b="1" dirty="0">
                <a:hlinkClick r:id="rId4"/>
              </a:rPr>
              <a:t>FAA Grants Eight More UAS Exemptions</a:t>
            </a:r>
            <a:endParaRPr lang="en-US" sz="2000" b="1" dirty="0"/>
          </a:p>
          <a:p>
            <a:r>
              <a:rPr lang="en-US" sz="2400" dirty="0" smtClean="0"/>
              <a:t>12/10/2014</a:t>
            </a:r>
            <a:r>
              <a:rPr lang="en-US" sz="2400" dirty="0"/>
              <a:t> </a:t>
            </a:r>
            <a:r>
              <a:rPr lang="en-US" sz="2400" dirty="0">
                <a:hlinkClick r:id="rId5" tooltip="FAA Grants Five More Commercial UAS Exemptions "/>
              </a:rPr>
              <a:t>FAA Grants Five More Commercial UAS Exemptions</a:t>
            </a:r>
            <a:endParaRPr lang="en-US" sz="2400" dirty="0"/>
          </a:p>
          <a:p>
            <a:r>
              <a:rPr lang="en-US" sz="2400" dirty="0"/>
              <a:t>11/18/2014 </a:t>
            </a:r>
            <a:r>
              <a:rPr lang="en-US" sz="2400" dirty="0">
                <a:hlinkClick r:id="rId6" tooltip="FAA Statement on NTSB Decision in Huerta v. Pirker"/>
              </a:rPr>
              <a:t>FAA Statement on NTSB Decision in Huerta v. Pirker</a:t>
            </a:r>
            <a:endParaRPr lang="en-US" sz="2400" dirty="0"/>
          </a:p>
          <a:p>
            <a:r>
              <a:rPr lang="en-US" sz="2400" dirty="0"/>
              <a:t>10/08/2014 </a:t>
            </a:r>
            <a:r>
              <a:rPr lang="en-US" sz="2400" dirty="0">
                <a:hlinkClick r:id="rId7" tooltip="FAA Statement on MITRE's Independent Assessment and Recommendations for NextGen"/>
              </a:rPr>
              <a:t>FAA Statement on MITRE's Independent Assessment and Recommendations for NextGen</a:t>
            </a:r>
            <a:endParaRPr lang="en-US" sz="2400" dirty="0"/>
          </a:p>
          <a:p>
            <a:r>
              <a:rPr lang="en-US" sz="2400" dirty="0"/>
              <a:t>9/25/2014 </a:t>
            </a:r>
            <a:r>
              <a:rPr lang="en-US" sz="2400" dirty="0">
                <a:hlinkClick r:id="rId8" tooltip="U.S. Transportation Secretary Foxx Announces FAA Exemptions for Commercial UAS Movie and TV Production"/>
              </a:rPr>
              <a:t>U.S. Transportation Secretary Foxx Announces FAA Exemptions for Commercial UAS Movie and TV Production</a:t>
            </a:r>
            <a:endParaRPr lang="en-US" sz="2400" dirty="0"/>
          </a:p>
          <a:p>
            <a:r>
              <a:rPr lang="en-US" sz="2400" dirty="0"/>
              <a:t>9/10/2014 </a:t>
            </a:r>
            <a:r>
              <a:rPr lang="en-US" sz="2400" dirty="0">
                <a:hlinkClick r:id="rId9" tooltip="FAA Statement"/>
              </a:rPr>
              <a:t>FAA Statement</a:t>
            </a:r>
            <a:endParaRPr lang="en-US" sz="2400" dirty="0"/>
          </a:p>
          <a:p>
            <a:r>
              <a:rPr lang="en-US" sz="2400" dirty="0"/>
              <a:t>8/13/2014 </a:t>
            </a:r>
            <a:r>
              <a:rPr lang="en-US" sz="2400" dirty="0">
                <a:hlinkClick r:id="rId10" tooltip="FAA Announces Virginia Tech UAS Test Site Now Operational "/>
              </a:rPr>
              <a:t>FAA Announces Virginia Tech UAS Test Site Now Operational</a:t>
            </a:r>
            <a:endParaRPr lang="en-US" sz="2400" dirty="0"/>
          </a:p>
          <a:p>
            <a:r>
              <a:rPr lang="en-US" sz="2400" dirty="0"/>
              <a:t>8/07/2014 </a:t>
            </a:r>
            <a:r>
              <a:rPr lang="en-US" sz="2400" dirty="0">
                <a:hlinkClick r:id="rId11" tooltip="FAA Announces New York UAS Test Site Now Operational "/>
              </a:rPr>
              <a:t>FAA Announces New York UAS Test Site Now </a:t>
            </a:r>
            <a:r>
              <a:rPr lang="en-US" sz="2400" dirty="0" smtClean="0">
                <a:hlinkClick r:id="rId11" tooltip="FAA Announces New York UAS Test Site Now Operational "/>
              </a:rPr>
              <a:t>Operational</a:t>
            </a:r>
            <a:endParaRPr lang="en-US" sz="2400" dirty="0"/>
          </a:p>
        </p:txBody>
      </p:sp>
    </p:spTree>
    <p:extLst>
      <p:ext uri="{BB962C8B-B14F-4D97-AF65-F5344CB8AC3E}">
        <p14:creationId xmlns:p14="http://schemas.microsoft.com/office/powerpoint/2010/main" val="436491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629400" cy="838200"/>
          </a:xfrm>
        </p:spPr>
        <p:txBody>
          <a:bodyPr/>
          <a:lstStyle/>
          <a:p>
            <a:r>
              <a:rPr lang="en-US" sz="4000" b="1" dirty="0" smtClean="0">
                <a:latin typeface="Calibri" pitchFamily="34" charset="0"/>
              </a:rPr>
              <a:t>2/15/2015  FAA Release</a:t>
            </a:r>
            <a:endParaRPr lang="en-US" sz="4000" b="1" dirty="0">
              <a:latin typeface="Calibri" pitchFamily="34" charset="0"/>
            </a:endParaRPr>
          </a:p>
        </p:txBody>
      </p:sp>
      <p:sp>
        <p:nvSpPr>
          <p:cNvPr id="3" name="Content Placeholder 2"/>
          <p:cNvSpPr>
            <a:spLocks noGrp="1"/>
          </p:cNvSpPr>
          <p:nvPr>
            <p:ph idx="1"/>
          </p:nvPr>
        </p:nvSpPr>
        <p:spPr>
          <a:xfrm>
            <a:off x="152400" y="1143000"/>
            <a:ext cx="8153400" cy="5562600"/>
          </a:xfrm>
        </p:spPr>
        <p:txBody>
          <a:bodyPr>
            <a:noAutofit/>
          </a:bodyPr>
          <a:lstStyle/>
          <a:p>
            <a:pPr>
              <a:buNone/>
            </a:pPr>
            <a:r>
              <a:rPr lang="en-US" sz="2400" b="1" u="sng" dirty="0" smtClean="0"/>
              <a:t>Flight and Platform</a:t>
            </a:r>
          </a:p>
          <a:p>
            <a:pPr marL="865188">
              <a:buNone/>
            </a:pPr>
            <a:r>
              <a:rPr lang="en-US" sz="2400" dirty="0" smtClean="0"/>
              <a:t>Line of Sight</a:t>
            </a:r>
          </a:p>
          <a:p>
            <a:pPr marL="865188">
              <a:buNone/>
            </a:pPr>
            <a:r>
              <a:rPr lang="en-US" sz="2400" dirty="0" smtClean="0"/>
              <a:t>&lt; 500 Ft. </a:t>
            </a:r>
          </a:p>
          <a:p>
            <a:pPr marL="865188">
              <a:buNone/>
            </a:pPr>
            <a:r>
              <a:rPr lang="en-US" sz="2400" dirty="0" smtClean="0"/>
              <a:t>First Person view Camera does not satisfy “see-and-avoid”</a:t>
            </a:r>
          </a:p>
          <a:p>
            <a:pPr>
              <a:buNone/>
            </a:pPr>
            <a:r>
              <a:rPr lang="en-US" sz="2400" b="1" u="sng" dirty="0" smtClean="0"/>
              <a:t>Operators</a:t>
            </a:r>
          </a:p>
          <a:p>
            <a:pPr marL="914400" indent="-385763">
              <a:buNone/>
            </a:pPr>
            <a:r>
              <a:rPr lang="en-US" sz="2400" dirty="0" smtClean="0"/>
              <a:t>Pass FAA- Approved test,  Re-test every 2-yrs</a:t>
            </a:r>
          </a:p>
          <a:p>
            <a:pPr marL="914400" indent="-385763">
              <a:buNone/>
            </a:pPr>
            <a:r>
              <a:rPr lang="en-US" sz="2400" dirty="0" smtClean="0"/>
              <a:t>Be “Vetted by the Transportation Security Admin”</a:t>
            </a:r>
          </a:p>
          <a:p>
            <a:pPr marL="914400" indent="-385763">
              <a:buNone/>
            </a:pPr>
            <a:r>
              <a:rPr lang="en-US" sz="2400" dirty="0" smtClean="0"/>
              <a:t>Make all craft and records available for inspection or testing. </a:t>
            </a:r>
          </a:p>
          <a:p>
            <a:pPr marL="914400" indent="-385763">
              <a:buNone/>
            </a:pPr>
            <a:r>
              <a:rPr lang="en-US" sz="2800" b="1" dirty="0" smtClean="0"/>
              <a:t>Story From Ag Professional  2/19/15  </a:t>
            </a:r>
            <a:r>
              <a:rPr lang="en-US" sz="2400" b="1" dirty="0" smtClean="0"/>
              <a:t> </a:t>
            </a:r>
            <a:r>
              <a:rPr lang="en-US" sz="2400" dirty="0" smtClean="0"/>
              <a:t>“</a:t>
            </a:r>
            <a:r>
              <a:rPr lang="en-US" sz="2400" i="1" dirty="0" smtClean="0"/>
              <a:t>Farmers disappointed by restriction in proposed drone rules</a:t>
            </a:r>
            <a:r>
              <a:rPr lang="en-US" sz="2400" dirty="0" smtClean="0"/>
              <a:t>”</a:t>
            </a:r>
          </a:p>
          <a:p>
            <a:pPr marL="914400" lvl="1" indent="-385763">
              <a:buNone/>
            </a:pPr>
            <a:r>
              <a:rPr lang="en-US" sz="2400" dirty="0" smtClean="0"/>
              <a:t>These constraints would limit a drones range and usefulness</a:t>
            </a:r>
          </a:p>
        </p:txBody>
      </p:sp>
    </p:spTree>
    <p:extLst>
      <p:ext uri="{BB962C8B-B14F-4D97-AF65-F5344CB8AC3E}">
        <p14:creationId xmlns:p14="http://schemas.microsoft.com/office/powerpoint/2010/main" val="1660491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162800" cy="914400"/>
          </a:xfrm>
        </p:spPr>
        <p:txBody>
          <a:bodyPr/>
          <a:lstStyle/>
          <a:p>
            <a:r>
              <a:rPr lang="en-US" sz="4000" b="1" dirty="0" smtClean="0">
                <a:latin typeface="Calibri" pitchFamily="34" charset="0"/>
              </a:rPr>
              <a:t>3/24/2015   FAA Release	</a:t>
            </a:r>
            <a:endParaRPr lang="en-US" sz="4000" b="1" dirty="0">
              <a:latin typeface="Calibri" pitchFamily="34" charset="0"/>
            </a:endParaRPr>
          </a:p>
        </p:txBody>
      </p:sp>
      <p:sp>
        <p:nvSpPr>
          <p:cNvPr id="3" name="Content Placeholder 2"/>
          <p:cNvSpPr>
            <a:spLocks noGrp="1"/>
          </p:cNvSpPr>
          <p:nvPr>
            <p:ph idx="1"/>
          </p:nvPr>
        </p:nvSpPr>
        <p:spPr>
          <a:xfrm>
            <a:off x="152400" y="1066800"/>
            <a:ext cx="8153400" cy="5562600"/>
          </a:xfrm>
        </p:spPr>
        <p:txBody>
          <a:bodyPr>
            <a:normAutofit/>
          </a:bodyPr>
          <a:lstStyle/>
          <a:p>
            <a:r>
              <a:rPr lang="en-US" sz="2800" b="1" dirty="0" smtClean="0"/>
              <a:t>Streamlined COA Process</a:t>
            </a:r>
          </a:p>
          <a:p>
            <a:r>
              <a:rPr lang="en-US" sz="2400" dirty="0"/>
              <a:t>The new policy allows commercial operators permitted to fly under </a:t>
            </a:r>
            <a:r>
              <a:rPr lang="en-US" sz="2400" b="1" dirty="0"/>
              <a:t>Section 333 </a:t>
            </a:r>
            <a:r>
              <a:rPr lang="en-US" sz="2400" dirty="0"/>
              <a:t>of the FAA Modernization and Reform Act to fly without the current coordination with air traffic control facilities and service centers. </a:t>
            </a:r>
            <a:r>
              <a:rPr lang="en-US" sz="2400" dirty="0" smtClean="0"/>
              <a:t> Operations </a:t>
            </a:r>
            <a:r>
              <a:rPr lang="en-US" sz="2400" dirty="0"/>
              <a:t>will receive a streamlined certificate of authorization to fly if adhering to certain parameters</a:t>
            </a:r>
            <a:r>
              <a:rPr lang="en-US" sz="2400" dirty="0" smtClean="0"/>
              <a:t>.</a:t>
            </a:r>
          </a:p>
          <a:p>
            <a:pPr>
              <a:buNone/>
            </a:pPr>
            <a:endParaRPr lang="en-US" sz="2400" dirty="0" smtClean="0"/>
          </a:p>
          <a:p>
            <a:r>
              <a:rPr lang="en-US" sz="2400" dirty="0"/>
              <a:t>The parameters require flights to remain at or below </a:t>
            </a:r>
            <a:r>
              <a:rPr lang="en-US" sz="2400" b="1" u="sng" dirty="0"/>
              <a:t>200 feet </a:t>
            </a:r>
            <a:r>
              <a:rPr lang="en-US" sz="2400" dirty="0"/>
              <a:t>above ground level during </a:t>
            </a:r>
            <a:r>
              <a:rPr lang="en-US" sz="2400" b="1" u="sng" dirty="0"/>
              <a:t>daylight visual flight </a:t>
            </a:r>
            <a:r>
              <a:rPr lang="en-US" sz="2400" dirty="0"/>
              <a:t>rule conditions, at least two nautical miles from airports and five miles from airports with an operational control tower, and the </a:t>
            </a:r>
            <a:r>
              <a:rPr lang="en-US" sz="2400" b="1" u="sng" dirty="0"/>
              <a:t>pilot in command </a:t>
            </a:r>
            <a:r>
              <a:rPr lang="en-US" sz="2400" dirty="0"/>
              <a:t>must have at least a </a:t>
            </a:r>
            <a:r>
              <a:rPr lang="en-US" sz="2400" b="1" u="sng" dirty="0"/>
              <a:t>private pilot license</a:t>
            </a:r>
            <a:r>
              <a:rPr lang="en-US" sz="2400" dirty="0"/>
              <a:t>.</a:t>
            </a:r>
          </a:p>
        </p:txBody>
      </p:sp>
    </p:spTree>
    <p:extLst>
      <p:ext uri="{BB962C8B-B14F-4D97-AF65-F5344CB8AC3E}">
        <p14:creationId xmlns:p14="http://schemas.microsoft.com/office/powerpoint/2010/main" val="4150578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410200"/>
            <a:ext cx="7848600" cy="1143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52400" y="228600"/>
            <a:ext cx="8229600" cy="6477000"/>
          </a:xfrm>
        </p:spPr>
        <p:txBody>
          <a:bodyPr>
            <a:normAutofit/>
          </a:bodyPr>
          <a:lstStyle/>
          <a:p>
            <a:pPr>
              <a:lnSpc>
                <a:spcPts val="3600"/>
              </a:lnSpc>
              <a:spcBef>
                <a:spcPts val="0"/>
              </a:spcBef>
              <a:spcAft>
                <a:spcPts val="1200"/>
              </a:spcAft>
              <a:buNone/>
            </a:pPr>
            <a:r>
              <a:rPr lang="en-US" sz="3200" b="1" dirty="0" smtClean="0">
                <a:latin typeface="Calibri" pitchFamily="34" charset="0"/>
              </a:rPr>
              <a:t>FAA requirements are currently strict</a:t>
            </a:r>
          </a:p>
          <a:p>
            <a:pPr marL="800100">
              <a:lnSpc>
                <a:spcPts val="3600"/>
              </a:lnSpc>
              <a:spcBef>
                <a:spcPts val="0"/>
              </a:spcBef>
              <a:spcAft>
                <a:spcPts val="1200"/>
              </a:spcAft>
              <a:buNone/>
            </a:pPr>
            <a:r>
              <a:rPr lang="en-US" sz="2400" dirty="0" smtClean="0">
                <a:latin typeface="Calibri" pitchFamily="34" charset="0"/>
              </a:rPr>
              <a:t>– Requires FAA licensed pilot</a:t>
            </a:r>
          </a:p>
          <a:p>
            <a:pPr marL="800100">
              <a:lnSpc>
                <a:spcPts val="3600"/>
              </a:lnSpc>
              <a:spcBef>
                <a:spcPts val="0"/>
              </a:spcBef>
              <a:spcAft>
                <a:spcPts val="1200"/>
              </a:spcAft>
              <a:buNone/>
            </a:pPr>
            <a:r>
              <a:rPr lang="en-US" sz="2400" dirty="0" smtClean="0">
                <a:latin typeface="Calibri" pitchFamily="34" charset="0"/>
              </a:rPr>
              <a:t>– Qualified ground observers</a:t>
            </a:r>
          </a:p>
          <a:p>
            <a:pPr marL="800100">
              <a:lnSpc>
                <a:spcPts val="3600"/>
              </a:lnSpc>
              <a:spcBef>
                <a:spcPts val="0"/>
              </a:spcBef>
              <a:spcAft>
                <a:spcPts val="1200"/>
              </a:spcAft>
              <a:buNone/>
            </a:pPr>
            <a:r>
              <a:rPr lang="en-US" sz="2400" dirty="0" smtClean="0">
                <a:latin typeface="Calibri" pitchFamily="34" charset="0"/>
              </a:rPr>
              <a:t>– Formal processes for maintenance, training, operations</a:t>
            </a:r>
          </a:p>
          <a:p>
            <a:pPr marL="800100">
              <a:lnSpc>
                <a:spcPts val="3600"/>
              </a:lnSpc>
              <a:spcBef>
                <a:spcPts val="0"/>
              </a:spcBef>
              <a:spcAft>
                <a:spcPts val="1200"/>
              </a:spcAft>
              <a:buNone/>
            </a:pPr>
            <a:r>
              <a:rPr lang="en-US" sz="2400" dirty="0" smtClean="0">
                <a:latin typeface="Calibri" pitchFamily="34" charset="0"/>
              </a:rPr>
              <a:t>– Small UAS rules will not take effect until 2016-17</a:t>
            </a:r>
          </a:p>
          <a:p>
            <a:pPr marL="800100">
              <a:lnSpc>
                <a:spcPts val="3600"/>
              </a:lnSpc>
              <a:spcBef>
                <a:spcPts val="0"/>
              </a:spcBef>
              <a:spcAft>
                <a:spcPts val="1200"/>
              </a:spcAft>
              <a:buNone/>
            </a:pPr>
            <a:r>
              <a:rPr lang="en-US" sz="2400" dirty="0" smtClean="0">
                <a:latin typeface="Calibri" pitchFamily="34" charset="0"/>
              </a:rPr>
              <a:t>– $10,000 fine per violation</a:t>
            </a:r>
          </a:p>
          <a:p>
            <a:pPr>
              <a:lnSpc>
                <a:spcPts val="3600"/>
              </a:lnSpc>
              <a:spcBef>
                <a:spcPts val="0"/>
              </a:spcBef>
              <a:spcAft>
                <a:spcPts val="1200"/>
              </a:spcAft>
              <a:buNone/>
            </a:pPr>
            <a:r>
              <a:rPr lang="en-US" sz="2800" b="1" dirty="0" smtClean="0">
                <a:latin typeface="Calibri" pitchFamily="34" charset="0"/>
              </a:rPr>
              <a:t>It is unclear how the pending small UAS Proposed Rules will </a:t>
            </a:r>
            <a:r>
              <a:rPr lang="en-US" sz="2800" b="1" u="sng" dirty="0" smtClean="0">
                <a:latin typeface="Calibri" pitchFamily="34" charset="0"/>
              </a:rPr>
              <a:t>eventually</a:t>
            </a:r>
            <a:r>
              <a:rPr lang="en-US" sz="2800" b="1" dirty="0" smtClean="0">
                <a:latin typeface="Calibri" pitchFamily="34" charset="0"/>
              </a:rPr>
              <a:t> impact universities and public entities</a:t>
            </a:r>
            <a:endParaRPr lang="en-US" sz="2400" b="1" dirty="0" smtClean="0">
              <a:latin typeface="Calibri" pitchFamily="34" charset="0"/>
            </a:endParaRPr>
          </a:p>
          <a:p>
            <a:pPr>
              <a:lnSpc>
                <a:spcPts val="3600"/>
              </a:lnSpc>
              <a:spcBef>
                <a:spcPts val="0"/>
              </a:spcBef>
              <a:spcAft>
                <a:spcPts val="1200"/>
              </a:spcAft>
              <a:buNone/>
            </a:pPr>
            <a:r>
              <a:rPr lang="en-US" sz="3200" b="1" dirty="0" smtClean="0">
                <a:latin typeface="Calibri" pitchFamily="34" charset="0"/>
              </a:rPr>
              <a:t>University Legal Counsel &amp; Risk Management offices must be involved with UAV efforts.</a:t>
            </a:r>
            <a:endParaRPr lang="en-US" sz="3200" b="1" dirty="0">
              <a:latin typeface="Calibri" pitchFamily="34" charset="0"/>
            </a:endParaRPr>
          </a:p>
        </p:txBody>
      </p:sp>
    </p:spTree>
    <p:extLst>
      <p:ext uri="{BB962C8B-B14F-4D97-AF65-F5344CB8AC3E}">
        <p14:creationId xmlns:p14="http://schemas.microsoft.com/office/powerpoint/2010/main" val="2177545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001000" cy="1447800"/>
          </a:xfrm>
        </p:spPr>
        <p:txBody>
          <a:bodyPr/>
          <a:lstStyle/>
          <a:p>
            <a:pPr algn="ctr"/>
            <a:r>
              <a:rPr lang="en-US" sz="3600" b="1" dirty="0" smtClean="0">
                <a:latin typeface="Arial" pitchFamily="34" charset="0"/>
                <a:cs typeface="Arial" pitchFamily="34" charset="0"/>
              </a:rPr>
              <a:t>Commercial Drone Milestone: </a:t>
            </a:r>
            <a:br>
              <a:rPr lang="en-US" sz="3600" b="1" dirty="0" smtClean="0">
                <a:latin typeface="Arial" pitchFamily="34" charset="0"/>
                <a:cs typeface="Arial" pitchFamily="34" charset="0"/>
              </a:rPr>
            </a:br>
            <a:r>
              <a:rPr lang="en-US" sz="2800" b="1" dirty="0" smtClean="0">
                <a:latin typeface="Arial" pitchFamily="34" charset="0"/>
                <a:cs typeface="Arial" pitchFamily="34" charset="0"/>
              </a:rPr>
              <a:t>1000 Exemptions Now Approved by FAA</a:t>
            </a:r>
            <a:br>
              <a:rPr lang="en-US" sz="2800" b="1" dirty="0" smtClean="0">
                <a:latin typeface="Arial" pitchFamily="34" charset="0"/>
                <a:cs typeface="Arial" pitchFamily="34" charset="0"/>
              </a:rPr>
            </a:br>
            <a:r>
              <a:rPr lang="en-US" sz="1800" b="1" dirty="0" smtClean="0">
                <a:latin typeface="Arial" pitchFamily="34" charset="0"/>
                <a:cs typeface="Arial" pitchFamily="34" charset="0"/>
              </a:rPr>
              <a:t>August 4, 2015 </a:t>
            </a:r>
            <a:endParaRPr lang="en-US" sz="3200" b="1" dirty="0">
              <a:latin typeface="Arial" pitchFamily="34" charset="0"/>
              <a:cs typeface="Arial" pitchFamily="34" charset="0"/>
            </a:endParaRPr>
          </a:p>
        </p:txBody>
      </p:sp>
      <p:sp>
        <p:nvSpPr>
          <p:cNvPr id="3" name="Content Placeholder 2"/>
          <p:cNvSpPr>
            <a:spLocks noGrp="1"/>
          </p:cNvSpPr>
          <p:nvPr>
            <p:ph idx="1"/>
          </p:nvPr>
        </p:nvSpPr>
        <p:spPr>
          <a:xfrm>
            <a:off x="0" y="1600200"/>
            <a:ext cx="8305800" cy="4953000"/>
          </a:xfrm>
        </p:spPr>
        <p:txBody>
          <a:bodyPr>
            <a:noAutofit/>
          </a:bodyPr>
          <a:lstStyle/>
          <a:p>
            <a:pPr>
              <a:spcBef>
                <a:spcPts val="0"/>
              </a:spcBef>
              <a:spcAft>
                <a:spcPts val="1200"/>
              </a:spcAft>
              <a:buNone/>
            </a:pPr>
            <a:r>
              <a:rPr lang="en-US" sz="2800" dirty="0" smtClean="0">
                <a:latin typeface="Arial" pitchFamily="34" charset="0"/>
                <a:cs typeface="Arial" pitchFamily="34" charset="0"/>
              </a:rPr>
              <a:t>In an analysis of the first 500, the </a:t>
            </a:r>
            <a:r>
              <a:rPr lang="en-US" sz="2400" i="1" dirty="0" smtClean="0">
                <a:latin typeface="Arial" pitchFamily="34" charset="0"/>
                <a:cs typeface="Arial" pitchFamily="34" charset="0"/>
              </a:rPr>
              <a:t>Association for Unmanned Vehicle Systems International  </a:t>
            </a:r>
            <a:r>
              <a:rPr lang="en-US" sz="2800" dirty="0" smtClean="0">
                <a:latin typeface="Arial" pitchFamily="34" charset="0"/>
                <a:cs typeface="Arial" pitchFamily="34" charset="0"/>
              </a:rPr>
              <a:t>(</a:t>
            </a:r>
            <a:r>
              <a:rPr lang="en-US" sz="2400" dirty="0" smtClean="0">
                <a:latin typeface="Arial" pitchFamily="34" charset="0"/>
                <a:cs typeface="Arial" pitchFamily="34" charset="0"/>
              </a:rPr>
              <a:t>AUVSI</a:t>
            </a:r>
            <a:r>
              <a:rPr lang="en-US" sz="2800" dirty="0" smtClean="0">
                <a:latin typeface="Arial" pitchFamily="34" charset="0"/>
                <a:cs typeface="Arial" pitchFamily="34" charset="0"/>
              </a:rPr>
              <a:t>) recently noted that over 20 different industries in 48 states got the OK to fly. </a:t>
            </a:r>
          </a:p>
          <a:p>
            <a:pPr>
              <a:spcBef>
                <a:spcPts val="0"/>
              </a:spcBef>
              <a:spcAft>
                <a:spcPts val="1200"/>
              </a:spcAft>
              <a:buNone/>
            </a:pPr>
            <a:r>
              <a:rPr lang="en-US" sz="2800" dirty="0" smtClean="0">
                <a:latin typeface="Arial" pitchFamily="34" charset="0"/>
                <a:cs typeface="Arial" pitchFamily="34" charset="0"/>
              </a:rPr>
              <a:t>The most exemptions went to the real estate (30.6%), </a:t>
            </a:r>
            <a:r>
              <a:rPr lang="en-US" sz="2800" b="1" dirty="0" smtClean="0">
                <a:latin typeface="Arial" pitchFamily="34" charset="0"/>
                <a:cs typeface="Arial" pitchFamily="34" charset="0"/>
              </a:rPr>
              <a:t>agriculture (21.2%)  </a:t>
            </a:r>
            <a:r>
              <a:rPr lang="en-US" sz="2800" dirty="0" smtClean="0">
                <a:latin typeface="Arial" pitchFamily="34" charset="0"/>
                <a:cs typeface="Arial" pitchFamily="34" charset="0"/>
              </a:rPr>
              <a:t>and construction (14.8%) industries, and the top five states for exemption holders were California (70), Texas (46), Florida (40), Illinois (18) and Arizona (17).</a:t>
            </a:r>
            <a:endParaRPr lang="en-US" sz="1800" dirty="0" smtClean="0">
              <a:latin typeface="Arial" pitchFamily="34" charset="0"/>
              <a:cs typeface="Arial" pitchFamily="34" charset="0"/>
            </a:endParaRPr>
          </a:p>
          <a:p>
            <a:pPr>
              <a:spcBef>
                <a:spcPts val="0"/>
              </a:spcBef>
              <a:spcAft>
                <a:spcPts val="1200"/>
              </a:spcAft>
              <a:buNone/>
            </a:pPr>
            <a:endParaRPr lang="en-US" sz="1050" dirty="0" smtClean="0">
              <a:latin typeface="Arial" pitchFamily="34" charset="0"/>
              <a:cs typeface="Arial" pitchFamily="34" charset="0"/>
            </a:endParaRPr>
          </a:p>
          <a:p>
            <a:pPr>
              <a:spcBef>
                <a:spcPts val="0"/>
              </a:spcBef>
              <a:spcAft>
                <a:spcPts val="1200"/>
              </a:spcAft>
              <a:buNone/>
            </a:pPr>
            <a:r>
              <a:rPr lang="en-US" sz="1800" dirty="0" smtClean="0">
                <a:latin typeface="Arial" pitchFamily="34" charset="0"/>
                <a:cs typeface="Arial" pitchFamily="34" charset="0"/>
              </a:rPr>
              <a:t>http://www.faa.gov/news/updates/?newsId=83395</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284041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077200" cy="1143000"/>
          </a:xfrm>
        </p:spPr>
        <p:txBody>
          <a:bodyPr/>
          <a:lstStyle/>
          <a:p>
            <a:r>
              <a:rPr lang="en-US" sz="2800" b="1" dirty="0" smtClean="0">
                <a:latin typeface="Calibri" pitchFamily="34" charset="0"/>
              </a:rPr>
              <a:t> NAAA believes that the following safety precautions would significantly reduce the likelihood of UAS collisions</a:t>
            </a:r>
            <a:endParaRPr lang="en-US" sz="2800" b="1" dirty="0">
              <a:latin typeface="Calibri" pitchFamily="34" charset="0"/>
            </a:endParaRPr>
          </a:p>
        </p:txBody>
      </p:sp>
      <p:sp>
        <p:nvSpPr>
          <p:cNvPr id="3" name="Content Placeholder 2"/>
          <p:cNvSpPr>
            <a:spLocks noGrp="1"/>
          </p:cNvSpPr>
          <p:nvPr>
            <p:ph idx="1"/>
          </p:nvPr>
        </p:nvSpPr>
        <p:spPr>
          <a:xfrm>
            <a:off x="0" y="1295400"/>
            <a:ext cx="8458200" cy="5181600"/>
          </a:xfrm>
        </p:spPr>
        <p:txBody>
          <a:bodyPr>
            <a:noAutofit/>
          </a:bodyPr>
          <a:lstStyle/>
          <a:p>
            <a:pPr>
              <a:lnSpc>
                <a:spcPts val="2800"/>
              </a:lnSpc>
              <a:spcBef>
                <a:spcPts val="0"/>
              </a:spcBef>
              <a:spcAft>
                <a:spcPts val="1800"/>
              </a:spcAft>
              <a:buNone/>
            </a:pPr>
            <a:r>
              <a:rPr lang="en-US" sz="2400" dirty="0" smtClean="0">
                <a:latin typeface="Calibri" pitchFamily="34" charset="0"/>
              </a:rPr>
              <a:t>UAS should be equipped with </a:t>
            </a:r>
            <a:r>
              <a:rPr lang="en-US" sz="2800" b="1" dirty="0" smtClean="0">
                <a:latin typeface="Calibri" pitchFamily="34" charset="0"/>
              </a:rPr>
              <a:t>ADS-B Out </a:t>
            </a:r>
            <a:r>
              <a:rPr lang="en-US" sz="2400" dirty="0" smtClean="0">
                <a:latin typeface="Calibri" pitchFamily="34" charset="0"/>
              </a:rPr>
              <a:t>surveillance technology  </a:t>
            </a:r>
            <a:r>
              <a:rPr lang="en-US" sz="2800" b="1" dirty="0" smtClean="0">
                <a:latin typeface="Calibri" pitchFamily="34" charset="0"/>
              </a:rPr>
              <a:t>or an equivalent aircraft ID technology</a:t>
            </a:r>
            <a:r>
              <a:rPr lang="en-US" sz="2400" dirty="0" smtClean="0">
                <a:latin typeface="Calibri" pitchFamily="34" charset="0"/>
              </a:rPr>
              <a:t>, in which an aircraft determines its position via satellite navigation &amp; periodically broadcasts it, enabling it to be tracked,</a:t>
            </a:r>
          </a:p>
          <a:p>
            <a:pPr>
              <a:lnSpc>
                <a:spcPts val="2800"/>
              </a:lnSpc>
              <a:spcBef>
                <a:spcPts val="0"/>
              </a:spcBef>
              <a:spcAft>
                <a:spcPts val="1800"/>
              </a:spcAft>
              <a:buNone/>
            </a:pPr>
            <a:r>
              <a:rPr lang="en-US" sz="2400" dirty="0" smtClean="0">
                <a:latin typeface="Calibri" pitchFamily="34" charset="0"/>
              </a:rPr>
              <a:t>UAS and support vehicle should be equipped with strobe lighting</a:t>
            </a:r>
          </a:p>
          <a:p>
            <a:pPr>
              <a:lnSpc>
                <a:spcPts val="2800"/>
              </a:lnSpc>
              <a:spcBef>
                <a:spcPts val="0"/>
              </a:spcBef>
              <a:spcAft>
                <a:spcPts val="1800"/>
              </a:spcAft>
              <a:buNone/>
            </a:pPr>
            <a:r>
              <a:rPr lang="en-US" sz="2400" dirty="0" smtClean="0">
                <a:latin typeface="Calibri" pitchFamily="34" charset="0"/>
              </a:rPr>
              <a:t>UAS pilots should be required to have a private pilot certificate in order to demonstrate proper knowledge of the National Airspace System (NAS), as well as a Class 3 medical certificate and demonstrate their ability to operate a UAS</a:t>
            </a:r>
          </a:p>
          <a:p>
            <a:pPr>
              <a:lnSpc>
                <a:spcPts val="2800"/>
              </a:lnSpc>
              <a:spcBef>
                <a:spcPts val="0"/>
              </a:spcBef>
              <a:spcAft>
                <a:spcPts val="1800"/>
              </a:spcAft>
              <a:buNone/>
            </a:pPr>
            <a:r>
              <a:rPr lang="en-US" sz="2400" dirty="0" smtClean="0">
                <a:latin typeface="Calibri" pitchFamily="34" charset="0"/>
              </a:rPr>
              <a:t>UAS pilots should have an equally qualified non-flying observer to ensure the UAS operation remains clear of manned operations</a:t>
            </a:r>
          </a:p>
        </p:txBody>
      </p:sp>
    </p:spTree>
    <p:extLst>
      <p:ext uri="{BB962C8B-B14F-4D97-AF65-F5344CB8AC3E}">
        <p14:creationId xmlns:p14="http://schemas.microsoft.com/office/powerpoint/2010/main" val="3561600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382000" cy="6400800"/>
          </a:xfrm>
        </p:spPr>
        <p:txBody>
          <a:bodyPr>
            <a:noAutofit/>
          </a:bodyPr>
          <a:lstStyle/>
          <a:p>
            <a:pPr>
              <a:buNone/>
            </a:pPr>
            <a:r>
              <a:rPr lang="en-US" sz="3600" b="1" dirty="0" smtClean="0">
                <a:latin typeface="Calibri" pitchFamily="34" charset="0"/>
              </a:rPr>
              <a:t>$6.7 Million Settlement Issued for Unmarked Meteorological Evaluation Tower Resulting in Agricultural Aviator's Death</a:t>
            </a:r>
          </a:p>
          <a:p>
            <a:pPr>
              <a:buNone/>
            </a:pPr>
            <a:r>
              <a:rPr lang="en-US" sz="2800" dirty="0" smtClean="0">
                <a:latin typeface="Calibri" pitchFamily="34" charset="0"/>
              </a:rPr>
              <a:t>ALEXANDRIA, VA — September 9, 2014 — A settlement was reached last week on the wrongful death action filed by the family of California agricultural aviator Steve Allen in the amount $6.7 million against a group of defendants representing tower manufacturing, wind energy, land-owning and farming interests for not marking or making aware the location of an unmarked meteorological evaluation tower (MET) to protect the pilot. </a:t>
            </a:r>
          </a:p>
          <a:p>
            <a:pPr>
              <a:buNone/>
            </a:pPr>
            <a:endParaRPr lang="en-US" sz="2800" dirty="0">
              <a:latin typeface="Calibri" pitchFamily="34" charset="0"/>
            </a:endParaRPr>
          </a:p>
        </p:txBody>
      </p:sp>
    </p:spTree>
    <p:extLst>
      <p:ext uri="{BB962C8B-B14F-4D97-AF65-F5344CB8AC3E}">
        <p14:creationId xmlns:p14="http://schemas.microsoft.com/office/powerpoint/2010/main" val="1036424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41" y="0"/>
            <a:ext cx="7711059"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898509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 y="3981450"/>
            <a:ext cx="9150854" cy="111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888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pic>
        <p:nvPicPr>
          <p:cNvPr id="4" name="z9FsH1lw_eU"/>
          <p:cNvPicPr>
            <a:picLocks noGrp="1" noRot="1" noChangeAspect="1"/>
          </p:cNvPicPr>
          <p:nvPr>
            <p:ph idx="1"/>
            <a:videoFile r:link="rId1"/>
          </p:nvPr>
        </p:nvPicPr>
        <p:blipFill>
          <a:blip r:embed="rId3"/>
          <a:stretch>
            <a:fillRect/>
          </a:stretch>
        </p:blipFill>
        <p:spPr>
          <a:xfrm>
            <a:off x="1371600" y="2286000"/>
            <a:ext cx="6502400" cy="3657600"/>
          </a:xfrm>
          <a:prstGeom prst="rect">
            <a:avLst/>
          </a:prstGeom>
        </p:spPr>
      </p:pic>
    </p:spTree>
    <p:extLst>
      <p:ext uri="{BB962C8B-B14F-4D97-AF65-F5344CB8AC3E}">
        <p14:creationId xmlns:p14="http://schemas.microsoft.com/office/powerpoint/2010/main" val="2439056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UAS/UAV/The D Word in Ag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405445"/>
            <a:ext cx="5257800" cy="5440363"/>
          </a:xfrm>
          <a:prstGeom prst="rect">
            <a:avLst/>
          </a:prstGeom>
        </p:spPr>
      </p:pic>
    </p:spTree>
    <p:extLst>
      <p:ext uri="{BB962C8B-B14F-4D97-AF65-F5344CB8AC3E}">
        <p14:creationId xmlns:p14="http://schemas.microsoft.com/office/powerpoint/2010/main" val="13896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6933" y="1524001"/>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6400800"/>
            <a:ext cx="873637" cy="369332"/>
          </a:xfrm>
          <a:prstGeom prst="rect">
            <a:avLst/>
          </a:prstGeom>
          <a:noFill/>
        </p:spPr>
        <p:txBody>
          <a:bodyPr wrap="none" rtlCol="0">
            <a:spAutoFit/>
          </a:bodyPr>
          <a:lstStyle/>
          <a:p>
            <a:r>
              <a:rPr lang="en-US" dirty="0" smtClean="0"/>
              <a:t>dji.com</a:t>
            </a:r>
          </a:p>
        </p:txBody>
      </p:sp>
      <p:sp>
        <p:nvSpPr>
          <p:cNvPr id="3" name="TextBox 2"/>
          <p:cNvSpPr txBox="1"/>
          <p:nvPr/>
        </p:nvSpPr>
        <p:spPr>
          <a:xfrm>
            <a:off x="2895600" y="6400800"/>
            <a:ext cx="3087705" cy="369332"/>
          </a:xfrm>
          <a:prstGeom prst="rect">
            <a:avLst/>
          </a:prstGeom>
          <a:noFill/>
        </p:spPr>
        <p:txBody>
          <a:bodyPr wrap="none" rtlCol="0">
            <a:spAutoFit/>
          </a:bodyPr>
          <a:lstStyle/>
          <a:p>
            <a:r>
              <a:rPr lang="en-US" dirty="0" smtClean="0"/>
              <a:t>DJI </a:t>
            </a:r>
            <a:r>
              <a:rPr lang="en-US" dirty="0" smtClean="0"/>
              <a:t>has NO </a:t>
            </a:r>
            <a:r>
              <a:rPr lang="en-US" dirty="0" smtClean="0"/>
              <a:t>FLY ZONE Capability</a:t>
            </a:r>
            <a:endParaRPr lang="en-US" dirty="0"/>
          </a:p>
        </p:txBody>
      </p:sp>
    </p:spTree>
    <p:extLst>
      <p:ext uri="{BB962C8B-B14F-4D97-AF65-F5344CB8AC3E}">
        <p14:creationId xmlns:p14="http://schemas.microsoft.com/office/powerpoint/2010/main" val="144853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989" y="1417638"/>
            <a:ext cx="8366421" cy="4706112"/>
          </a:xfrm>
          <a:prstGeom prst="rect">
            <a:avLst/>
          </a:prstGeom>
        </p:spPr>
      </p:pic>
      <p:sp>
        <p:nvSpPr>
          <p:cNvPr id="5" name="Rectangle 4"/>
          <p:cNvSpPr/>
          <p:nvPr/>
        </p:nvSpPr>
        <p:spPr>
          <a:xfrm>
            <a:off x="1591274" y="6324600"/>
            <a:ext cx="2675925" cy="369332"/>
          </a:xfrm>
          <a:prstGeom prst="rect">
            <a:avLst/>
          </a:prstGeom>
        </p:spPr>
        <p:txBody>
          <a:bodyPr wrap="none">
            <a:spAutoFit/>
          </a:bodyPr>
          <a:lstStyle/>
          <a:p>
            <a:r>
              <a:rPr lang="en-US" dirty="0"/>
              <a:t>http://agmapsonline.com/</a:t>
            </a:r>
          </a:p>
        </p:txBody>
      </p:sp>
    </p:spTree>
    <p:extLst>
      <p:ext uri="{BB962C8B-B14F-4D97-AF65-F5344CB8AC3E}">
        <p14:creationId xmlns:p14="http://schemas.microsoft.com/office/powerpoint/2010/main" val="3345111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23" y="-304799"/>
            <a:ext cx="7379677" cy="553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6400800"/>
            <a:ext cx="1349857" cy="369332"/>
          </a:xfrm>
          <a:prstGeom prst="rect">
            <a:avLst/>
          </a:prstGeom>
          <a:noFill/>
        </p:spPr>
        <p:txBody>
          <a:bodyPr wrap="none" rtlCol="0">
            <a:spAutoFit/>
          </a:bodyPr>
          <a:lstStyle/>
          <a:p>
            <a:r>
              <a:rPr lang="en-US" dirty="0" smtClean="0"/>
              <a:t>Trimble.com</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97620"/>
            <a:ext cx="4191000" cy="25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693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65494"/>
            <a:ext cx="8248772" cy="598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324600"/>
            <a:ext cx="1504066" cy="369332"/>
          </a:xfrm>
          <a:prstGeom prst="rect">
            <a:avLst/>
          </a:prstGeom>
          <a:noFill/>
        </p:spPr>
        <p:txBody>
          <a:bodyPr wrap="none" rtlCol="0">
            <a:spAutoFit/>
          </a:bodyPr>
          <a:lstStyle/>
          <a:p>
            <a:r>
              <a:rPr lang="en-US" dirty="0" smtClean="0"/>
              <a:t>Tetracam.com</a:t>
            </a:r>
            <a:endParaRPr lang="en-US" dirty="0"/>
          </a:p>
        </p:txBody>
      </p:sp>
    </p:spTree>
    <p:extLst>
      <p:ext uri="{BB962C8B-B14F-4D97-AF65-F5344CB8AC3E}">
        <p14:creationId xmlns:p14="http://schemas.microsoft.com/office/powerpoint/2010/main" val="157768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Hints on Platform</a:t>
            </a:r>
            <a:endParaRPr lang="en-US" dirty="0"/>
          </a:p>
        </p:txBody>
      </p:sp>
      <p:sp>
        <p:nvSpPr>
          <p:cNvPr id="3" name="Content Placeholder 2"/>
          <p:cNvSpPr>
            <a:spLocks noGrp="1"/>
          </p:cNvSpPr>
          <p:nvPr>
            <p:ph idx="1"/>
          </p:nvPr>
        </p:nvSpPr>
        <p:spPr/>
        <p:txBody>
          <a:bodyPr>
            <a:normAutofit/>
          </a:bodyPr>
          <a:lstStyle/>
          <a:p>
            <a:r>
              <a:rPr lang="en-US" sz="3200" dirty="0" smtClean="0"/>
              <a:t>They will crash. Period.</a:t>
            </a:r>
          </a:p>
          <a:p>
            <a:pPr lvl="1"/>
            <a:r>
              <a:rPr lang="en-US" sz="3000" dirty="0" smtClean="0"/>
              <a:t>Easier to get a replace pieces the better.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46331" y="3946478"/>
            <a:ext cx="3311620" cy="24837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076" y="3886344"/>
            <a:ext cx="3962208" cy="297165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332" t="4074" r="11111" b="1112"/>
          <a:stretch/>
        </p:blipFill>
        <p:spPr>
          <a:xfrm rot="5400000">
            <a:off x="126797" y="3759546"/>
            <a:ext cx="2992438" cy="3246033"/>
          </a:xfrm>
          <a:prstGeom prst="rect">
            <a:avLst/>
          </a:prstGeom>
        </p:spPr>
      </p:pic>
    </p:spTree>
    <p:extLst>
      <p:ext uri="{BB962C8B-B14F-4D97-AF65-F5344CB8AC3E}">
        <p14:creationId xmlns:p14="http://schemas.microsoft.com/office/powerpoint/2010/main" val="537286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Styles</a:t>
            </a:r>
            <a:endParaRPr lang="en-US" dirty="0"/>
          </a:p>
        </p:txBody>
      </p:sp>
      <p:sp>
        <p:nvSpPr>
          <p:cNvPr id="3" name="Content Placeholder 2"/>
          <p:cNvSpPr>
            <a:spLocks noGrp="1"/>
          </p:cNvSpPr>
          <p:nvPr>
            <p:ph idx="1"/>
          </p:nvPr>
        </p:nvSpPr>
        <p:spPr/>
        <p:txBody>
          <a:bodyPr/>
          <a:lstStyle/>
          <a:p>
            <a:r>
              <a:rPr lang="en-US" sz="3200" dirty="0"/>
              <a:t>Copters, Hover and stable </a:t>
            </a:r>
            <a:endParaRPr lang="en-US" sz="3200" dirty="0" smtClean="0"/>
          </a:p>
          <a:p>
            <a:pPr lvl="1"/>
            <a:r>
              <a:rPr lang="en-US" sz="2800" dirty="0" smtClean="0"/>
              <a:t>More motors ???</a:t>
            </a:r>
            <a:endParaRPr lang="en-US" sz="2800" dirty="0"/>
          </a:p>
          <a:p>
            <a:r>
              <a:rPr lang="en-US" sz="3200" dirty="0"/>
              <a:t>Planes / Fixed Wing, Covers ground</a:t>
            </a:r>
          </a:p>
          <a:p>
            <a:endParaRPr lang="en-US" dirty="0"/>
          </a:p>
        </p:txBody>
      </p:sp>
      <p:pic>
        <p:nvPicPr>
          <p:cNvPr id="4" name="Picture 3"/>
          <p:cNvPicPr>
            <a:picLocks noChangeAspect="1"/>
          </p:cNvPicPr>
          <p:nvPr/>
        </p:nvPicPr>
        <p:blipFill>
          <a:blip r:embed="rId2"/>
          <a:stretch>
            <a:fillRect/>
          </a:stretch>
        </p:blipFill>
        <p:spPr>
          <a:xfrm>
            <a:off x="-41268" y="3895725"/>
            <a:ext cx="4751519" cy="296227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292" t="20229" r="2509" b="13105"/>
          <a:stretch/>
        </p:blipFill>
        <p:spPr>
          <a:xfrm>
            <a:off x="4267200" y="3895725"/>
            <a:ext cx="5029201" cy="2924175"/>
          </a:xfrm>
          <a:prstGeom prst="rect">
            <a:avLst/>
          </a:prstGeom>
        </p:spPr>
      </p:pic>
    </p:spTree>
    <p:extLst>
      <p:ext uri="{BB962C8B-B14F-4D97-AF65-F5344CB8AC3E}">
        <p14:creationId xmlns:p14="http://schemas.microsoft.com/office/powerpoint/2010/main" val="408176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Research in Ag, NREM, and beyond at OSU</a:t>
            </a:r>
            <a:endParaRPr lang="en-US" dirty="0"/>
          </a:p>
        </p:txBody>
      </p:sp>
      <p:sp>
        <p:nvSpPr>
          <p:cNvPr id="3" name="Content Placeholder 2"/>
          <p:cNvSpPr>
            <a:spLocks noGrp="1"/>
          </p:cNvSpPr>
          <p:nvPr>
            <p:ph idx="1"/>
          </p:nvPr>
        </p:nvSpPr>
        <p:spPr/>
        <p:txBody>
          <a:bodyPr/>
          <a:lstStyle/>
          <a:p>
            <a:r>
              <a:rPr lang="en-US" dirty="0" smtClean="0"/>
              <a:t>Plant Breeding</a:t>
            </a:r>
          </a:p>
          <a:p>
            <a:pPr lvl="1"/>
            <a:r>
              <a:rPr lang="en-US" dirty="0" smtClean="0"/>
              <a:t>High Throughput Phenotyping</a:t>
            </a:r>
          </a:p>
          <a:p>
            <a:r>
              <a:rPr lang="en-US" dirty="0" smtClean="0"/>
              <a:t>Crop Management</a:t>
            </a:r>
          </a:p>
          <a:p>
            <a:pPr lvl="1"/>
            <a:r>
              <a:rPr lang="en-US" dirty="0" smtClean="0"/>
              <a:t>Nutrient Management </a:t>
            </a:r>
          </a:p>
          <a:p>
            <a:pPr lvl="1"/>
            <a:r>
              <a:rPr lang="en-US" dirty="0" smtClean="0"/>
              <a:t>Zone Delineation</a:t>
            </a:r>
          </a:p>
          <a:p>
            <a:pPr lvl="1"/>
            <a:r>
              <a:rPr lang="en-US" dirty="0" smtClean="0"/>
              <a:t>Irrigation</a:t>
            </a:r>
          </a:p>
          <a:p>
            <a:r>
              <a:rPr lang="en-US" dirty="0" smtClean="0"/>
              <a:t>Fire protection </a:t>
            </a:r>
          </a:p>
          <a:p>
            <a:r>
              <a:rPr lang="en-US" dirty="0" smtClean="0"/>
              <a:t>Herd Management</a:t>
            </a:r>
          </a:p>
          <a:p>
            <a:r>
              <a:rPr lang="en-US" dirty="0"/>
              <a:t>Foundation Seed, Field scouting.</a:t>
            </a:r>
          </a:p>
          <a:p>
            <a:r>
              <a:rPr lang="en-US" dirty="0"/>
              <a:t>Review of Flyable days</a:t>
            </a:r>
          </a:p>
          <a:p>
            <a:r>
              <a:rPr lang="en-US" dirty="0" smtClean="0"/>
              <a:t>Rural Electric</a:t>
            </a:r>
          </a:p>
          <a:p>
            <a:r>
              <a:rPr lang="en-US" dirty="0" smtClean="0"/>
              <a:t>Energy Sector</a:t>
            </a:r>
          </a:p>
          <a:p>
            <a:endParaRPr lang="en-US" dirty="0" smtClean="0"/>
          </a:p>
          <a:p>
            <a:endParaRPr lang="en-US" dirty="0"/>
          </a:p>
        </p:txBody>
      </p:sp>
    </p:spTree>
    <p:extLst>
      <p:ext uri="{BB962C8B-B14F-4D97-AF65-F5344CB8AC3E}">
        <p14:creationId xmlns:p14="http://schemas.microsoft.com/office/powerpoint/2010/main" val="2347800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Beyond the GoPro</a:t>
            </a:r>
            <a:endParaRPr lang="en-US" dirty="0"/>
          </a:p>
        </p:txBody>
      </p:sp>
      <p:sp>
        <p:nvSpPr>
          <p:cNvPr id="3" name="Content Placeholder 2"/>
          <p:cNvSpPr>
            <a:spLocks noGrp="1"/>
          </p:cNvSpPr>
          <p:nvPr>
            <p:ph idx="1"/>
          </p:nvPr>
        </p:nvSpPr>
        <p:spPr/>
        <p:txBody>
          <a:bodyPr>
            <a:normAutofit/>
          </a:bodyPr>
          <a:lstStyle/>
          <a:p>
            <a:r>
              <a:rPr lang="en-US" sz="2800" dirty="0" smtClean="0"/>
              <a:t>We can collect data, and potentially a lot of it.</a:t>
            </a:r>
          </a:p>
          <a:p>
            <a:r>
              <a:rPr lang="en-US" sz="2800" dirty="0" smtClean="0"/>
              <a:t> To Get Quality</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5785"/>
            <a:ext cx="5181600" cy="48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srcRect l="1470" t="21684" r="39711" b="60868"/>
          <a:stretch/>
        </p:blipFill>
        <p:spPr>
          <a:xfrm>
            <a:off x="228600" y="4800600"/>
            <a:ext cx="5264725" cy="1447801"/>
          </a:xfrm>
          <a:prstGeom prst="rect">
            <a:avLst/>
          </a:prstGeom>
        </p:spPr>
      </p:pic>
      <p:sp>
        <p:nvSpPr>
          <p:cNvPr id="6" name="Rectangle 5"/>
          <p:cNvSpPr/>
          <p:nvPr/>
        </p:nvSpPr>
        <p:spPr>
          <a:xfrm>
            <a:off x="3276600" y="3124200"/>
            <a:ext cx="3048000" cy="762000"/>
          </a:xfrm>
          <a:prstGeom prst="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152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 Stitching</a:t>
            </a:r>
            <a:endParaRPr lang="en-US" dirty="0"/>
          </a:p>
        </p:txBody>
      </p:sp>
      <p:sp>
        <p:nvSpPr>
          <p:cNvPr id="3" name="Content Placeholder 2"/>
          <p:cNvSpPr>
            <a:spLocks noGrp="1"/>
          </p:cNvSpPr>
          <p:nvPr>
            <p:ph idx="1"/>
          </p:nvPr>
        </p:nvSpPr>
        <p:spPr/>
        <p:txBody>
          <a:bodyPr/>
          <a:lstStyle/>
          <a:p>
            <a:r>
              <a:rPr lang="en-US" dirty="0" err="1" smtClean="0"/>
              <a:t>OrthoRectification</a:t>
            </a:r>
            <a:r>
              <a:rPr lang="en-US" dirty="0" smtClean="0"/>
              <a:t> </a:t>
            </a:r>
          </a:p>
          <a:p>
            <a:pPr lvl="1"/>
            <a:r>
              <a:rPr lang="en-US" sz="1600" dirty="0" smtClean="0">
                <a:hlinkClick r:id="rId2"/>
              </a:rPr>
              <a:t>http://www.satimagingcorp.com/services/orthorectification/</a:t>
            </a:r>
            <a:endParaRPr lang="en-US" sz="1600" dirty="0" smtClean="0"/>
          </a:p>
          <a:p>
            <a:pPr lvl="2"/>
            <a:r>
              <a:rPr lang="en-US" dirty="0" smtClean="0"/>
              <a:t> </a:t>
            </a:r>
            <a:r>
              <a:rPr lang="en-US" sz="2000" dirty="0" smtClean="0"/>
              <a:t>open sources available</a:t>
            </a:r>
            <a:endParaRPr lang="en-US" sz="5400" dirty="0" smtClean="0"/>
          </a:p>
          <a:p>
            <a:pPr lvl="2"/>
            <a:r>
              <a:rPr lang="en-US" dirty="0" smtClean="0">
                <a:hlinkClick r:id="rId3"/>
              </a:rPr>
              <a:t>http://conservationdrones.org/post-processing/</a:t>
            </a:r>
            <a:endParaRPr lang="en-US" dirty="0" smtClean="0"/>
          </a:p>
          <a:p>
            <a:endParaRPr lang="en-US"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054834" y="2498367"/>
            <a:ext cx="3844207" cy="463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102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a:t>
            </a:r>
            <a:endParaRPr lang="en-US" dirty="0"/>
          </a:p>
        </p:txBody>
      </p:sp>
      <p:sp>
        <p:nvSpPr>
          <p:cNvPr id="3" name="Content Placeholder 2"/>
          <p:cNvSpPr>
            <a:spLocks noGrp="1"/>
          </p:cNvSpPr>
          <p:nvPr>
            <p:ph idx="1"/>
          </p:nvPr>
        </p:nvSpPr>
        <p:spPr/>
        <p:txBody>
          <a:bodyPr>
            <a:normAutofit/>
          </a:bodyPr>
          <a:lstStyle/>
          <a:p>
            <a:r>
              <a:rPr lang="en-US" b="1" dirty="0"/>
              <a:t>Animal rights group releases video of drone shoot </a:t>
            </a:r>
            <a:r>
              <a:rPr lang="en-US" b="1" dirty="0" smtClean="0"/>
              <a:t>down</a:t>
            </a:r>
            <a:endParaRPr lang="en-US" u="sng" dirty="0" smtClean="0">
              <a:hlinkClick r:id="rId2"/>
            </a:endParaRPr>
          </a:p>
          <a:p>
            <a:r>
              <a:rPr lang="en-US" sz="1100" u="sng" dirty="0" smtClean="0">
                <a:hlinkClick r:id="rId2"/>
              </a:rPr>
              <a:t>http</a:t>
            </a:r>
            <a:r>
              <a:rPr lang="en-US" sz="1100" u="sng" dirty="0">
                <a:hlinkClick r:id="rId2"/>
              </a:rPr>
              <a:t>://newsok.com/article/5446992?utm_source=NewsOK.com&amp;utm_medium=Social&amp;utm_campaign=NIC-Twitter</a:t>
            </a:r>
            <a:endParaRPr lang="en-US" sz="1100" dirty="0"/>
          </a:p>
          <a:p>
            <a:r>
              <a:rPr lang="en-US" b="1" dirty="0" smtClean="0"/>
              <a:t>Light </a:t>
            </a:r>
            <a:r>
              <a:rPr lang="en-US" b="1" dirty="0"/>
              <a:t>aircraft collides with drone in </a:t>
            </a:r>
            <a:r>
              <a:rPr lang="en-US" b="1" dirty="0" smtClean="0"/>
              <a:t>Norway</a:t>
            </a:r>
            <a:endParaRPr lang="en-US" dirty="0"/>
          </a:p>
          <a:p>
            <a:r>
              <a:rPr lang="en-US" sz="1000" u="sng" dirty="0">
                <a:hlinkClick r:id="rId3"/>
              </a:rPr>
              <a:t>https://www.flightglobal.com/news/articles/light-aircraft-collides-with-drone-in-norway-416504/?</a:t>
            </a:r>
            <a:r>
              <a:rPr lang="en-US" sz="1000" u="sng" dirty="0" smtClean="0">
                <a:hlinkClick r:id="rId3"/>
              </a:rPr>
              <a:t>utm_content=bufferfa6f8&amp;utm_medium=social&amp;utm_source=twitter.com&amp;utm_campaign=buffer</a:t>
            </a:r>
            <a:endParaRPr lang="en-US" dirty="0" smtClean="0"/>
          </a:p>
          <a:p>
            <a:r>
              <a:rPr lang="en-US" b="1" dirty="0" smtClean="0"/>
              <a:t>11-month old girl injured in Drone crash.</a:t>
            </a:r>
            <a:r>
              <a:rPr lang="en-US" dirty="0" smtClean="0"/>
              <a:t/>
            </a:r>
            <a:br>
              <a:rPr lang="en-US" dirty="0" smtClean="0"/>
            </a:br>
            <a:r>
              <a:rPr lang="en-US" sz="1200" dirty="0">
                <a:hlinkClick r:id="rId4"/>
              </a:rPr>
              <a:t>http://www.washingtontimes.com/news/2015/sep/18/11-month-old-baby-girl-injured-drone-crash/</a:t>
            </a:r>
            <a:endParaRPr lang="en-US" sz="1200" dirty="0"/>
          </a:p>
          <a:p>
            <a:r>
              <a:rPr lang="en-US" b="1" dirty="0"/>
              <a:t>Dad </a:t>
            </a:r>
            <a:r>
              <a:rPr lang="en-US" b="1" dirty="0" smtClean="0"/>
              <a:t>shoots </a:t>
            </a:r>
            <a:r>
              <a:rPr lang="en-US" b="1" dirty="0"/>
              <a:t>down drone hovering over sunbathing </a:t>
            </a:r>
            <a:r>
              <a:rPr lang="en-US" b="1" dirty="0" smtClean="0"/>
              <a:t>daughter</a:t>
            </a:r>
          </a:p>
          <a:p>
            <a:r>
              <a:rPr lang="en-US" sz="1100" b="1" dirty="0">
                <a:hlinkClick r:id="rId5"/>
              </a:rPr>
              <a:t>http://</a:t>
            </a:r>
            <a:r>
              <a:rPr lang="en-US" sz="1100" b="1" dirty="0" smtClean="0">
                <a:hlinkClick r:id="rId5"/>
              </a:rPr>
              <a:t>www.thedenverchannel.com/news/local-news/dad-shoots-down-drone-hovering-over-sunbathing-daughter</a:t>
            </a:r>
            <a:endParaRPr lang="en-US" sz="1100" b="1" dirty="0" smtClean="0"/>
          </a:p>
          <a:p>
            <a:endParaRPr lang="en-US" b="1" dirty="0"/>
          </a:p>
          <a:p>
            <a:endParaRPr lang="en-US" b="1" dirty="0" smtClean="0"/>
          </a:p>
          <a:p>
            <a:endParaRPr lang="en-US" b="1" dirty="0"/>
          </a:p>
        </p:txBody>
      </p:sp>
    </p:spTree>
    <p:extLst>
      <p:ext uri="{BB962C8B-B14F-4D97-AF65-F5344CB8AC3E}">
        <p14:creationId xmlns:p14="http://schemas.microsoft.com/office/powerpoint/2010/main" val="865725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562100"/>
            <a:ext cx="7620000" cy="4800600"/>
          </a:xfrm>
        </p:spPr>
        <p:txBody>
          <a:bodyPr>
            <a:noAutofit/>
          </a:bodyPr>
          <a:lstStyle/>
          <a:p>
            <a:r>
              <a:rPr lang="en-US" sz="3200" dirty="0" smtClean="0"/>
              <a:t>Small </a:t>
            </a:r>
            <a:r>
              <a:rPr lang="en-US" sz="3200" dirty="0" smtClean="0"/>
              <a:t>footprint (Ag)</a:t>
            </a:r>
            <a:endParaRPr lang="en-US" sz="3200" dirty="0" smtClean="0"/>
          </a:p>
          <a:p>
            <a:r>
              <a:rPr lang="en-US" sz="3200" dirty="0" smtClean="0"/>
              <a:t>Image distortion</a:t>
            </a:r>
          </a:p>
          <a:p>
            <a:r>
              <a:rPr lang="en-US" sz="3200" dirty="0" smtClean="0"/>
              <a:t>Locating ground control</a:t>
            </a:r>
            <a:br>
              <a:rPr lang="en-US" sz="3200" dirty="0" smtClean="0"/>
            </a:br>
            <a:r>
              <a:rPr lang="en-US" sz="3200" dirty="0" smtClean="0"/>
              <a:t>points </a:t>
            </a:r>
          </a:p>
          <a:p>
            <a:r>
              <a:rPr lang="en-US" sz="3200" dirty="0" smtClean="0"/>
              <a:t>Relatively </a:t>
            </a:r>
            <a:r>
              <a:rPr lang="en-US" sz="3200" dirty="0"/>
              <a:t>large errors in exterior orientation parameters (X, Y, Z, roll, pitch, heading</a:t>
            </a:r>
            <a:r>
              <a:rPr lang="en-US" sz="3200" dirty="0" smtClean="0"/>
              <a:t>)</a:t>
            </a:r>
          </a:p>
          <a:p>
            <a:pPr lvl="1"/>
            <a:r>
              <a:rPr lang="en-US" sz="3200" dirty="0" smtClean="0"/>
              <a:t>Wind comes sweeping down the plains……..</a:t>
            </a:r>
            <a:endParaRPr lang="en-US" sz="1800" dirty="0"/>
          </a:p>
        </p:txBody>
      </p:sp>
      <p:pic>
        <p:nvPicPr>
          <p:cNvPr id="17412" name="Picture 4" descr="http://dslrfilmschool.com/wp-content/uploads/2013/01/Lens-Distor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0664"/>
            <a:ext cx="4083538" cy="24501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791201" y="2289160"/>
            <a:ext cx="2571294" cy="1712021"/>
          </a:xfrm>
          <a:prstGeom prst="rect">
            <a:avLst/>
          </a:prstGeom>
        </p:spPr>
      </p:pic>
    </p:spTree>
    <p:extLst>
      <p:ext uri="{BB962C8B-B14F-4D97-AF65-F5344CB8AC3E}">
        <p14:creationId xmlns:p14="http://schemas.microsoft.com/office/powerpoint/2010/main" val="41794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noAutofit/>
          </a:bodyPr>
          <a:lstStyle/>
          <a:p>
            <a:r>
              <a:rPr lang="en-US" sz="2400" b="1" dirty="0" smtClean="0"/>
              <a:t>Payload</a:t>
            </a:r>
          </a:p>
          <a:p>
            <a:pPr lvl="1"/>
            <a:r>
              <a:rPr lang="en-US" sz="2400" b="1" dirty="0" smtClean="0"/>
              <a:t>Many remote (ground based) High Throughput </a:t>
            </a:r>
            <a:r>
              <a:rPr lang="en-US" sz="2400" b="1" dirty="0" err="1" smtClean="0"/>
              <a:t>phenotyper’s</a:t>
            </a:r>
            <a:r>
              <a:rPr lang="en-US" sz="2400" b="1" dirty="0" smtClean="0"/>
              <a:t> have five to ten sensors.  </a:t>
            </a:r>
          </a:p>
          <a:p>
            <a:r>
              <a:rPr lang="en-US" sz="2400" b="1" dirty="0" smtClean="0"/>
              <a:t>UAVs limited on sensors, many take two passes to get NDVI 	Visible 1, Near Infrared 2</a:t>
            </a:r>
          </a:p>
          <a:p>
            <a:r>
              <a:rPr lang="en-US" sz="2400" b="1" dirty="0" smtClean="0"/>
              <a:t>Calibration of Passive Sensors. </a:t>
            </a:r>
          </a:p>
          <a:p>
            <a:r>
              <a:rPr lang="en-US" sz="2400" b="1" dirty="0" smtClean="0"/>
              <a:t>DATA</a:t>
            </a:r>
          </a:p>
          <a:p>
            <a:r>
              <a:rPr lang="en-US" sz="2400" b="1" dirty="0" smtClean="0"/>
              <a:t>DATA</a:t>
            </a:r>
          </a:p>
          <a:p>
            <a:r>
              <a:rPr lang="en-US" sz="2400" b="1" dirty="0" smtClean="0"/>
              <a:t>DATA</a:t>
            </a:r>
          </a:p>
          <a:p>
            <a:r>
              <a:rPr lang="en-US" sz="2400" b="1" dirty="0" smtClean="0"/>
              <a:t>DATA</a:t>
            </a:r>
          </a:p>
          <a:p>
            <a:r>
              <a:rPr lang="en-US" sz="2400" b="1" dirty="0" smtClean="0"/>
              <a:t>DATA</a:t>
            </a:r>
            <a:endParaRPr lang="en-US" sz="2400" b="1" dirty="0"/>
          </a:p>
        </p:txBody>
      </p:sp>
    </p:spTree>
    <p:extLst>
      <p:ext uri="{BB962C8B-B14F-4D97-AF65-F5344CB8AC3E}">
        <p14:creationId xmlns:p14="http://schemas.microsoft.com/office/powerpoint/2010/main" val="1510719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Reflectance</a:t>
            </a:r>
            <a:endParaRPr lang="en-US" dirty="0"/>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86800" cy="529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098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Wavelengths &amp; Indices</a:t>
            </a:r>
            <a:endParaRPr lang="en-US" dirty="0"/>
          </a:p>
        </p:txBody>
      </p:sp>
      <p:sp>
        <p:nvSpPr>
          <p:cNvPr id="3" name="Content Placeholder 2"/>
          <p:cNvSpPr>
            <a:spLocks noGrp="1"/>
          </p:cNvSpPr>
          <p:nvPr>
            <p:ph idx="1"/>
          </p:nvPr>
        </p:nvSpPr>
        <p:spPr/>
        <p:txBody>
          <a:bodyPr>
            <a:normAutofit/>
          </a:bodyPr>
          <a:lstStyle/>
          <a:p>
            <a:r>
              <a:rPr lang="en-US" dirty="0" smtClean="0"/>
              <a:t>NDVI and Simple Ratio</a:t>
            </a:r>
          </a:p>
          <a:p>
            <a:pPr lvl="1"/>
            <a:r>
              <a:rPr lang="en-US" b="1" dirty="0" smtClean="0"/>
              <a:t>Biomass</a:t>
            </a:r>
            <a:r>
              <a:rPr lang="en-US" dirty="0"/>
              <a:t>:</a:t>
            </a:r>
            <a:r>
              <a:rPr lang="en-US" dirty="0" smtClean="0"/>
              <a:t> Red and NIR (650, 780)</a:t>
            </a:r>
          </a:p>
          <a:p>
            <a:pPr lvl="1"/>
            <a:r>
              <a:rPr lang="en-US" dirty="0" smtClean="0"/>
              <a:t>Green or Amber instead of Red  (550, 590)</a:t>
            </a:r>
          </a:p>
          <a:p>
            <a:pPr lvl="1"/>
            <a:r>
              <a:rPr lang="en-US" dirty="0" smtClean="0"/>
              <a:t>Growth Stage for Amber v Red </a:t>
            </a:r>
          </a:p>
          <a:p>
            <a:pPr lvl="1"/>
            <a:r>
              <a:rPr lang="en-US" dirty="0" smtClean="0"/>
              <a:t>Red Edge  680</a:t>
            </a:r>
            <a:endParaRPr lang="en-US" dirty="0"/>
          </a:p>
          <a:p>
            <a:r>
              <a:rPr lang="en-US" dirty="0" smtClean="0"/>
              <a:t>Chlorophyll</a:t>
            </a:r>
          </a:p>
          <a:p>
            <a:pPr lvl="1"/>
            <a:r>
              <a:rPr lang="en-US" dirty="0" smtClean="0"/>
              <a:t>SPAD (650 – 940)</a:t>
            </a:r>
          </a:p>
          <a:p>
            <a:r>
              <a:rPr lang="en-US" dirty="0" smtClean="0"/>
              <a:t>Protein</a:t>
            </a:r>
          </a:p>
          <a:p>
            <a:pPr lvl="1"/>
            <a:r>
              <a:rPr lang="en-US" dirty="0" smtClean="0"/>
              <a:t>710 , 810</a:t>
            </a:r>
            <a:br>
              <a:rPr lang="en-US" dirty="0" smtClean="0"/>
            </a:br>
            <a:r>
              <a:rPr lang="en-US" sz="1400" dirty="0" smtClean="0"/>
              <a:t>(Kelly et al 04)</a:t>
            </a:r>
            <a:endParaRPr lang="en-US" dirty="0" smtClean="0"/>
          </a:p>
          <a:p>
            <a:pPr lvl="1">
              <a:buNone/>
            </a:pPr>
            <a:endParaRPr lang="en-US" dirty="0" smtClean="0"/>
          </a:p>
          <a:p>
            <a:pPr lvl="1"/>
            <a:endParaRPr lang="en-US" dirty="0"/>
          </a:p>
        </p:txBody>
      </p:sp>
      <p:pic>
        <p:nvPicPr>
          <p:cNvPr id="4" name="Picture 7"/>
          <p:cNvPicPr>
            <a:picLocks noChangeAspect="1" noChangeArrowheads="1"/>
          </p:cNvPicPr>
          <p:nvPr/>
        </p:nvPicPr>
        <p:blipFill>
          <a:blip r:embed="rId3" cstate="print"/>
          <a:srcRect l="11297" t="4545" b="6818"/>
          <a:stretch>
            <a:fillRect/>
          </a:stretch>
        </p:blipFill>
        <p:spPr bwMode="auto">
          <a:xfrm>
            <a:off x="3767015" y="3581400"/>
            <a:ext cx="5376985" cy="3276600"/>
          </a:xfrm>
          <a:prstGeom prst="rect">
            <a:avLst/>
          </a:prstGeom>
          <a:noFill/>
          <a:ln w="9525" algn="ctr">
            <a:noFill/>
            <a:miter lim="800000"/>
            <a:headEnd/>
            <a:tailEnd/>
          </a:ln>
          <a:effectLst/>
        </p:spPr>
      </p:pic>
    </p:spTree>
    <p:extLst>
      <p:ext uri="{BB962C8B-B14F-4D97-AF65-F5344CB8AC3E}">
        <p14:creationId xmlns:p14="http://schemas.microsoft.com/office/powerpoint/2010/main" val="931653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Reflectance Data</a:t>
            </a:r>
            <a:endParaRPr lang="en-US" dirty="0"/>
          </a:p>
        </p:txBody>
      </p:sp>
      <p:sp>
        <p:nvSpPr>
          <p:cNvPr id="3" name="Content Placeholder 2"/>
          <p:cNvSpPr>
            <a:spLocks noGrp="1"/>
          </p:cNvSpPr>
          <p:nvPr>
            <p:ph idx="1"/>
          </p:nvPr>
        </p:nvSpPr>
        <p:spPr/>
        <p:txBody>
          <a:bodyPr>
            <a:normAutofit/>
          </a:bodyPr>
          <a:lstStyle/>
          <a:p>
            <a:r>
              <a:rPr lang="en-US" sz="3200" dirty="0" smtClean="0"/>
              <a:t>Historically satellite and aerial imagery widely used. </a:t>
            </a:r>
          </a:p>
          <a:p>
            <a:r>
              <a:rPr lang="en-US" sz="3200" dirty="0" smtClean="0"/>
              <a:t>Ok State in the mid 90’s started investigating VRT N work. </a:t>
            </a:r>
          </a:p>
          <a:p>
            <a:pPr lvl="1"/>
            <a:r>
              <a:rPr lang="en-US" sz="3200" dirty="0" smtClean="0"/>
              <a:t>Evaluated Aerial and Satellite. </a:t>
            </a:r>
            <a:endParaRPr lang="en-US" sz="3200" dirty="0"/>
          </a:p>
        </p:txBody>
      </p:sp>
    </p:spTree>
    <p:extLst>
      <p:ext uri="{BB962C8B-B14F-4D97-AF65-F5344CB8AC3E}">
        <p14:creationId xmlns:p14="http://schemas.microsoft.com/office/powerpoint/2010/main" val="3218477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Rot="1" noChangeArrowheads="1"/>
          </p:cNvSpPr>
          <p:nvPr>
            <p:ph type="title"/>
          </p:nvPr>
        </p:nvSpPr>
        <p:spPr>
          <a:xfrm>
            <a:off x="457200" y="1"/>
            <a:ext cx="8504238" cy="609600"/>
          </a:xfrm>
        </p:spPr>
        <p:txBody>
          <a:bodyPr/>
          <a:lstStyle/>
          <a:p>
            <a:pPr algn="ctr" eaLnBrk="1" hangingPunct="1">
              <a:defRPr/>
            </a:pPr>
            <a:r>
              <a:rPr lang="en-US" sz="2800" b="1" dirty="0" smtClean="0">
                <a:latin typeface="Arial" pitchFamily="34" charset="0"/>
                <a:cs typeface="Arial" pitchFamily="34" charset="0"/>
              </a:rPr>
              <a:t>Precision Ag Research at OSU</a:t>
            </a:r>
          </a:p>
        </p:txBody>
      </p:sp>
      <p:pic>
        <p:nvPicPr>
          <p:cNvPr id="64514" name="Picture 3" descr="IM000538"/>
          <p:cNvPicPr>
            <a:picLocks noGrp="1" noChangeAspect="1" noChangeArrowheads="1"/>
          </p:cNvPicPr>
          <p:nvPr>
            <p:ph sz="half" idx="1"/>
          </p:nvPr>
        </p:nvPicPr>
        <p:blipFill>
          <a:blip r:embed="rId2" cstate="print"/>
          <a:srcRect/>
          <a:stretch>
            <a:fillRect/>
          </a:stretch>
        </p:blipFill>
        <p:spPr>
          <a:xfrm>
            <a:off x="228600" y="609600"/>
            <a:ext cx="4038600" cy="3028950"/>
          </a:xfrm>
          <a:noFill/>
        </p:spPr>
      </p:pic>
      <p:pic>
        <p:nvPicPr>
          <p:cNvPr id="64515" name="Picture 4" descr="good1"/>
          <p:cNvPicPr>
            <a:picLocks noGrp="1" noChangeAspect="1" noChangeArrowheads="1"/>
          </p:cNvPicPr>
          <p:nvPr>
            <p:ph sz="quarter" idx="2"/>
          </p:nvPr>
        </p:nvPicPr>
        <p:blipFill>
          <a:blip r:embed="rId3" cstate="print"/>
          <a:srcRect/>
          <a:stretch>
            <a:fillRect/>
          </a:stretch>
        </p:blipFill>
        <p:spPr>
          <a:xfrm>
            <a:off x="4748716" y="609600"/>
            <a:ext cx="3992059" cy="2978150"/>
          </a:xfrm>
          <a:noFill/>
        </p:spPr>
      </p:pic>
      <p:pic>
        <p:nvPicPr>
          <p:cNvPr id="64516" name="Picture 6" descr="lastponca"/>
          <p:cNvPicPr>
            <a:picLocks noGrp="1" noChangeAspect="1" noChangeArrowheads="1"/>
          </p:cNvPicPr>
          <p:nvPr>
            <p:ph sz="quarter" idx="3"/>
          </p:nvPr>
        </p:nvPicPr>
        <p:blipFill>
          <a:blip r:embed="rId4" cstate="print"/>
          <a:stretch>
            <a:fillRect/>
          </a:stretch>
        </p:blipFill>
        <p:spPr>
          <a:xfrm>
            <a:off x="228600" y="3733800"/>
            <a:ext cx="4046286" cy="3020568"/>
          </a:xfrm>
          <a:noFill/>
        </p:spPr>
      </p:pic>
      <p:pic>
        <p:nvPicPr>
          <p:cNvPr id="64518" name="Picture 7" descr="Picture 008"/>
          <p:cNvPicPr>
            <a:picLocks noChangeAspect="1" noChangeArrowheads="1"/>
          </p:cNvPicPr>
          <p:nvPr/>
        </p:nvPicPr>
        <p:blipFill>
          <a:blip r:embed="rId5" cstate="print"/>
          <a:srcRect/>
          <a:stretch>
            <a:fillRect/>
          </a:stretch>
        </p:blipFill>
        <p:spPr bwMode="auto">
          <a:xfrm>
            <a:off x="4471800" y="3962401"/>
            <a:ext cx="4367400" cy="2791968"/>
          </a:xfrm>
          <a:prstGeom prst="rect">
            <a:avLst/>
          </a:prstGeom>
          <a:noFill/>
          <a:ln w="9525">
            <a:noFill/>
            <a:miter lim="800000"/>
            <a:headEnd/>
            <a:tailEnd/>
          </a:ln>
        </p:spPr>
      </p:pic>
    </p:spTree>
    <p:extLst>
      <p:ext uri="{BB962C8B-B14F-4D97-AF65-F5344CB8AC3E}">
        <p14:creationId xmlns:p14="http://schemas.microsoft.com/office/powerpoint/2010/main" val="1481449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001000" cy="1279525"/>
          </a:xfrm>
        </p:spPr>
        <p:txBody>
          <a:bodyPr/>
          <a:lstStyle/>
          <a:p>
            <a:pPr algn="ctr" eaLnBrk="1" hangingPunct="1">
              <a:defRPr/>
            </a:pPr>
            <a:r>
              <a:rPr lang="en-US" sz="2800" b="1" dirty="0" smtClean="0">
                <a:latin typeface="Arial" pitchFamily="34" charset="0"/>
                <a:cs typeface="Arial" pitchFamily="34" charset="0"/>
              </a:rPr>
              <a:t>NDVI of OSU Experiment Station </a:t>
            </a:r>
            <a:br>
              <a:rPr lang="en-US" sz="2800" b="1" dirty="0" smtClean="0">
                <a:latin typeface="Arial" pitchFamily="34" charset="0"/>
                <a:cs typeface="Arial" pitchFamily="34" charset="0"/>
              </a:rPr>
            </a:br>
            <a:r>
              <a:rPr lang="en-US" sz="2000" b="1" dirty="0" smtClean="0">
                <a:latin typeface="Arial" pitchFamily="34" charset="0"/>
                <a:cs typeface="Arial" pitchFamily="34" charset="0"/>
              </a:rPr>
              <a:t>1m  Resolution</a:t>
            </a:r>
            <a:endParaRPr lang="en-US" b="1" dirty="0" smtClean="0">
              <a:latin typeface="Arial" pitchFamily="34" charset="0"/>
              <a:cs typeface="Arial" pitchFamily="34" charset="0"/>
            </a:endParaRPr>
          </a:p>
        </p:txBody>
      </p:sp>
      <p:pic>
        <p:nvPicPr>
          <p:cNvPr id="65539" name="Picture 3" descr="1NDVI"/>
          <p:cNvPicPr>
            <a:picLocks noChangeAspect="1" noChangeArrowheads="1"/>
          </p:cNvPicPr>
          <p:nvPr/>
        </p:nvPicPr>
        <p:blipFill>
          <a:blip r:embed="rId2" cstate="print"/>
          <a:srcRect/>
          <a:stretch>
            <a:fillRect/>
          </a:stretch>
        </p:blipFill>
        <p:spPr bwMode="auto">
          <a:xfrm>
            <a:off x="1006475" y="1235075"/>
            <a:ext cx="7223125" cy="5372100"/>
          </a:xfrm>
          <a:prstGeom prst="rect">
            <a:avLst/>
          </a:prstGeom>
          <a:noFill/>
          <a:ln w="9525">
            <a:noFill/>
            <a:miter lim="800000"/>
            <a:headEnd/>
            <a:tailEnd/>
          </a:ln>
        </p:spPr>
      </p:pic>
    </p:spTree>
    <p:extLst>
      <p:ext uri="{BB962C8B-B14F-4D97-AF65-F5344CB8AC3E}">
        <p14:creationId xmlns:p14="http://schemas.microsoft.com/office/powerpoint/2010/main" val="24843801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65125" y="0"/>
            <a:ext cx="8413750" cy="1600200"/>
          </a:xfrm>
        </p:spPr>
        <p:txBody>
          <a:bodyPr/>
          <a:lstStyle/>
          <a:p>
            <a:pPr algn="ctr" eaLnBrk="1" hangingPunct="1">
              <a:defRPr/>
            </a:pPr>
            <a:r>
              <a:rPr lang="en-US" sz="2800" b="1" dirty="0" smtClean="0">
                <a:latin typeface="Arial" pitchFamily="34" charset="0"/>
                <a:cs typeface="Arial" pitchFamily="34" charset="0"/>
              </a:rPr>
              <a:t>False Color </a:t>
            </a:r>
            <a:r>
              <a:rPr lang="en-US" sz="2400" b="1" dirty="0" smtClean="0">
                <a:latin typeface="Arial" pitchFamily="34" charset="0"/>
                <a:cs typeface="Arial" pitchFamily="34" charset="0"/>
              </a:rPr>
              <a:t>(green, red, NIR) </a:t>
            </a:r>
            <a:r>
              <a:rPr lang="en-US" sz="2800" b="1" dirty="0" smtClean="0">
                <a:latin typeface="Arial" pitchFamily="34" charset="0"/>
                <a:cs typeface="Arial" pitchFamily="34" charset="0"/>
              </a:rPr>
              <a:t>Image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&lt; 1 m Resolution</a:t>
            </a:r>
            <a:r>
              <a:rPr lang="en-US" sz="2400" b="1" dirty="0" smtClean="0">
                <a:latin typeface="Arial" pitchFamily="34" charset="0"/>
                <a:cs typeface="Arial" pitchFamily="34" charset="0"/>
              </a:rPr>
              <a:t> - Raw Radiometric Data</a:t>
            </a:r>
            <a:br>
              <a:rPr lang="en-US" sz="2400" b="1" dirty="0" smtClean="0">
                <a:latin typeface="Arial" pitchFamily="34" charset="0"/>
                <a:cs typeface="Arial" pitchFamily="34" charset="0"/>
              </a:rPr>
            </a:br>
            <a:r>
              <a:rPr lang="en-US" sz="1800" b="1" dirty="0" smtClean="0">
                <a:latin typeface="Arial" pitchFamily="34" charset="0"/>
                <a:cs typeface="Arial" pitchFamily="34" charset="0"/>
              </a:rPr>
              <a:t>(Courtesy F. </a:t>
            </a:r>
            <a:r>
              <a:rPr lang="en-US" sz="1800" b="1" dirty="0" err="1" smtClean="0">
                <a:latin typeface="Arial" pitchFamily="34" charset="0"/>
                <a:cs typeface="Arial" pitchFamily="34" charset="0"/>
              </a:rPr>
              <a:t>Schiebe</a:t>
            </a:r>
            <a:r>
              <a:rPr lang="en-US" sz="1800" b="1" dirty="0" smtClean="0">
                <a:latin typeface="Arial" pitchFamily="34" charset="0"/>
                <a:cs typeface="Arial" pitchFamily="34" charset="0"/>
              </a:rPr>
              <a:t>,   SST Software)</a:t>
            </a:r>
          </a:p>
        </p:txBody>
      </p:sp>
      <p:pic>
        <p:nvPicPr>
          <p:cNvPr id="66563" name="Picture 3" descr="sbir 112"/>
          <p:cNvPicPr>
            <a:picLocks noChangeAspect="1" noChangeArrowheads="1"/>
          </p:cNvPicPr>
          <p:nvPr/>
        </p:nvPicPr>
        <p:blipFill>
          <a:blip r:embed="rId2" cstate="print"/>
          <a:srcRect/>
          <a:stretch>
            <a:fillRect/>
          </a:stretch>
        </p:blipFill>
        <p:spPr bwMode="auto">
          <a:xfrm>
            <a:off x="1096963" y="1676400"/>
            <a:ext cx="6675437" cy="5016500"/>
          </a:xfrm>
          <a:prstGeom prst="rect">
            <a:avLst/>
          </a:prstGeom>
          <a:noFill/>
          <a:ln w="9525">
            <a:noFill/>
            <a:miter lim="800000"/>
            <a:headEnd/>
            <a:tailEnd/>
          </a:ln>
        </p:spPr>
      </p:pic>
    </p:spTree>
    <p:extLst>
      <p:ext uri="{BB962C8B-B14F-4D97-AF65-F5344CB8AC3E}">
        <p14:creationId xmlns:p14="http://schemas.microsoft.com/office/powerpoint/2010/main" val="3389199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vs Active</a:t>
            </a:r>
            <a:endParaRPr lang="en-US" dirty="0"/>
          </a:p>
        </p:txBody>
      </p:sp>
      <p:sp>
        <p:nvSpPr>
          <p:cNvPr id="3" name="Content Placeholder 2"/>
          <p:cNvSpPr>
            <a:spLocks noGrp="1"/>
          </p:cNvSpPr>
          <p:nvPr>
            <p:ph idx="1"/>
          </p:nvPr>
        </p:nvSpPr>
        <p:spPr/>
        <p:txBody>
          <a:bodyPr>
            <a:normAutofit/>
          </a:bodyPr>
          <a:lstStyle/>
          <a:p>
            <a:r>
              <a:rPr lang="en-US" sz="3200" dirty="0" smtClean="0"/>
              <a:t>Active Sensor emits light, typically via LED.</a:t>
            </a:r>
          </a:p>
          <a:p>
            <a:r>
              <a:rPr lang="en-US" sz="3200" dirty="0" smtClean="0"/>
              <a:t>Passive Sensor records reflectance of natural light. </a:t>
            </a:r>
          </a:p>
          <a:p>
            <a:pPr lvl="1"/>
            <a:r>
              <a:rPr lang="en-US" sz="3200" dirty="0" smtClean="0"/>
              <a:t>Sun Angle, impacted by time of day and time of year. </a:t>
            </a:r>
          </a:p>
          <a:p>
            <a:pPr lvl="1"/>
            <a:r>
              <a:rPr lang="en-US" sz="3200" dirty="0" smtClean="0"/>
              <a:t>Clouds </a:t>
            </a:r>
          </a:p>
          <a:p>
            <a:pPr lvl="1"/>
            <a:r>
              <a:rPr lang="en-US" sz="3200" dirty="0" smtClean="0"/>
              <a:t>Atmospheric interference. </a:t>
            </a:r>
            <a:endParaRPr lang="en-US" sz="3200" dirty="0"/>
          </a:p>
        </p:txBody>
      </p:sp>
    </p:spTree>
    <p:extLst>
      <p:ext uri="{BB962C8B-B14F-4D97-AF65-F5344CB8AC3E}">
        <p14:creationId xmlns:p14="http://schemas.microsoft.com/office/powerpoint/2010/main" val="1341382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relative values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*From Auto Copter</a:t>
            </a:r>
          </a:p>
          <a:p>
            <a:pPr marL="0" indent="0">
              <a:buNone/>
            </a:pPr>
            <a:r>
              <a:rPr lang="en-US" dirty="0" smtClean="0"/>
              <a:t>•Map segmented into NDVI values</a:t>
            </a:r>
          </a:p>
          <a:p>
            <a:pPr marL="297180" lvl="1" indent="0">
              <a:buNone/>
            </a:pPr>
            <a:r>
              <a:rPr lang="en-US" dirty="0" smtClean="0"/>
              <a:t>•Fertilizer into 150lb, 130lb, 110lb, 90lb, and 70lb</a:t>
            </a:r>
          </a:p>
          <a:p>
            <a:pPr marL="662940" lvl="2" indent="0">
              <a:buNone/>
            </a:pPr>
            <a:r>
              <a:rPr lang="en-US" dirty="0" smtClean="0"/>
              <a:t>•150lb for the lowest NDVI value</a:t>
            </a:r>
          </a:p>
          <a:p>
            <a:pPr marL="662940" lvl="2" indent="0">
              <a:buNone/>
            </a:pPr>
            <a:r>
              <a:rPr lang="en-US" dirty="0" smtClean="0"/>
              <a:t>•130lb for the middle-lowest NDVI value</a:t>
            </a:r>
          </a:p>
          <a:p>
            <a:pPr marL="662940" lvl="2" indent="0">
              <a:buNone/>
            </a:pPr>
            <a:r>
              <a:rPr lang="en-US" dirty="0" smtClean="0"/>
              <a:t>•110lb for the middle NDVI value</a:t>
            </a:r>
          </a:p>
          <a:p>
            <a:pPr marL="662940" lvl="2" indent="0">
              <a:buNone/>
            </a:pPr>
            <a:r>
              <a:rPr lang="en-US" dirty="0" smtClean="0"/>
              <a:t>•90lb for the middle-highest NDVI value</a:t>
            </a:r>
          </a:p>
          <a:p>
            <a:pPr marL="662940" lvl="2" indent="0">
              <a:buNone/>
            </a:pPr>
            <a:r>
              <a:rPr lang="en-US" dirty="0" smtClean="0"/>
              <a:t>•70lb for the highest NDVI value</a:t>
            </a:r>
          </a:p>
          <a:p>
            <a:pPr marL="0" indent="0">
              <a:buNone/>
            </a:pPr>
            <a:r>
              <a:rPr lang="en-US" dirty="0" smtClean="0"/>
              <a:t>*PGRs and Defoliants in cotton</a:t>
            </a:r>
          </a:p>
          <a:p>
            <a:pPr marL="0" indent="0">
              <a:buNone/>
            </a:pPr>
            <a:r>
              <a:rPr lang="en-US" dirty="0" smtClean="0"/>
              <a:t>*Bare Soil imagery for drainage</a:t>
            </a:r>
            <a:endParaRPr lang="en-US" dirty="0"/>
          </a:p>
        </p:txBody>
      </p:sp>
      <p:pic>
        <p:nvPicPr>
          <p:cNvPr id="4" name="Picture 3"/>
          <p:cNvPicPr>
            <a:picLocks noChangeAspect="1"/>
          </p:cNvPicPr>
          <p:nvPr/>
        </p:nvPicPr>
        <p:blipFill rotWithShape="1">
          <a:blip r:embed="rId2"/>
          <a:srcRect l="5106" t="13667" r="12181" b="17862"/>
          <a:stretch/>
        </p:blipFill>
        <p:spPr>
          <a:xfrm>
            <a:off x="432816" y="4506206"/>
            <a:ext cx="7315200" cy="2077156"/>
          </a:xfrm>
          <a:prstGeom prst="rect">
            <a:avLst/>
          </a:prstGeom>
        </p:spPr>
      </p:pic>
    </p:spTree>
    <p:extLst>
      <p:ext uri="{BB962C8B-B14F-4D97-AF65-F5344CB8AC3E}">
        <p14:creationId xmlns:p14="http://schemas.microsoft.com/office/powerpoint/2010/main" val="36505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Drone Sightings</a:t>
            </a:r>
            <a:endParaRPr lang="en-US" dirty="0"/>
          </a:p>
        </p:txBody>
      </p:sp>
      <p:sp>
        <p:nvSpPr>
          <p:cNvPr id="3" name="Content Placeholder 2"/>
          <p:cNvSpPr>
            <a:spLocks noGrp="1"/>
          </p:cNvSpPr>
          <p:nvPr>
            <p:ph idx="1"/>
          </p:nvPr>
        </p:nvSpPr>
        <p:spPr/>
        <p:txBody>
          <a:bodyPr>
            <a:noAutofit/>
          </a:bodyPr>
          <a:lstStyle/>
          <a:p>
            <a:r>
              <a:rPr lang="en-US" sz="2800" dirty="0" smtClean="0">
                <a:hlinkClick r:id="rId2"/>
              </a:rPr>
              <a:t>http://graphics.wsj.com/faa-drones/</a:t>
            </a:r>
            <a:endParaRPr lang="en-US" sz="2800" dirty="0" smtClean="0"/>
          </a:p>
          <a:p>
            <a:r>
              <a:rPr lang="en-US" sz="2800" dirty="0" smtClean="0"/>
              <a:t>Published 11/26/14; records 2/22-11/11</a:t>
            </a:r>
          </a:p>
          <a:p>
            <a:pPr lvl="1"/>
            <a:r>
              <a:rPr lang="en-US" sz="2800" dirty="0" smtClean="0"/>
              <a:t>Significant amount 1000-7000 ft. </a:t>
            </a:r>
          </a:p>
          <a:p>
            <a:pPr fontAlgn="base"/>
            <a:r>
              <a:rPr lang="en-US" sz="2400" b="1" dirty="0"/>
              <a:t>Oklahoma City, Okla.</a:t>
            </a:r>
            <a:endParaRPr lang="en-US" sz="2400" dirty="0"/>
          </a:p>
          <a:p>
            <a:pPr fontAlgn="base"/>
            <a:r>
              <a:rPr lang="en-US" sz="2400" dirty="0"/>
              <a:t>Oct. 12, </a:t>
            </a:r>
            <a:r>
              <a:rPr lang="en-US" sz="2400" dirty="0" smtClean="0"/>
              <a:t>2014 CORRECTED </a:t>
            </a:r>
            <a:r>
              <a:rPr lang="en-US" sz="2400" dirty="0"/>
              <a:t>INFO FROM FAA OPS: TINKER AFB, OK/UAS INCIDENT/1424C/OKLAHOMA CITY ATCT REPORTED AN ACFT REPORTED </a:t>
            </a:r>
            <a:r>
              <a:rPr lang="en-US" sz="2400" b="1" dirty="0"/>
              <a:t>TAKING EVASIVE ACTION TO AVOID A SMALL UAS AT 4,800 FEET, 2 FEET WIDE BLACK IN COLOR WITH A CAMERA ATTACHED ON THE BOTTOM. </a:t>
            </a:r>
            <a:r>
              <a:rPr lang="en-US" sz="2400" dirty="0"/>
              <a:t>PILOT REPORTED UAS CAME WITHIN </a:t>
            </a:r>
            <a:r>
              <a:rPr lang="en-US" sz="2400" u="sng" dirty="0"/>
              <a:t>10 - 20 FEET OF ACFT 10 N TINKER</a:t>
            </a:r>
            <a:r>
              <a:rPr lang="en-US" sz="2400" dirty="0"/>
              <a:t>. LEOS NOTIFIED</a:t>
            </a:r>
          </a:p>
          <a:p>
            <a:pPr lvl="1"/>
            <a:r>
              <a:rPr lang="en-US" sz="2800" dirty="0" smtClean="0"/>
              <a:t>Not ag, but.</a:t>
            </a:r>
            <a:endParaRPr lang="en-US" sz="2800" dirty="0"/>
          </a:p>
        </p:txBody>
      </p:sp>
    </p:spTree>
    <p:extLst>
      <p:ext uri="{BB962C8B-B14F-4D97-AF65-F5344CB8AC3E}">
        <p14:creationId xmlns:p14="http://schemas.microsoft.com/office/powerpoint/2010/main" val="3946338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Imagery values w/o Cal </a:t>
            </a:r>
            <a:endParaRPr lang="en-US" dirty="0"/>
          </a:p>
        </p:txBody>
      </p:sp>
      <p:sp>
        <p:nvSpPr>
          <p:cNvPr id="3" name="Content Placeholder 2"/>
          <p:cNvSpPr>
            <a:spLocks noGrp="1"/>
          </p:cNvSpPr>
          <p:nvPr>
            <p:ph idx="1"/>
          </p:nvPr>
        </p:nvSpPr>
        <p:spPr/>
        <p:txBody>
          <a:bodyPr/>
          <a:lstStyle/>
          <a:p>
            <a:r>
              <a:rPr lang="en-US" dirty="0" smtClean="0"/>
              <a:t>Yield Monitor</a:t>
            </a:r>
            <a:endParaRPr lang="en-US" dirty="0"/>
          </a:p>
        </p:txBody>
      </p:sp>
      <p:pic>
        <p:nvPicPr>
          <p:cNvPr id="5" name="Picture 3" descr="C:\Misc\rendel.wmf"/>
          <p:cNvPicPr>
            <a:picLocks noChangeAspect="1" noChangeArrowheads="1"/>
          </p:cNvPicPr>
          <p:nvPr/>
        </p:nvPicPr>
        <p:blipFill rotWithShape="1">
          <a:blip r:embed="rId2" cstate="print"/>
          <a:srcRect t="33960"/>
          <a:stretch/>
        </p:blipFill>
        <p:spPr bwMode="auto">
          <a:xfrm>
            <a:off x="-45303" y="2133600"/>
            <a:ext cx="8808304" cy="4648200"/>
          </a:xfrm>
          <a:prstGeom prst="rect">
            <a:avLst/>
          </a:prstGeom>
          <a:noFill/>
        </p:spPr>
      </p:pic>
      <p:sp>
        <p:nvSpPr>
          <p:cNvPr id="4" name="Rectangle 3"/>
          <p:cNvSpPr/>
          <p:nvPr/>
        </p:nvSpPr>
        <p:spPr>
          <a:xfrm>
            <a:off x="6477000" y="3657600"/>
            <a:ext cx="2133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0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Calibrate</a:t>
            </a:r>
            <a:endParaRPr lang="en-US" dirty="0"/>
          </a:p>
        </p:txBody>
      </p:sp>
      <p:sp>
        <p:nvSpPr>
          <p:cNvPr id="3" name="Content Placeholder 2"/>
          <p:cNvSpPr>
            <a:spLocks noGrp="1"/>
          </p:cNvSpPr>
          <p:nvPr>
            <p:ph idx="1"/>
          </p:nvPr>
        </p:nvSpPr>
        <p:spPr/>
        <p:txBody>
          <a:bodyPr>
            <a:normAutofit/>
          </a:bodyPr>
          <a:lstStyle/>
          <a:p>
            <a:r>
              <a:rPr lang="en-US" sz="3200" dirty="0" smtClean="0"/>
              <a:t>With Spectrometer, use white plate. </a:t>
            </a:r>
          </a:p>
          <a:p>
            <a:r>
              <a:rPr lang="en-US" sz="3200" dirty="0" smtClean="0"/>
              <a:t>NUE Wheat project with 330+ plots. </a:t>
            </a:r>
          </a:p>
          <a:p>
            <a:pPr lvl="1"/>
            <a:r>
              <a:rPr lang="en-US" sz="3200" dirty="0" smtClean="0"/>
              <a:t>10 to 2</a:t>
            </a:r>
          </a:p>
          <a:p>
            <a:pPr lvl="1"/>
            <a:r>
              <a:rPr lang="en-US" sz="3200" dirty="0" smtClean="0"/>
              <a:t>White plate</a:t>
            </a:r>
          </a:p>
          <a:p>
            <a:pPr lvl="1"/>
            <a:r>
              <a:rPr lang="en-US" sz="3200" dirty="0" smtClean="0"/>
              <a:t>Incoming and reflectance</a:t>
            </a:r>
          </a:p>
          <a:p>
            <a:pPr lvl="1"/>
            <a:r>
              <a:rPr lang="en-US" sz="3200" dirty="0" smtClean="0"/>
              <a:t>Reverse order </a:t>
            </a:r>
            <a:endParaRPr lang="en-US" sz="3200" dirty="0"/>
          </a:p>
        </p:txBody>
      </p:sp>
    </p:spTree>
    <p:extLst>
      <p:ext uri="{BB962C8B-B14F-4D97-AF65-F5344CB8AC3E}">
        <p14:creationId xmlns:p14="http://schemas.microsoft.com/office/powerpoint/2010/main" val="2390462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Replicated values</a:t>
            </a:r>
            <a:endParaRPr lang="en-US" dirty="0"/>
          </a:p>
        </p:txBody>
      </p:sp>
      <p:sp>
        <p:nvSpPr>
          <p:cNvPr id="3" name="Content Placeholder 2"/>
          <p:cNvSpPr>
            <a:spLocks noGrp="1"/>
          </p:cNvSpPr>
          <p:nvPr>
            <p:ph idx="1"/>
          </p:nvPr>
        </p:nvSpPr>
        <p:spPr/>
        <p:txBody>
          <a:bodyPr>
            <a:normAutofit/>
          </a:bodyPr>
          <a:lstStyle/>
          <a:p>
            <a:r>
              <a:rPr lang="en-US" sz="3200" dirty="0" smtClean="0"/>
              <a:t>OSU’s use of active sensors</a:t>
            </a:r>
          </a:p>
          <a:p>
            <a:r>
              <a:rPr lang="en-US" sz="3200" dirty="0" smtClean="0"/>
              <a:t>Relate Specific values. </a:t>
            </a:r>
          </a:p>
          <a:p>
            <a:r>
              <a:rPr lang="en-US" sz="3200" dirty="0" smtClean="0"/>
              <a:t>Must have repeatability</a:t>
            </a:r>
            <a:endParaRPr lang="en-US" sz="3200" dirty="0"/>
          </a:p>
        </p:txBody>
      </p:sp>
      <p:pic>
        <p:nvPicPr>
          <p:cNvPr id="4" name="Picture 3"/>
          <p:cNvPicPr>
            <a:picLocks noChangeAspect="1"/>
          </p:cNvPicPr>
          <p:nvPr/>
        </p:nvPicPr>
        <p:blipFill>
          <a:blip r:embed="rId2"/>
          <a:stretch>
            <a:fillRect/>
          </a:stretch>
        </p:blipFill>
        <p:spPr>
          <a:xfrm>
            <a:off x="2094196" y="3276600"/>
            <a:ext cx="6144930" cy="3581401"/>
          </a:xfrm>
          <a:prstGeom prst="rect">
            <a:avLst/>
          </a:prstGeom>
        </p:spPr>
      </p:pic>
    </p:spTree>
    <p:extLst>
      <p:ext uri="{BB962C8B-B14F-4D97-AF65-F5344CB8AC3E}">
        <p14:creationId xmlns:p14="http://schemas.microsoft.com/office/powerpoint/2010/main" val="3333141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reflectance </a:t>
            </a:r>
            <a:endParaRPr lang="en-US" dirty="0"/>
          </a:p>
        </p:txBody>
      </p:sp>
      <p:sp>
        <p:nvSpPr>
          <p:cNvPr id="4" name="Rectangle 3"/>
          <p:cNvSpPr/>
          <p:nvPr/>
        </p:nvSpPr>
        <p:spPr>
          <a:xfrm>
            <a:off x="609600" y="6400800"/>
            <a:ext cx="8153400" cy="338554"/>
          </a:xfrm>
          <a:prstGeom prst="rect">
            <a:avLst/>
          </a:prstGeom>
        </p:spPr>
        <p:txBody>
          <a:bodyPr wrap="square">
            <a:spAutoFit/>
          </a:bodyPr>
          <a:lstStyle/>
          <a:p>
            <a:r>
              <a:rPr lang="en-US" sz="1600" dirty="0" smtClean="0"/>
              <a:t>http://agloop.com/how-to-produce-more-with-less-the-emergence-of-uav-technology/</a:t>
            </a:r>
            <a:endParaRPr lang="en-US" sz="1600" dirty="0"/>
          </a:p>
        </p:txBody>
      </p:sp>
      <p:sp>
        <p:nvSpPr>
          <p:cNvPr id="3" name="Content Placeholder 2"/>
          <p:cNvSpPr>
            <a:spLocks noGrp="1"/>
          </p:cNvSpPr>
          <p:nvPr>
            <p:ph idx="1"/>
          </p:nvPr>
        </p:nvSpPr>
        <p:spPr/>
        <p:txBody>
          <a:bodyPr>
            <a:normAutofit/>
          </a:bodyPr>
          <a:lstStyle/>
          <a:p>
            <a:r>
              <a:rPr lang="en-US" sz="3200" dirty="0" smtClean="0"/>
              <a:t>Stand Count</a:t>
            </a:r>
          </a:p>
          <a:p>
            <a:pPr lvl="1"/>
            <a:r>
              <a:rPr lang="en-US" sz="3000" dirty="0" smtClean="0"/>
              <a:t>Quite easy</a:t>
            </a:r>
          </a:p>
          <a:p>
            <a:r>
              <a:rPr lang="en-US" sz="3200" dirty="0" smtClean="0"/>
              <a:t>Canopy Temp</a:t>
            </a:r>
          </a:p>
          <a:p>
            <a:r>
              <a:rPr lang="en-US" sz="3200" dirty="0" smtClean="0"/>
              <a:t>Soil Moisture</a:t>
            </a:r>
          </a:p>
          <a:p>
            <a:r>
              <a:rPr lang="en-US" sz="3200" dirty="0" smtClean="0"/>
              <a:t>Soil OM</a:t>
            </a:r>
          </a:p>
          <a:p>
            <a:r>
              <a:rPr lang="en-US" sz="3200" dirty="0" smtClean="0"/>
              <a:t>DOCUMENTATION</a:t>
            </a:r>
          </a:p>
          <a:p>
            <a:endParaRPr lang="en-US" sz="3200" dirty="0" smtClean="0"/>
          </a:p>
          <a:p>
            <a:endParaRPr lang="en-US" sz="3200" dirty="0"/>
          </a:p>
        </p:txBody>
      </p:sp>
      <p:pic>
        <p:nvPicPr>
          <p:cNvPr id="5" name="Picture 4"/>
          <p:cNvPicPr>
            <a:picLocks noChangeAspect="1"/>
          </p:cNvPicPr>
          <p:nvPr/>
        </p:nvPicPr>
        <p:blipFill>
          <a:blip r:embed="rId2"/>
          <a:stretch>
            <a:fillRect/>
          </a:stretch>
        </p:blipFill>
        <p:spPr>
          <a:xfrm>
            <a:off x="3477283" y="1591056"/>
            <a:ext cx="5590517" cy="2834886"/>
          </a:xfrm>
          <a:prstGeom prst="rect">
            <a:avLst/>
          </a:prstGeom>
        </p:spPr>
      </p:pic>
    </p:spTree>
    <p:extLst>
      <p:ext uri="{BB962C8B-B14F-4D97-AF65-F5344CB8AC3E}">
        <p14:creationId xmlns:p14="http://schemas.microsoft.com/office/powerpoint/2010/main" val="1679399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6942666"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6942666"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Extension</a:t>
            </a: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9016" y="2590800"/>
            <a:ext cx="695325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490291"/>
            <a:ext cx="1568443" cy="523220"/>
          </a:xfrm>
          <a:prstGeom prst="rect">
            <a:avLst/>
          </a:prstGeom>
          <a:noFill/>
        </p:spPr>
        <p:txBody>
          <a:bodyPr wrap="none" rtlCol="0">
            <a:spAutoFit/>
          </a:bodyPr>
          <a:lstStyle/>
          <a:p>
            <a:r>
              <a:rPr lang="en-US" sz="2800" dirty="0" smtClean="0"/>
              <a:t>Visibility..</a:t>
            </a:r>
            <a:endParaRPr lang="en-US" sz="2800" dirty="0"/>
          </a:p>
        </p:txBody>
      </p:sp>
    </p:spTree>
    <p:extLst>
      <p:ext uri="{BB962C8B-B14F-4D97-AF65-F5344CB8AC3E}">
        <p14:creationId xmlns:p14="http://schemas.microsoft.com/office/powerpoint/2010/main" val="15905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dronelife.com/wp-content/uploads/2014/12/Agribotix-drone-created-fertilizer-prescription-map.png"/>
          <p:cNvPicPr>
            <a:picLocks noChangeAspect="1" noChangeArrowheads="1"/>
          </p:cNvPicPr>
          <p:nvPr/>
        </p:nvPicPr>
        <p:blipFill>
          <a:blip r:embed="rId2" cstate="email"/>
          <a:srcRect b="1675"/>
          <a:stretch>
            <a:fillRect/>
          </a:stretch>
        </p:blipFill>
        <p:spPr bwMode="auto">
          <a:xfrm>
            <a:off x="1447800" y="3242818"/>
            <a:ext cx="6305550" cy="3554642"/>
          </a:xfrm>
          <a:prstGeom prst="rect">
            <a:avLst/>
          </a:prstGeom>
          <a:noFill/>
        </p:spPr>
      </p:pic>
      <p:sp>
        <p:nvSpPr>
          <p:cNvPr id="5" name="Rectangle 4"/>
          <p:cNvSpPr/>
          <p:nvPr/>
        </p:nvSpPr>
        <p:spPr>
          <a:xfrm>
            <a:off x="228600" y="0"/>
            <a:ext cx="8610600" cy="3477875"/>
          </a:xfrm>
          <a:prstGeom prst="rect">
            <a:avLst/>
          </a:prstGeom>
        </p:spPr>
        <p:txBody>
          <a:bodyPr wrap="square">
            <a:spAutoFit/>
          </a:bodyPr>
          <a:lstStyle/>
          <a:p>
            <a:r>
              <a:rPr lang="en-US" sz="2800" b="1" dirty="0" smtClean="0"/>
              <a:t>5 Actual Uses For Drones In Precision Agriculture Today</a:t>
            </a:r>
          </a:p>
          <a:p>
            <a:endParaRPr lang="en-US" dirty="0"/>
          </a:p>
          <a:p>
            <a:pPr marL="342900" indent="-342900">
              <a:buFont typeface="+mj-lt"/>
              <a:buAutoNum type="arabicPeriod"/>
            </a:pPr>
            <a:r>
              <a:rPr lang="en-US" sz="2400" dirty="0" smtClean="0"/>
              <a:t>Mid-Season Crop Health Monitoring   (aka Scouting) </a:t>
            </a:r>
          </a:p>
          <a:p>
            <a:pPr marL="342900" indent="-342900">
              <a:buFont typeface="+mj-lt"/>
              <a:buAutoNum type="arabicPeriod"/>
            </a:pPr>
            <a:r>
              <a:rPr lang="en-US" sz="2400" dirty="0" smtClean="0"/>
              <a:t>Irrigation Equipment Monitoring</a:t>
            </a:r>
          </a:p>
          <a:p>
            <a:pPr marL="342900" indent="-342900">
              <a:buFont typeface="+mj-lt"/>
              <a:buAutoNum type="arabicPeriod"/>
            </a:pPr>
            <a:r>
              <a:rPr lang="en-US" sz="2400" dirty="0" smtClean="0"/>
              <a:t>Mid-Field Weed Identification</a:t>
            </a:r>
          </a:p>
          <a:p>
            <a:pPr marL="342900" indent="-342900">
              <a:buFont typeface="+mj-lt"/>
              <a:buAutoNum type="arabicPeriod"/>
            </a:pPr>
            <a:r>
              <a:rPr lang="en-US" sz="2400" dirty="0" smtClean="0"/>
              <a:t>Variable-Rate Fertility:</a:t>
            </a:r>
          </a:p>
          <a:p>
            <a:pPr marL="342900" indent="-342900">
              <a:buFont typeface="+mj-lt"/>
              <a:buAutoNum type="arabicPeriod"/>
            </a:pPr>
            <a:r>
              <a:rPr lang="en-US" sz="2400" dirty="0" smtClean="0"/>
              <a:t>Cattle Herd Monitoring </a:t>
            </a:r>
            <a:endParaRPr lang="en-US" dirty="0" smtClean="0"/>
          </a:p>
          <a:p>
            <a:endParaRPr lang="en-US" dirty="0"/>
          </a:p>
          <a:p>
            <a:r>
              <a:rPr lang="en-US" dirty="0" smtClean="0">
                <a:hlinkClick r:id="rId3"/>
              </a:rPr>
              <a:t>http://dronelife.com/2014/12/30/5-actual-uses-drones-precision-agriculture-today/</a:t>
            </a:r>
            <a:endParaRPr lang="en-US" dirty="0" smtClean="0"/>
          </a:p>
          <a:p>
            <a:endParaRPr lang="en-US" dirty="0"/>
          </a:p>
        </p:txBody>
      </p:sp>
    </p:spTree>
    <p:extLst>
      <p:ext uri="{BB962C8B-B14F-4D97-AF65-F5344CB8AC3E}">
        <p14:creationId xmlns:p14="http://schemas.microsoft.com/office/powerpoint/2010/main" val="3170230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Consulting</a:t>
            </a:r>
            <a:endParaRPr lang="en-US"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857375"/>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81200" y="6172200"/>
            <a:ext cx="5486400" cy="646331"/>
          </a:xfrm>
          <a:prstGeom prst="rect">
            <a:avLst/>
          </a:prstGeom>
        </p:spPr>
        <p:txBody>
          <a:bodyPr wrap="square">
            <a:spAutoFit/>
          </a:bodyPr>
          <a:lstStyle/>
          <a:p>
            <a:r>
              <a:rPr lang="en-US" dirty="0" smtClean="0">
                <a:hlinkClick r:id="rId3"/>
              </a:rPr>
              <a:t>https://www.youtube.com/watch?v=Rh7KKO12Mj8</a:t>
            </a:r>
            <a:endParaRPr lang="en-US" dirty="0" smtClean="0"/>
          </a:p>
          <a:p>
            <a:endParaRPr lang="en-US" dirty="0"/>
          </a:p>
        </p:txBody>
      </p:sp>
      <p:pic>
        <p:nvPicPr>
          <p:cNvPr id="3" name="Picture 2"/>
          <p:cNvPicPr>
            <a:picLocks noChangeAspect="1"/>
          </p:cNvPicPr>
          <p:nvPr/>
        </p:nvPicPr>
        <p:blipFill>
          <a:blip r:embed="rId4"/>
          <a:stretch>
            <a:fillRect/>
          </a:stretch>
        </p:blipFill>
        <p:spPr>
          <a:xfrm>
            <a:off x="457200" y="1828799"/>
            <a:ext cx="7620000" cy="4285559"/>
          </a:xfrm>
          <a:prstGeom prst="rect">
            <a:avLst/>
          </a:prstGeom>
        </p:spPr>
      </p:pic>
    </p:spTree>
    <p:extLst>
      <p:ext uri="{BB962C8B-B14F-4D97-AF65-F5344CB8AC3E}">
        <p14:creationId xmlns:p14="http://schemas.microsoft.com/office/powerpoint/2010/main" val="5465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692" y="31242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Resolution</a:t>
            </a:r>
            <a:endParaRPr lang="en-US"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628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76400"/>
            <a:ext cx="3895724" cy="26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6" y="3962400"/>
            <a:ext cx="4064439"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161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2" y="356936"/>
            <a:ext cx="8229600" cy="566609"/>
          </a:xfrm>
        </p:spPr>
        <p:txBody>
          <a:bodyPr>
            <a:normAutofit fontScale="90000"/>
          </a:bodyPr>
          <a:lstStyle/>
          <a:p>
            <a:r>
              <a:rPr lang="en-US" dirty="0" smtClean="0"/>
              <a:t>Nothing</a:t>
            </a:r>
            <a:endParaRPr lang="en-US" dirty="0"/>
          </a:p>
        </p:txBody>
      </p:sp>
      <p:sp>
        <p:nvSpPr>
          <p:cNvPr id="3" name="Content Placeholder 2"/>
          <p:cNvSpPr>
            <a:spLocks noGrp="1"/>
          </p:cNvSpPr>
          <p:nvPr>
            <p:ph idx="1"/>
          </p:nvPr>
        </p:nvSpPr>
        <p:spPr/>
        <p:txBody>
          <a:bodyPr>
            <a:normAutofit/>
          </a:bodyPr>
          <a:lstStyle/>
          <a:p>
            <a:r>
              <a:rPr lang="en-US" sz="2800" dirty="0" smtClean="0"/>
              <a:t>I mean NOTHING takes the place of Scouting and good Agronomy.  </a:t>
            </a:r>
          </a:p>
          <a:p>
            <a:r>
              <a:rPr lang="en-US" sz="2800" dirty="0" smtClean="0"/>
              <a:t>NOTHING..</a:t>
            </a:r>
          </a:p>
          <a:p>
            <a:r>
              <a:rPr lang="en-US" sz="2800" dirty="0" smtClean="0"/>
              <a:t>Get dirty walk the field, take samples. </a:t>
            </a:r>
          </a:p>
          <a:p>
            <a:r>
              <a:rPr lang="en-US" sz="2800" dirty="0" smtClean="0"/>
              <a:t>But there is always a degree of WRONG We are dealing with a living system. More so we are dealing with a Weather Dependent system. </a:t>
            </a:r>
          </a:p>
          <a:p>
            <a:endParaRPr lang="en-US" sz="2800" dirty="0" smtClean="0"/>
          </a:p>
          <a:p>
            <a:r>
              <a:rPr lang="en-US" sz="2800" dirty="0" smtClean="0"/>
              <a:t>Have a Plan, Have a goal</a:t>
            </a:r>
            <a:endParaRPr lang="en-US" sz="2800" dirty="0"/>
          </a:p>
        </p:txBody>
      </p:sp>
    </p:spTree>
    <p:extLst>
      <p:ext uri="{BB962C8B-B14F-4D97-AF65-F5344CB8AC3E}">
        <p14:creationId xmlns:p14="http://schemas.microsoft.com/office/powerpoint/2010/main" val="573424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sz="2800" dirty="0" smtClean="0"/>
              <a:t>Consultants can be more efficient and make more money. </a:t>
            </a:r>
          </a:p>
          <a:p>
            <a:pPr lvl="2"/>
            <a:r>
              <a:rPr lang="en-US" sz="2600" dirty="0" smtClean="0"/>
              <a:t>With low end UAV’s</a:t>
            </a:r>
          </a:p>
          <a:p>
            <a:r>
              <a:rPr lang="en-US" sz="2800" dirty="0" smtClean="0"/>
              <a:t>Platforms available for high end imagery. </a:t>
            </a:r>
          </a:p>
          <a:p>
            <a:r>
              <a:rPr lang="en-US" sz="2800" dirty="0" smtClean="0"/>
              <a:t>Companies scrambling to find</a:t>
            </a:r>
          </a:p>
          <a:p>
            <a:pPr lvl="1"/>
            <a:r>
              <a:rPr lang="en-US" sz="2800" dirty="0" smtClean="0"/>
              <a:t>Increase easy of data processing</a:t>
            </a:r>
          </a:p>
          <a:p>
            <a:pPr lvl="1"/>
            <a:r>
              <a:rPr lang="en-US" sz="2800" dirty="0" smtClean="0"/>
              <a:t>Create decision aid tools. </a:t>
            </a:r>
          </a:p>
          <a:p>
            <a:pPr lvl="1"/>
            <a:endParaRPr lang="en-US" dirty="0" smtClean="0"/>
          </a:p>
          <a:p>
            <a:pPr lvl="1"/>
            <a:endParaRPr lang="en-US" dirty="0"/>
          </a:p>
        </p:txBody>
      </p:sp>
    </p:spTree>
    <p:extLst>
      <p:ext uri="{BB962C8B-B14F-4D97-AF65-F5344CB8AC3E}">
        <p14:creationId xmlns:p14="http://schemas.microsoft.com/office/powerpoint/2010/main" val="85542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95" y="1285565"/>
            <a:ext cx="8303205" cy="557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8560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Satellites</a:t>
            </a:r>
            <a:endParaRPr lang="en-US" dirty="0"/>
          </a:p>
        </p:txBody>
      </p:sp>
      <p:sp>
        <p:nvSpPr>
          <p:cNvPr id="3" name="Content Placeholder 2"/>
          <p:cNvSpPr>
            <a:spLocks noGrp="1"/>
          </p:cNvSpPr>
          <p:nvPr>
            <p:ph idx="1"/>
          </p:nvPr>
        </p:nvSpPr>
        <p:spPr>
          <a:xfrm>
            <a:off x="457200" y="1371600"/>
            <a:ext cx="7620000" cy="4800600"/>
          </a:xfrm>
        </p:spPr>
        <p:txBody>
          <a:bodyPr>
            <a:noAutofit/>
          </a:bodyPr>
          <a:lstStyle/>
          <a:p>
            <a:r>
              <a:rPr lang="en-US" sz="2000" b="1" i="1" u="sng" dirty="0"/>
              <a:t>June </a:t>
            </a:r>
            <a:r>
              <a:rPr lang="en-US" sz="2000" b="1" i="1" u="sng" dirty="0" smtClean="0"/>
              <a:t>10-2014    </a:t>
            </a:r>
            <a:r>
              <a:rPr lang="en-US" sz="2000" b="1" dirty="0" smtClean="0"/>
              <a:t>Google Tuesday agreed to buy satellite startup Skybox Imaging Inc. </a:t>
            </a:r>
            <a:r>
              <a:rPr lang="en-US" sz="2000" dirty="0" smtClean="0"/>
              <a:t>for $500 million in cash, the latest in a number of moves by the world's largest Internet search provider to collect and provide data from the sky. </a:t>
            </a:r>
            <a:r>
              <a:rPr lang="en-US" sz="2000" b="1" dirty="0" smtClean="0"/>
              <a:t>Skybox </a:t>
            </a:r>
            <a:r>
              <a:rPr lang="en-US" sz="2000" b="1" dirty="0"/>
              <a:t>has designed small, relatively cheap satellites that can collect daily photos and video of the Earth. </a:t>
            </a:r>
            <a:r>
              <a:rPr lang="en-US" sz="2000" b="1" dirty="0" smtClean="0"/>
              <a:t>Skybox </a:t>
            </a:r>
            <a:r>
              <a:rPr lang="en-US" sz="2000" b="1" dirty="0"/>
              <a:t>satellites weigh roughly 260 pounds, </a:t>
            </a:r>
            <a:r>
              <a:rPr lang="en-US" sz="2000" dirty="0"/>
              <a:t>making them much cheaper to build and launch than traditional satellites that can weigh tons. </a:t>
            </a:r>
            <a:r>
              <a:rPr lang="en-US" sz="2000" dirty="0" smtClean="0"/>
              <a:t>Skybox </a:t>
            </a:r>
            <a:r>
              <a:rPr lang="en-US" sz="2000" dirty="0"/>
              <a:t>planned to launch 24 such satellites that could shoot pictures of the Earth more </a:t>
            </a:r>
            <a:r>
              <a:rPr lang="en-US" sz="2000" dirty="0" smtClean="0"/>
              <a:t>often.</a:t>
            </a:r>
          </a:p>
          <a:p>
            <a:r>
              <a:rPr lang="en-US" sz="2000" b="1" i="1" u="sng" dirty="0" smtClean="0"/>
              <a:t>Feb 3 2015  </a:t>
            </a:r>
            <a:r>
              <a:rPr lang="en-US" sz="2000" b="1" dirty="0" smtClean="0"/>
              <a:t>Wilbur-Ellis </a:t>
            </a:r>
            <a:r>
              <a:rPr lang="en-US" sz="2000" b="1" dirty="0"/>
              <a:t>Co. has reached an agreement with Planet Labs </a:t>
            </a:r>
            <a:r>
              <a:rPr lang="en-US" sz="2000" dirty="0"/>
              <a:t>to bring satellite imagery to the </a:t>
            </a:r>
            <a:r>
              <a:rPr lang="en-US" sz="2000" dirty="0" err="1"/>
              <a:t>AgVerdict</a:t>
            </a:r>
            <a:r>
              <a:rPr lang="en-US" sz="2000" dirty="0"/>
              <a:t> software platform, Wilbur-Ellis’ technology in agricultural data usage. This enhancement will significantly improve the delivery of satellite imagery to a grower, making the data available in a matter of minutes rather than days</a:t>
            </a:r>
            <a:r>
              <a:rPr lang="en-US" sz="2000" dirty="0" smtClean="0"/>
              <a:t>. </a:t>
            </a:r>
            <a:r>
              <a:rPr lang="en-US" sz="2000" dirty="0"/>
              <a:t>This new feature will benefit </a:t>
            </a:r>
            <a:r>
              <a:rPr lang="en-US" sz="2000" b="1" dirty="0">
                <a:hlinkClick r:id="rId2" tooltip="Wilbur-Ellis: Cultivating The Past To Build The Future"/>
              </a:rPr>
              <a:t>Wilbur-Ellis</a:t>
            </a:r>
            <a:r>
              <a:rPr lang="en-US" sz="2000" dirty="0"/>
              <a:t> customers by providing imagery using </a:t>
            </a:r>
            <a:r>
              <a:rPr lang="en-US" sz="2000" b="1" dirty="0"/>
              <a:t>“ultra-compact” satellites that will soon scan the planet every twenty-four hours.</a:t>
            </a:r>
          </a:p>
        </p:txBody>
      </p:sp>
    </p:spTree>
    <p:extLst>
      <p:ext uri="{BB962C8B-B14F-4D97-AF65-F5344CB8AC3E}">
        <p14:creationId xmlns:p14="http://schemas.microsoft.com/office/powerpoint/2010/main" val="4154229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Planet Labs</a:t>
            </a:r>
            <a:endParaRPr lang="en-US" dirty="0"/>
          </a:p>
        </p:txBody>
      </p:sp>
      <p:sp>
        <p:nvSpPr>
          <p:cNvPr id="3" name="Content Placeholder 2"/>
          <p:cNvSpPr>
            <a:spLocks noGrp="1"/>
          </p:cNvSpPr>
          <p:nvPr>
            <p:ph idx="1"/>
          </p:nvPr>
        </p:nvSpPr>
        <p:spPr/>
        <p:txBody>
          <a:bodyPr/>
          <a:lstStyle/>
          <a:p>
            <a:r>
              <a:rPr lang="en-US" dirty="0" smtClean="0"/>
              <a:t>3-5 M resolution</a:t>
            </a:r>
          </a:p>
          <a:p>
            <a:r>
              <a:rPr lang="en-US" dirty="0" smtClean="0"/>
              <a:t>RGB &amp; NIR</a:t>
            </a:r>
          </a:p>
          <a:p>
            <a:r>
              <a:rPr lang="en-US" dirty="0" smtClean="0"/>
              <a:t>Mobile App available</a:t>
            </a:r>
          </a:p>
          <a:p>
            <a:r>
              <a:rPr lang="en-US" dirty="0" smtClean="0"/>
              <a:t>Same-day imagery</a:t>
            </a:r>
          </a:p>
          <a:p>
            <a:r>
              <a:rPr lang="en-US" dirty="0" smtClean="0"/>
              <a:t>2 to 3 day fly over</a:t>
            </a:r>
          </a:p>
          <a:p>
            <a:r>
              <a:rPr lang="en-US" dirty="0" smtClean="0"/>
              <a:t>Corn belt…….</a:t>
            </a:r>
          </a:p>
          <a:p>
            <a:endParaRPr lang="en-US" dirty="0"/>
          </a:p>
          <a:p>
            <a:r>
              <a:rPr lang="en-US" dirty="0" smtClean="0">
                <a:hlinkClick r:id="rId2"/>
              </a:rPr>
              <a:t>www.planet.com</a:t>
            </a:r>
            <a:endParaRPr lang="en-US" dirty="0" smtClean="0"/>
          </a:p>
          <a:p>
            <a:r>
              <a:rPr lang="en-US" dirty="0" smtClean="0"/>
              <a:t>OSU has been given access to the historic Rapid eye data set. </a:t>
            </a:r>
          </a:p>
          <a:p>
            <a:endParaRPr lang="en-US" dirty="0"/>
          </a:p>
        </p:txBody>
      </p:sp>
    </p:spTree>
    <p:extLst>
      <p:ext uri="{BB962C8B-B14F-4D97-AF65-F5344CB8AC3E}">
        <p14:creationId xmlns:p14="http://schemas.microsoft.com/office/powerpoint/2010/main" val="25389555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784225" y="274638"/>
            <a:ext cx="7945438" cy="1143000"/>
          </a:xfrm>
        </p:spPr>
        <p:txBody>
          <a:bodyPr/>
          <a:lstStyle/>
          <a:p>
            <a:pPr algn="l" eaLnBrk="1" hangingPunct="1"/>
            <a:r>
              <a:rPr lang="en-US" smtClean="0"/>
              <a:t>Thank you!!!</a:t>
            </a:r>
          </a:p>
        </p:txBody>
      </p:sp>
      <p:sp>
        <p:nvSpPr>
          <p:cNvPr id="6" name="TextBox 5"/>
          <p:cNvSpPr txBox="1"/>
          <p:nvPr/>
        </p:nvSpPr>
        <p:spPr>
          <a:xfrm>
            <a:off x="4014216" y="814137"/>
            <a:ext cx="5029200" cy="5324535"/>
          </a:xfrm>
          <a:prstGeom prst="rect">
            <a:avLst/>
          </a:prstGeom>
          <a:noFill/>
        </p:spPr>
        <p:txBody>
          <a:bodyPr wrap="square">
            <a:spAutoFit/>
          </a:bodyPr>
          <a:lstStyle/>
          <a:p>
            <a:pPr>
              <a:defRPr/>
            </a:pPr>
            <a:r>
              <a:rPr lang="en-US" sz="3200" dirty="0"/>
              <a:t>Brian Arnall</a:t>
            </a:r>
          </a:p>
          <a:p>
            <a:pPr>
              <a:defRPr/>
            </a:pPr>
            <a:r>
              <a:rPr lang="en-US" sz="3200" dirty="0"/>
              <a:t>373 Ag Hall</a:t>
            </a:r>
          </a:p>
          <a:p>
            <a:pPr>
              <a:defRPr/>
            </a:pPr>
            <a:r>
              <a:rPr lang="en-US" sz="2800" dirty="0"/>
              <a:t>405-744-1722</a:t>
            </a:r>
          </a:p>
          <a:p>
            <a:pPr>
              <a:defRPr/>
            </a:pPr>
            <a:r>
              <a:rPr lang="en-US" sz="3200" dirty="0">
                <a:hlinkClick r:id="rId3"/>
              </a:rPr>
              <a:t>b.arnall@okstate.edu</a:t>
            </a:r>
            <a:endParaRPr lang="en-US" sz="3200" dirty="0"/>
          </a:p>
          <a:p>
            <a:pPr>
              <a:defRPr/>
            </a:pPr>
            <a:r>
              <a:rPr lang="en-US" sz="2400" dirty="0"/>
              <a:t>Presentation available @ </a:t>
            </a:r>
          </a:p>
          <a:p>
            <a:pPr>
              <a:defRPr/>
            </a:pPr>
            <a:r>
              <a:rPr lang="en-US" sz="3200" dirty="0">
                <a:hlinkClick r:id="rId4"/>
              </a:rPr>
              <a:t>www.npk.okstate.edu</a:t>
            </a:r>
            <a:endParaRPr lang="en-US" sz="3200" dirty="0"/>
          </a:p>
          <a:p>
            <a:pPr>
              <a:defRPr/>
            </a:pPr>
            <a:r>
              <a:rPr lang="en-US" sz="2800" dirty="0">
                <a:solidFill>
                  <a:srgbClr val="FA7100"/>
                </a:solidFill>
                <a:effectLst>
                  <a:outerShdw blurRad="38100" dist="38100" dir="2700000" algn="tl">
                    <a:srgbClr val="000000">
                      <a:alpha val="43137"/>
                    </a:srgbClr>
                  </a:outerShdw>
                </a:effectLst>
              </a:rPr>
              <a:t>Twitter: </a:t>
            </a:r>
            <a:r>
              <a:rPr lang="en-US" sz="3200" b="1" dirty="0">
                <a:solidFill>
                  <a:srgbClr val="FA7100"/>
                </a:solidFill>
                <a:effectLst>
                  <a:outerShdw blurRad="38100" dist="38100" dir="2700000" algn="tl">
                    <a:srgbClr val="000000">
                      <a:alpha val="43137"/>
                    </a:srgbClr>
                  </a:outerShdw>
                </a:effectLst>
              </a:rPr>
              <a:t>@</a:t>
            </a:r>
            <a:r>
              <a:rPr lang="en-US" sz="3200" b="1" dirty="0" smtClean="0">
                <a:solidFill>
                  <a:srgbClr val="FA7100"/>
                </a:solidFill>
                <a:effectLst>
                  <a:outerShdw blurRad="38100" dist="38100" dir="2700000" algn="tl">
                    <a:srgbClr val="000000">
                      <a:alpha val="43137"/>
                    </a:srgbClr>
                  </a:outerShdw>
                </a:effectLst>
              </a:rPr>
              <a:t>OSU_NPK</a:t>
            </a:r>
            <a:br>
              <a:rPr lang="en-US" sz="3200" b="1" dirty="0" smtClean="0">
                <a:solidFill>
                  <a:srgbClr val="FA7100"/>
                </a:solidFill>
                <a:effectLst>
                  <a:outerShdw blurRad="38100" dist="38100" dir="2700000" algn="tl">
                    <a:srgbClr val="000000">
                      <a:alpha val="43137"/>
                    </a:srgbClr>
                  </a:outerShdw>
                </a:effectLst>
              </a:rPr>
            </a:br>
            <a:r>
              <a:rPr lang="en-US" sz="2800" dirty="0" smtClean="0">
                <a:solidFill>
                  <a:srgbClr val="FA7100"/>
                </a:solidFill>
                <a:effectLst>
                  <a:outerShdw blurRad="38100" dist="38100" dir="2700000" algn="tl">
                    <a:srgbClr val="000000">
                      <a:alpha val="43137"/>
                    </a:srgbClr>
                  </a:outerShdw>
                </a:effectLst>
              </a:rPr>
              <a:t>www.Facebook/</a:t>
            </a:r>
            <a:r>
              <a:rPr lang="en-US" sz="3200" b="1" dirty="0" smtClean="0">
                <a:solidFill>
                  <a:srgbClr val="FA7100"/>
                </a:solidFill>
                <a:effectLst>
                  <a:outerShdw blurRad="38100" dist="38100" dir="2700000" algn="tl">
                    <a:srgbClr val="000000">
                      <a:alpha val="43137"/>
                    </a:srgbClr>
                  </a:outerShdw>
                </a:effectLst>
              </a:rPr>
              <a:t>OSUNPK</a:t>
            </a:r>
            <a:endParaRPr lang="en-US" sz="3600" b="1" dirty="0" smtClean="0">
              <a:solidFill>
                <a:srgbClr val="FA7100"/>
              </a:solidFill>
              <a:effectLst>
                <a:outerShdw blurRad="38100" dist="38100" dir="2700000" algn="tl">
                  <a:srgbClr val="000000">
                    <a:alpha val="43137"/>
                  </a:srgbClr>
                </a:outerShdw>
              </a:effectLst>
            </a:endParaRPr>
          </a:p>
          <a:p>
            <a:pPr>
              <a:defRPr/>
            </a:pPr>
            <a:r>
              <a:rPr lang="en-US" sz="2800" dirty="0" smtClean="0">
                <a:solidFill>
                  <a:srgbClr val="FA7100"/>
                </a:solidFill>
                <a:effectLst>
                  <a:outerShdw blurRad="38100" dist="38100" dir="2700000" algn="tl">
                    <a:srgbClr val="000000">
                      <a:alpha val="43137"/>
                    </a:srgbClr>
                  </a:outerShdw>
                </a:effectLst>
              </a:rPr>
              <a:t>YouTube Channel</a:t>
            </a:r>
            <a:r>
              <a:rPr lang="en-US" sz="2800" b="1" dirty="0" smtClean="0">
                <a:solidFill>
                  <a:srgbClr val="FA7100"/>
                </a:solidFill>
                <a:effectLst>
                  <a:outerShdw blurRad="38100" dist="38100" dir="2700000" algn="tl">
                    <a:srgbClr val="000000">
                      <a:alpha val="43137"/>
                    </a:srgbClr>
                  </a:outerShdw>
                </a:effectLst>
              </a:rPr>
              <a:t>: </a:t>
            </a:r>
            <a:r>
              <a:rPr lang="en-US" sz="3200" b="1" dirty="0" smtClean="0">
                <a:solidFill>
                  <a:srgbClr val="FA7100"/>
                </a:solidFill>
                <a:effectLst>
                  <a:outerShdw blurRad="38100" dist="38100" dir="2700000" algn="tl">
                    <a:srgbClr val="000000">
                      <a:alpha val="43137"/>
                    </a:srgbClr>
                  </a:outerShdw>
                </a:effectLst>
              </a:rPr>
              <a:t>OSUNPK</a:t>
            </a:r>
          </a:p>
          <a:p>
            <a:pPr>
              <a:defRPr/>
            </a:pPr>
            <a:r>
              <a:rPr lang="en-US" sz="2800" dirty="0" smtClean="0">
                <a:solidFill>
                  <a:srgbClr val="FA7100"/>
                </a:solidFill>
                <a:effectLst>
                  <a:outerShdw blurRad="38100" dist="38100" dir="2700000" algn="tl">
                    <a:srgbClr val="000000">
                      <a:alpha val="43137"/>
                    </a:srgbClr>
                  </a:outerShdw>
                </a:effectLst>
              </a:rPr>
              <a:t>Blog</a:t>
            </a:r>
            <a:r>
              <a:rPr lang="en-US" sz="2800" b="1" dirty="0" smtClean="0">
                <a:solidFill>
                  <a:srgbClr val="FA7100"/>
                </a:solidFill>
                <a:effectLst>
                  <a:outerShdw blurRad="38100" dist="38100" dir="2700000" algn="tl">
                    <a:srgbClr val="000000">
                      <a:alpha val="43137"/>
                    </a:srgbClr>
                  </a:outerShdw>
                </a:effectLst>
              </a:rPr>
              <a:t>: </a:t>
            </a:r>
            <a:r>
              <a:rPr lang="en-US" sz="3200" b="1" dirty="0" smtClean="0">
                <a:solidFill>
                  <a:srgbClr val="FA7100"/>
                </a:solidFill>
                <a:effectLst>
                  <a:outerShdw blurRad="38100" dist="38100" dir="2700000" algn="tl">
                    <a:srgbClr val="000000">
                      <a:alpha val="43137"/>
                    </a:srgbClr>
                  </a:outerShdw>
                </a:effectLst>
              </a:rPr>
              <a:t>OSUNPK.com</a:t>
            </a:r>
          </a:p>
          <a:p>
            <a:pPr>
              <a:defRPr/>
            </a:pPr>
            <a:r>
              <a:rPr lang="en-US" sz="3200" b="1" dirty="0" smtClean="0">
                <a:solidFill>
                  <a:srgbClr val="FA7100"/>
                </a:solidFill>
                <a:effectLst>
                  <a:outerShdw blurRad="38100" dist="38100" dir="2700000" algn="tl">
                    <a:srgbClr val="000000">
                      <a:alpha val="43137"/>
                    </a:srgbClr>
                  </a:outerShdw>
                </a:effectLst>
              </a:rPr>
              <a:t>www.Aglandlease.info</a:t>
            </a:r>
            <a:endParaRPr lang="en-US" sz="2800" b="1" dirty="0">
              <a:solidFill>
                <a:srgbClr val="FA7100"/>
              </a:solidFill>
              <a:effectLst>
                <a:outerShdw blurRad="38100" dist="38100" dir="2700000" algn="tl">
                  <a:srgbClr val="000000">
                    <a:alpha val="43137"/>
                  </a:srgbClr>
                </a:outerShdw>
              </a:effectLst>
            </a:endParaRPr>
          </a:p>
        </p:txBody>
      </p:sp>
      <p:pic>
        <p:nvPicPr>
          <p:cNvPr id="9" name="Picture 8" descr="IMG_1531.jpg"/>
          <p:cNvPicPr>
            <a:picLocks noChangeAspect="1"/>
          </p:cNvPicPr>
          <p:nvPr/>
        </p:nvPicPr>
        <p:blipFill>
          <a:blip r:embed="rId5" cstate="print"/>
          <a:stretch>
            <a:fillRect/>
          </a:stretch>
        </p:blipFill>
        <p:spPr>
          <a:xfrm>
            <a:off x="152400" y="1389888"/>
            <a:ext cx="3561588" cy="4748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4229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1143000"/>
          </a:xfrm>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Brian Arnall\Desktop\hype-cycle-p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1" y="1480888"/>
            <a:ext cx="9047879" cy="5377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37522" y="5105400"/>
            <a:ext cx="1173078" cy="276999"/>
          </a:xfrm>
          <a:prstGeom prst="rect">
            <a:avLst/>
          </a:prstGeom>
          <a:noFill/>
        </p:spPr>
        <p:txBody>
          <a:bodyPr wrap="none" rtlCol="0">
            <a:spAutoFit/>
          </a:bodyPr>
          <a:lstStyle/>
          <a:p>
            <a:r>
              <a:rPr lang="en-US" sz="1200" dirty="0" smtClean="0">
                <a:solidFill>
                  <a:schemeClr val="tx1">
                    <a:lumMod val="85000"/>
                    <a:lumOff val="15000"/>
                  </a:schemeClr>
                </a:solidFill>
              </a:rPr>
              <a:t>Source: Gartner</a:t>
            </a:r>
            <a:endParaRPr lang="en-US" sz="1200" dirty="0">
              <a:solidFill>
                <a:schemeClr val="tx1">
                  <a:lumMod val="85000"/>
                  <a:lumOff val="15000"/>
                </a:schemeClr>
              </a:solidFill>
            </a:endParaRPr>
          </a:p>
        </p:txBody>
      </p:sp>
    </p:spTree>
    <p:extLst>
      <p:ext uri="{BB962C8B-B14F-4D97-AF65-F5344CB8AC3E}">
        <p14:creationId xmlns:p14="http://schemas.microsoft.com/office/powerpoint/2010/main" val="4002707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153400" cy="1246495"/>
          </a:xfrm>
          <a:prstGeom prst="rect">
            <a:avLst/>
          </a:prstGeom>
        </p:spPr>
        <p:txBody>
          <a:bodyPr wrap="square">
            <a:spAutoFit/>
          </a:bodyPr>
          <a:lstStyle/>
          <a:p>
            <a:pPr>
              <a:lnSpc>
                <a:spcPts val="3000"/>
              </a:lnSpc>
            </a:pPr>
            <a:r>
              <a:rPr lang="en-US" sz="2800" b="1" dirty="0" smtClean="0">
                <a:latin typeface="Calibri" pitchFamily="34" charset="0"/>
              </a:rPr>
              <a:t>The FAA has identified  </a:t>
            </a:r>
            <a:r>
              <a:rPr lang="en-US" sz="2800" b="1" u="sng" dirty="0" smtClean="0">
                <a:latin typeface="Calibri" pitchFamily="34" charset="0"/>
              </a:rPr>
              <a:t>research areas</a:t>
            </a:r>
            <a:r>
              <a:rPr lang="en-US" sz="2800" b="1" dirty="0" smtClean="0">
                <a:latin typeface="Calibri" pitchFamily="34" charset="0"/>
              </a:rPr>
              <a:t>  that may evolve over time to adapt to the needs of the NAS and emerging technology.    </a:t>
            </a:r>
            <a:r>
              <a:rPr lang="en-US" sz="2800" b="1" u="sng" dirty="0" smtClean="0">
                <a:latin typeface="Calibri" pitchFamily="34" charset="0"/>
              </a:rPr>
              <a:t>These areas are</a:t>
            </a:r>
            <a:r>
              <a:rPr lang="en-US" sz="2800" b="1" dirty="0" smtClean="0">
                <a:latin typeface="Calibri" pitchFamily="34" charset="0"/>
              </a:rPr>
              <a:t>:</a:t>
            </a:r>
            <a:endParaRPr lang="en-US" sz="2800" b="1" dirty="0">
              <a:latin typeface="Calibri" pitchFamily="34" charset="0"/>
            </a:endParaRPr>
          </a:p>
        </p:txBody>
      </p:sp>
      <p:sp>
        <p:nvSpPr>
          <p:cNvPr id="3" name="Rectangle 2"/>
          <p:cNvSpPr/>
          <p:nvPr/>
        </p:nvSpPr>
        <p:spPr>
          <a:xfrm>
            <a:off x="228600" y="1524001"/>
            <a:ext cx="8229600" cy="4887724"/>
          </a:xfrm>
          <a:prstGeom prst="rect">
            <a:avLst/>
          </a:prstGeom>
        </p:spPr>
        <p:txBody>
          <a:bodyPr wrap="square">
            <a:spAutoFit/>
          </a:bodyPr>
          <a:lstStyle/>
          <a:p>
            <a:pPr>
              <a:spcAft>
                <a:spcPts val="600"/>
              </a:spcAft>
            </a:pPr>
            <a:r>
              <a:rPr lang="en-US" sz="2400" dirty="0" smtClean="0"/>
              <a:t>Air Traffic Control Interoperability</a:t>
            </a:r>
          </a:p>
          <a:p>
            <a:pPr>
              <a:spcAft>
                <a:spcPts val="600"/>
              </a:spcAft>
            </a:pPr>
            <a:r>
              <a:rPr lang="en-US" sz="2400" dirty="0" smtClean="0"/>
              <a:t>Airport Ground Operations</a:t>
            </a:r>
          </a:p>
          <a:p>
            <a:pPr>
              <a:spcAft>
                <a:spcPts val="600"/>
              </a:spcAft>
            </a:pPr>
            <a:r>
              <a:rPr lang="en-US" sz="2400" dirty="0" smtClean="0"/>
              <a:t>Control and Communication</a:t>
            </a:r>
          </a:p>
          <a:p>
            <a:pPr>
              <a:spcAft>
                <a:spcPts val="600"/>
              </a:spcAft>
            </a:pPr>
            <a:r>
              <a:rPr lang="en-US" sz="2400" dirty="0" smtClean="0"/>
              <a:t>Detect and Avoid   (DAA)</a:t>
            </a:r>
          </a:p>
          <a:p>
            <a:pPr>
              <a:spcAft>
                <a:spcPts val="600"/>
              </a:spcAft>
            </a:pPr>
            <a:r>
              <a:rPr lang="en-US" sz="2400" dirty="0" smtClean="0"/>
              <a:t>Human Factors</a:t>
            </a:r>
          </a:p>
          <a:p>
            <a:pPr>
              <a:spcAft>
                <a:spcPts val="600"/>
              </a:spcAft>
            </a:pPr>
            <a:r>
              <a:rPr lang="en-US" sz="2400" dirty="0" smtClean="0"/>
              <a:t>Low Altitude Operations Safety</a:t>
            </a:r>
          </a:p>
          <a:p>
            <a:pPr>
              <a:spcAft>
                <a:spcPts val="600"/>
              </a:spcAft>
            </a:pPr>
            <a:r>
              <a:rPr lang="en-US" sz="2400" dirty="0" smtClean="0"/>
              <a:t>Noise Reduction  &amp;  RF Spectrum Management</a:t>
            </a:r>
          </a:p>
          <a:p>
            <a:pPr>
              <a:spcAft>
                <a:spcPts val="600"/>
              </a:spcAft>
            </a:pPr>
            <a:r>
              <a:rPr lang="en-US" sz="2400" dirty="0" smtClean="0"/>
              <a:t>Unmanned Aircraft (UA) Crew Training &amp; Certification.., </a:t>
            </a:r>
            <a:r>
              <a:rPr lang="en-US" sz="2400" b="1" i="1" dirty="0" smtClean="0"/>
              <a:t>Including Pilots</a:t>
            </a:r>
          </a:p>
          <a:p>
            <a:pPr>
              <a:spcAft>
                <a:spcPts val="600"/>
              </a:spcAft>
            </a:pPr>
            <a:r>
              <a:rPr lang="en-US" sz="2400" dirty="0" smtClean="0"/>
              <a:t>Unmanned Aircraft Systems Traffic Management</a:t>
            </a:r>
          </a:p>
          <a:p>
            <a:pPr>
              <a:spcAft>
                <a:spcPts val="600"/>
              </a:spcAft>
            </a:pPr>
            <a:r>
              <a:rPr lang="en-US" sz="2400" dirty="0" smtClean="0"/>
              <a:t>UAS Wake Separation Standards for UAV Integration into the NAS</a:t>
            </a:r>
          </a:p>
        </p:txBody>
      </p:sp>
    </p:spTree>
    <p:extLst>
      <p:ext uri="{BB962C8B-B14F-4D97-AF65-F5344CB8AC3E}">
        <p14:creationId xmlns:p14="http://schemas.microsoft.com/office/powerpoint/2010/main" val="3003072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696200" cy="1143000"/>
          </a:xfrm>
        </p:spPr>
        <p:txBody>
          <a:bodyPr/>
          <a:lstStyle/>
          <a:p>
            <a:r>
              <a:rPr lang="en-US" b="1" dirty="0" smtClean="0">
                <a:latin typeface="Calibri" pitchFamily="34" charset="0"/>
              </a:rPr>
              <a:t>Confusion about FAA Authority </a:t>
            </a:r>
            <a:endParaRPr lang="en-US" dirty="0">
              <a:latin typeface="Calibri" pitchFamily="34" charset="0"/>
            </a:endParaRPr>
          </a:p>
        </p:txBody>
      </p:sp>
      <p:sp>
        <p:nvSpPr>
          <p:cNvPr id="3" name="Text Placeholder 2"/>
          <p:cNvSpPr>
            <a:spLocks noGrp="1"/>
          </p:cNvSpPr>
          <p:nvPr>
            <p:ph type="body" sz="quarter" idx="10"/>
          </p:nvPr>
        </p:nvSpPr>
        <p:spPr>
          <a:xfrm>
            <a:off x="228600" y="1447800"/>
            <a:ext cx="8153400" cy="5029200"/>
          </a:xfrm>
        </p:spPr>
        <p:txBody>
          <a:bodyPr>
            <a:normAutofit/>
          </a:bodyPr>
          <a:lstStyle/>
          <a:p>
            <a:pPr>
              <a:lnSpc>
                <a:spcPct val="100000"/>
              </a:lnSpc>
              <a:spcBef>
                <a:spcPts val="0"/>
              </a:spcBef>
              <a:spcAft>
                <a:spcPts val="1200"/>
              </a:spcAft>
              <a:buNone/>
            </a:pPr>
            <a:r>
              <a:rPr lang="en-US" sz="3200" b="1" dirty="0" smtClean="0">
                <a:latin typeface="Calibri" pitchFamily="34" charset="0"/>
              </a:rPr>
              <a:t>The average person does not routinely interact with the FAA or FAA regulations </a:t>
            </a:r>
          </a:p>
          <a:p>
            <a:pPr>
              <a:lnSpc>
                <a:spcPct val="100000"/>
              </a:lnSpc>
              <a:spcBef>
                <a:spcPts val="0"/>
              </a:spcBef>
              <a:spcAft>
                <a:spcPts val="1200"/>
              </a:spcAft>
              <a:buNone/>
            </a:pPr>
            <a:r>
              <a:rPr lang="en-US" sz="2800" dirty="0" smtClean="0">
                <a:latin typeface="Calibri" pitchFamily="34" charset="0"/>
              </a:rPr>
              <a:t>– The U.S. has the most complex, but also the safest airspace system in the world </a:t>
            </a:r>
          </a:p>
          <a:p>
            <a:pPr>
              <a:lnSpc>
                <a:spcPct val="100000"/>
              </a:lnSpc>
              <a:spcBef>
                <a:spcPts val="0"/>
              </a:spcBef>
              <a:spcAft>
                <a:spcPts val="1200"/>
              </a:spcAft>
              <a:buNone/>
            </a:pPr>
            <a:r>
              <a:rPr lang="en-US" sz="2800" dirty="0" smtClean="0">
                <a:latin typeface="Calibri" pitchFamily="34" charset="0"/>
              </a:rPr>
              <a:t>– The public is not aware of the complex set of rules, regulations, laws, and case law associated with aviation </a:t>
            </a:r>
          </a:p>
          <a:p>
            <a:pPr>
              <a:lnSpc>
                <a:spcPct val="100000"/>
              </a:lnSpc>
              <a:spcBef>
                <a:spcPts val="0"/>
              </a:spcBef>
              <a:spcAft>
                <a:spcPts val="1200"/>
              </a:spcAft>
              <a:buNone/>
            </a:pPr>
            <a:r>
              <a:rPr lang="en-US" sz="3200" b="1" dirty="0" smtClean="0">
                <a:latin typeface="Calibri" pitchFamily="34" charset="0"/>
              </a:rPr>
              <a:t>The FAA has broad authority to ensure safety within the national airspace system</a:t>
            </a:r>
          </a:p>
        </p:txBody>
      </p:sp>
    </p:spTree>
    <p:extLst>
      <p:ext uri="{BB962C8B-B14F-4D97-AF65-F5344CB8AC3E}">
        <p14:creationId xmlns:p14="http://schemas.microsoft.com/office/powerpoint/2010/main" val="1317949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762000"/>
          </a:xfrm>
        </p:spPr>
        <p:txBody>
          <a:bodyPr/>
          <a:lstStyle/>
          <a:p>
            <a:r>
              <a:rPr lang="en-US" sz="4400" b="1" dirty="0" smtClean="0">
                <a:latin typeface="Calibri" pitchFamily="34" charset="0"/>
              </a:rPr>
              <a:t>FAA Authority</a:t>
            </a:r>
            <a:endParaRPr lang="en-US" sz="4400" b="1" dirty="0">
              <a:latin typeface="Calibri" pitchFamily="34" charset="0"/>
            </a:endParaRPr>
          </a:p>
        </p:txBody>
      </p:sp>
      <p:sp>
        <p:nvSpPr>
          <p:cNvPr id="3" name="Text Placeholder 2"/>
          <p:cNvSpPr>
            <a:spLocks noGrp="1"/>
          </p:cNvSpPr>
          <p:nvPr>
            <p:ph type="body" sz="quarter" idx="10"/>
          </p:nvPr>
        </p:nvSpPr>
        <p:spPr>
          <a:xfrm>
            <a:off x="0" y="762000"/>
            <a:ext cx="8534400" cy="6096000"/>
          </a:xfrm>
        </p:spPr>
        <p:txBody>
          <a:bodyPr>
            <a:noAutofit/>
          </a:bodyPr>
          <a:lstStyle/>
          <a:p>
            <a:pPr>
              <a:lnSpc>
                <a:spcPts val="3000"/>
              </a:lnSpc>
              <a:spcBef>
                <a:spcPts val="0"/>
              </a:spcBef>
              <a:spcAft>
                <a:spcPts val="1200"/>
              </a:spcAft>
              <a:buNone/>
            </a:pPr>
            <a:r>
              <a:rPr lang="en-US" sz="2800" dirty="0" smtClean="0">
                <a:latin typeface="Calibri" pitchFamily="34" charset="0"/>
              </a:rPr>
              <a:t>“</a:t>
            </a:r>
            <a:r>
              <a:rPr lang="en-US" sz="2800" b="1" dirty="0" smtClean="0">
                <a:latin typeface="Calibri" pitchFamily="34" charset="0"/>
              </a:rPr>
              <a:t>The FAA is responsible for air safety from the ground up.  </a:t>
            </a:r>
            <a:r>
              <a:rPr lang="en-US" sz="2800" dirty="0" smtClean="0">
                <a:latin typeface="Calibri" pitchFamily="34" charset="0"/>
              </a:rPr>
              <a:t>Under 49 U.S.C. § 40103(b)(2), the FAA has broad authority to prescribe regulations to protect individuals and property on the ground and to prevent collisions between aircraft, between aircraft and land or water vehicles, and between aircraft and airborne objects. </a:t>
            </a:r>
          </a:p>
          <a:p>
            <a:pPr>
              <a:lnSpc>
                <a:spcPts val="3000"/>
              </a:lnSpc>
              <a:spcBef>
                <a:spcPts val="0"/>
              </a:spcBef>
              <a:spcAft>
                <a:spcPts val="1200"/>
              </a:spcAft>
              <a:buNone/>
            </a:pPr>
            <a:r>
              <a:rPr lang="en-US" sz="2800" dirty="0" smtClean="0">
                <a:latin typeface="Calibri" pitchFamily="34" charset="0"/>
              </a:rPr>
              <a:t>Consistent with its authority, </a:t>
            </a:r>
            <a:r>
              <a:rPr lang="en-US" sz="2800" b="1" dirty="0" smtClean="0">
                <a:latin typeface="Calibri" pitchFamily="34" charset="0"/>
              </a:rPr>
              <a:t>the FAA presently has regulations that apply to the operation of all aircraft, whether manned or unmanned, and irrespective of the altitude at which the aircraft is operating. </a:t>
            </a:r>
          </a:p>
          <a:p>
            <a:pPr>
              <a:lnSpc>
                <a:spcPts val="3000"/>
              </a:lnSpc>
              <a:spcBef>
                <a:spcPts val="0"/>
              </a:spcBef>
              <a:spcAft>
                <a:spcPts val="1200"/>
              </a:spcAft>
              <a:buNone/>
            </a:pPr>
            <a:r>
              <a:rPr lang="en-US" sz="2800" dirty="0" smtClean="0">
                <a:latin typeface="Calibri" pitchFamily="34" charset="0"/>
              </a:rPr>
              <a:t>For example, 14 C.F.R. § 91.13 prohibits any person from operating an aircraft in a careless or reckless manner so as to endanger the life or property of another.” </a:t>
            </a:r>
            <a:endParaRPr lang="en-US" sz="2800" dirty="0">
              <a:latin typeface="Calibri" pitchFamily="34" charset="0"/>
            </a:endParaRPr>
          </a:p>
        </p:txBody>
      </p:sp>
    </p:spTree>
    <p:extLst>
      <p:ext uri="{BB962C8B-B14F-4D97-AF65-F5344CB8AC3E}">
        <p14:creationId xmlns:p14="http://schemas.microsoft.com/office/powerpoint/2010/main" val="225504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ysClr val="windowText" lastClr="000000"/>
      </a:dk1>
      <a:lt1>
        <a:sysClr val="window" lastClr="FFFFFF"/>
      </a:lt1>
      <a:dk2>
        <a:srgbClr val="323232"/>
      </a:dk2>
      <a:lt2>
        <a:srgbClr val="E3DED1"/>
      </a:lt2>
      <a:accent1>
        <a:srgbClr val="F07F09"/>
      </a:accent1>
      <a:accent2>
        <a:srgbClr val="F07F09"/>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1289</TotalTime>
  <Words>1844</Words>
  <Application>Microsoft Office PowerPoint</Application>
  <PresentationFormat>On-screen Show (4:3)</PresentationFormat>
  <Paragraphs>273</Paragraphs>
  <Slides>52</Slides>
  <Notes>4</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Adjacency</vt:lpstr>
      <vt:lpstr>Use of UAV for Research, Extension, and Production</vt:lpstr>
      <vt:lpstr>Communication</vt:lpstr>
      <vt:lpstr>News</vt:lpstr>
      <vt:lpstr>Drone Sightings</vt:lpstr>
      <vt:lpstr>PowerPoint Presentation</vt:lpstr>
      <vt:lpstr>PowerPoint Presentation</vt:lpstr>
      <vt:lpstr>PowerPoint Presentation</vt:lpstr>
      <vt:lpstr>Confusion about FAA Authority </vt:lpstr>
      <vt:lpstr>FAA Authority</vt:lpstr>
      <vt:lpstr>Common Myths</vt:lpstr>
      <vt:lpstr>Three Types of Aircraft Operation</vt:lpstr>
      <vt:lpstr>FAA  News  Listings</vt:lpstr>
      <vt:lpstr>2/15/2015  FAA Release</vt:lpstr>
      <vt:lpstr>3/24/2015   FAA Release </vt:lpstr>
      <vt:lpstr>PowerPoint Presentation</vt:lpstr>
      <vt:lpstr>Commercial Drone Milestone:  1000 Exemptions Now Approved by FAA August 4, 2015 </vt:lpstr>
      <vt:lpstr> NAAA believes that the following safety precautions would significantly reduce the likelihood of UAS collisions</vt:lpstr>
      <vt:lpstr>PowerPoint Presentation</vt:lpstr>
      <vt:lpstr>PowerPoint Presentation</vt:lpstr>
      <vt:lpstr>UAS/UAV/The D Word in Ag</vt:lpstr>
      <vt:lpstr>PowerPoint Presentation</vt:lpstr>
      <vt:lpstr>PowerPoint Presentation</vt:lpstr>
      <vt:lpstr>PowerPoint Presentation</vt:lpstr>
      <vt:lpstr>PowerPoint Presentation</vt:lpstr>
      <vt:lpstr>Hints on Platform</vt:lpstr>
      <vt:lpstr>Styles</vt:lpstr>
      <vt:lpstr>Areas of Research in Ag, NREM, and beyond at OSU</vt:lpstr>
      <vt:lpstr>Moving Beyond the GoPro</vt:lpstr>
      <vt:lpstr>Imagery Stitching</vt:lpstr>
      <vt:lpstr>Challenges</vt:lpstr>
      <vt:lpstr>Challenges</vt:lpstr>
      <vt:lpstr>Reflectance</vt:lpstr>
      <vt:lpstr>Wavelengths &amp; Indices</vt:lpstr>
      <vt:lpstr>Reflectance Data</vt:lpstr>
      <vt:lpstr>Precision Ag Research at OSU</vt:lpstr>
      <vt:lpstr>NDVI of OSU Experiment Station  1m  Resolution</vt:lpstr>
      <vt:lpstr>False Color (green, red, NIR) Image  &lt; 1 m Resolution - Raw Radiometric Data (Courtesy F. Schiebe,   SST Software)</vt:lpstr>
      <vt:lpstr>Passive vs Active</vt:lpstr>
      <vt:lpstr>Use of relative values </vt:lpstr>
      <vt:lpstr>Aerial Imagery values w/o Cal </vt:lpstr>
      <vt:lpstr>To Calibrate</vt:lpstr>
      <vt:lpstr>Replicated values</vt:lpstr>
      <vt:lpstr>Beyond reflectance </vt:lpstr>
      <vt:lpstr>Extension</vt:lpstr>
      <vt:lpstr>PowerPoint Presentation</vt:lpstr>
      <vt:lpstr>Consulting</vt:lpstr>
      <vt:lpstr>Resolution</vt:lpstr>
      <vt:lpstr>Nothing</vt:lpstr>
      <vt:lpstr>Today</vt:lpstr>
      <vt:lpstr>Satellites</vt:lpstr>
      <vt:lpstr>Planet Labs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Down to Earth Look at UAVs in Agriculture</dc:title>
  <dc:creator>Brian Arnall</dc:creator>
  <cp:lastModifiedBy>Brian Arnall</cp:lastModifiedBy>
  <cp:revision>56</cp:revision>
  <dcterms:created xsi:type="dcterms:W3CDTF">2015-01-29T18:48:17Z</dcterms:created>
  <dcterms:modified xsi:type="dcterms:W3CDTF">2015-09-18T21:44:32Z</dcterms:modified>
</cp:coreProperties>
</file>