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73" r:id="rId3"/>
    <p:sldId id="272" r:id="rId4"/>
    <p:sldId id="313" r:id="rId5"/>
    <p:sldId id="315" r:id="rId6"/>
    <p:sldId id="304" r:id="rId7"/>
    <p:sldId id="305" r:id="rId8"/>
    <p:sldId id="306" r:id="rId9"/>
    <p:sldId id="318" r:id="rId10"/>
    <p:sldId id="307" r:id="rId11"/>
    <p:sldId id="316" r:id="rId12"/>
    <p:sldId id="308" r:id="rId13"/>
    <p:sldId id="309" r:id="rId14"/>
    <p:sldId id="312" r:id="rId15"/>
    <p:sldId id="320" r:id="rId16"/>
    <p:sldId id="310" r:id="rId17"/>
    <p:sldId id="311" r:id="rId18"/>
    <p:sldId id="321" r:id="rId19"/>
    <p:sldId id="287" r:id="rId20"/>
    <p:sldId id="299" r:id="rId21"/>
    <p:sldId id="288" r:id="rId22"/>
    <p:sldId id="292" r:id="rId23"/>
    <p:sldId id="289" r:id="rId24"/>
    <p:sldId id="295" r:id="rId25"/>
    <p:sldId id="300" r:id="rId26"/>
    <p:sldId id="294" r:id="rId27"/>
    <p:sldId id="296" r:id="rId28"/>
    <p:sldId id="303" r:id="rId29"/>
    <p:sldId id="302" r:id="rId30"/>
    <p:sldId id="257" r:id="rId31"/>
    <p:sldId id="258" r:id="rId32"/>
    <p:sldId id="259" r:id="rId33"/>
    <p:sldId id="260" r:id="rId34"/>
    <p:sldId id="267" r:id="rId35"/>
    <p:sldId id="271" r:id="rId36"/>
    <p:sldId id="262" r:id="rId37"/>
    <p:sldId id="263" r:id="rId38"/>
    <p:sldId id="270" r:id="rId39"/>
    <p:sldId id="266" r:id="rId40"/>
    <p:sldId id="275" r:id="rId41"/>
    <p:sldId id="276" r:id="rId42"/>
    <p:sldId id="277" r:id="rId43"/>
    <p:sldId id="28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90476-4AF2-4C08-AFAA-65A20D2E16F9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EDA77-8DFC-41FB-94DD-0493AD6C9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A96362-4629-4CC7-B665-D33C665F302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6FC4-8B95-41C6-99F0-7CAE81DE419B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D667-CB76-4349-9D4F-1726BE26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9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6FC4-8B95-41C6-99F0-7CAE81DE419B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D667-CB76-4349-9D4F-1726BE26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84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6FC4-8B95-41C6-99F0-7CAE81DE419B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D667-CB76-4349-9D4F-1726BE26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2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6FC4-8B95-41C6-99F0-7CAE81DE419B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D667-CB76-4349-9D4F-1726BE26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8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6FC4-8B95-41C6-99F0-7CAE81DE419B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D667-CB76-4349-9D4F-1726BE26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6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6FC4-8B95-41C6-99F0-7CAE81DE419B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D667-CB76-4349-9D4F-1726BE26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0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6FC4-8B95-41C6-99F0-7CAE81DE419B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D667-CB76-4349-9D4F-1726BE26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5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6FC4-8B95-41C6-99F0-7CAE81DE419B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D667-CB76-4349-9D4F-1726BE26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4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6FC4-8B95-41C6-99F0-7CAE81DE419B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D667-CB76-4349-9D4F-1726BE26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5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6FC4-8B95-41C6-99F0-7CAE81DE419B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D667-CB76-4349-9D4F-1726BE26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56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6FC4-8B95-41C6-99F0-7CAE81DE419B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D667-CB76-4349-9D4F-1726BE26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23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B6FC4-8B95-41C6-99F0-7CAE81DE419B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BD667-CB76-4349-9D4F-1726BE26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3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b.arnall@okstate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hyperlink" Target="http://www.npk.okstate.ed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Grid Soil sampling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7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VRT Lime Map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017" y="1646237"/>
            <a:ext cx="4791649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78" y="1905000"/>
            <a:ext cx="322872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216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VRT </a:t>
            </a:r>
            <a:r>
              <a:rPr lang="en-US" dirty="0" smtClean="0"/>
              <a:t>lime (wheat rec)</a:t>
            </a:r>
            <a:endParaRPr lang="en-US" dirty="0" smtClean="0"/>
          </a:p>
          <a:p>
            <a:r>
              <a:rPr lang="en-US" dirty="0" smtClean="0"/>
              <a:t>149 </a:t>
            </a:r>
            <a:r>
              <a:rPr lang="en-US" dirty="0" smtClean="0"/>
              <a:t>tons on </a:t>
            </a:r>
            <a:r>
              <a:rPr lang="en-US" dirty="0" smtClean="0"/>
              <a:t>111 </a:t>
            </a:r>
            <a:r>
              <a:rPr lang="en-US" dirty="0" err="1" smtClean="0"/>
              <a:t>acs</a:t>
            </a:r>
            <a:r>
              <a:rPr lang="en-US" dirty="0" smtClean="0"/>
              <a:t>  </a:t>
            </a:r>
          </a:p>
          <a:p>
            <a:pPr lvl="1"/>
            <a:r>
              <a:rPr lang="en-US" b="1" dirty="0" smtClean="0"/>
              <a:t>@ $25/ton  </a:t>
            </a:r>
            <a:r>
              <a:rPr lang="en-US" b="1" dirty="0" smtClean="0"/>
              <a:t>3725$</a:t>
            </a:r>
            <a:endParaRPr lang="en-US" b="1" dirty="0" smtClean="0"/>
          </a:p>
          <a:p>
            <a:pPr lvl="1"/>
            <a:r>
              <a:rPr lang="en-US" dirty="0" smtClean="0"/>
              <a:t>4 </a:t>
            </a:r>
            <a:r>
              <a:rPr lang="en-US" dirty="0" smtClean="0"/>
              <a:t>acres Zero Rec. </a:t>
            </a:r>
          </a:p>
          <a:p>
            <a:pPr lvl="1"/>
            <a:r>
              <a:rPr lang="en-US" dirty="0" smtClean="0"/>
              <a:t>26 </a:t>
            </a:r>
            <a:r>
              <a:rPr lang="en-US" dirty="0" smtClean="0"/>
              <a:t>acre with </a:t>
            </a:r>
            <a:r>
              <a:rPr lang="en-US" dirty="0" smtClean="0"/>
              <a:t>.5 </a:t>
            </a:r>
            <a:r>
              <a:rPr lang="en-US" dirty="0" smtClean="0"/>
              <a:t>ton rec</a:t>
            </a:r>
          </a:p>
          <a:p>
            <a:pPr lvl="1"/>
            <a:r>
              <a:rPr lang="en-US" dirty="0" smtClean="0"/>
              <a:t>25 </a:t>
            </a:r>
            <a:r>
              <a:rPr lang="en-US" dirty="0" smtClean="0"/>
              <a:t>acre with 1 </a:t>
            </a:r>
            <a:r>
              <a:rPr lang="en-US" dirty="0" smtClean="0"/>
              <a:t>ton</a:t>
            </a:r>
          </a:p>
          <a:p>
            <a:pPr lvl="1"/>
            <a:r>
              <a:rPr lang="en-US" dirty="0" smtClean="0"/>
              <a:t>44 acre with 1.7 ton</a:t>
            </a:r>
            <a:endParaRPr lang="en-US" dirty="0" smtClean="0"/>
          </a:p>
          <a:p>
            <a:pPr lvl="1"/>
            <a:r>
              <a:rPr lang="en-US" dirty="0" smtClean="0"/>
              <a:t>12 acre with 3 ton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Under applied on 56 over applied on 30. 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604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Phos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36895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3276600" cy="169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467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Potassium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16900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345830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628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0-0-60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42873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85788"/>
            <a:ext cx="3080723" cy="146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256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Potassium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VRT </a:t>
            </a:r>
            <a:r>
              <a:rPr lang="en-US" dirty="0" smtClean="0"/>
              <a:t>k</a:t>
            </a:r>
            <a:endParaRPr lang="en-US" dirty="0" smtClean="0"/>
          </a:p>
          <a:p>
            <a:r>
              <a:rPr lang="en-US" dirty="0" smtClean="0"/>
              <a:t>96 ac</a:t>
            </a:r>
          </a:p>
          <a:p>
            <a:pPr lvl="1"/>
            <a:r>
              <a:rPr lang="en-US" dirty="0" smtClean="0"/>
              <a:t>2480 </a:t>
            </a:r>
            <a:r>
              <a:rPr lang="en-US" dirty="0" err="1" smtClean="0"/>
              <a:t>lb</a:t>
            </a:r>
            <a:r>
              <a:rPr lang="en-US" dirty="0" smtClean="0"/>
              <a:t> </a:t>
            </a:r>
            <a:r>
              <a:rPr lang="en-US" dirty="0" smtClean="0"/>
              <a:t>K20  </a:t>
            </a:r>
            <a:r>
              <a:rPr lang="en-US" dirty="0" smtClean="0"/>
              <a:t>approx. $</a:t>
            </a:r>
            <a:r>
              <a:rPr lang="en-US" dirty="0" smtClean="0"/>
              <a:t>1000. </a:t>
            </a:r>
          </a:p>
          <a:p>
            <a:pPr lvl="2"/>
            <a:r>
              <a:rPr lang="en-US" dirty="0" smtClean="0"/>
              <a:t>40</a:t>
            </a:r>
            <a:r>
              <a:rPr lang="en-US" dirty="0" smtClean="0"/>
              <a:t> ac  </a:t>
            </a:r>
            <a:r>
              <a:rPr lang="en-US" dirty="0" smtClean="0"/>
              <a:t>100%  0 </a:t>
            </a:r>
            <a:r>
              <a:rPr lang="en-US" dirty="0" err="1" smtClean="0"/>
              <a:t>lbs</a:t>
            </a:r>
            <a:endParaRPr lang="en-US" dirty="0" smtClean="0"/>
          </a:p>
          <a:p>
            <a:pPr lvl="2"/>
            <a:r>
              <a:rPr lang="en-US" dirty="0" smtClean="0"/>
              <a:t>40</a:t>
            </a:r>
            <a:r>
              <a:rPr lang="en-US" dirty="0" smtClean="0"/>
              <a:t> </a:t>
            </a:r>
            <a:r>
              <a:rPr lang="en-US" dirty="0" smtClean="0"/>
              <a:t>ac  </a:t>
            </a:r>
            <a:r>
              <a:rPr lang="en-US" dirty="0" smtClean="0"/>
              <a:t>87</a:t>
            </a:r>
            <a:r>
              <a:rPr lang="en-US" dirty="0" smtClean="0"/>
              <a:t>%   30 </a:t>
            </a:r>
            <a:r>
              <a:rPr lang="en-US" dirty="0" err="1" smtClean="0"/>
              <a:t>lbs</a:t>
            </a:r>
            <a:endParaRPr lang="en-US" dirty="0" smtClean="0"/>
          </a:p>
          <a:p>
            <a:pPr lvl="2"/>
            <a:r>
              <a:rPr lang="en-US" dirty="0" smtClean="0"/>
              <a:t>32</a:t>
            </a:r>
            <a:r>
              <a:rPr lang="en-US" dirty="0" smtClean="0"/>
              <a:t> </a:t>
            </a:r>
            <a:r>
              <a:rPr lang="en-US" dirty="0" smtClean="0"/>
              <a:t>ac  </a:t>
            </a:r>
            <a:r>
              <a:rPr lang="en-US" dirty="0" smtClean="0"/>
              <a:t>80</a:t>
            </a:r>
            <a:r>
              <a:rPr lang="en-US" dirty="0" smtClean="0"/>
              <a:t>%   </a:t>
            </a:r>
            <a:r>
              <a:rPr lang="en-US" dirty="0" smtClean="0"/>
              <a:t>40 </a:t>
            </a:r>
            <a:r>
              <a:rPr lang="en-US" dirty="0" err="1" smtClean="0"/>
              <a:t>lbs</a:t>
            </a:r>
            <a:endParaRPr lang="en-US" dirty="0" smtClean="0"/>
          </a:p>
          <a:p>
            <a:r>
              <a:rPr lang="en-US" dirty="0" smtClean="0"/>
              <a:t>Potential </a:t>
            </a:r>
            <a:r>
              <a:rPr lang="en-US" dirty="0" smtClean="0"/>
              <a:t>Yield loss at </a:t>
            </a:r>
            <a:r>
              <a:rPr lang="en-US" dirty="0" smtClean="0"/>
              <a:t>60 </a:t>
            </a:r>
            <a:r>
              <a:rPr lang="en-US" dirty="0" err="1" smtClean="0"/>
              <a:t>bpa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697</a:t>
            </a:r>
            <a:r>
              <a:rPr lang="en-US" dirty="0" smtClean="0"/>
              <a:t> </a:t>
            </a:r>
            <a:r>
              <a:rPr lang="en-US" dirty="0" smtClean="0"/>
              <a:t>bushels @4.51 = </a:t>
            </a:r>
            <a:r>
              <a:rPr lang="en-US" dirty="0" smtClean="0"/>
              <a:t>$2,819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1734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Sulfur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45400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828800"/>
            <a:ext cx="3200400" cy="159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482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CEC</a:t>
            </a:r>
            <a:endParaRPr lang="en-US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142" y="1600200"/>
            <a:ext cx="443445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95994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698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in 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Lime flat </a:t>
            </a:r>
          </a:p>
          <a:p>
            <a:pPr lvl="1"/>
            <a:r>
              <a:rPr lang="en-US" dirty="0" smtClean="0"/>
              <a:t>$3325</a:t>
            </a:r>
            <a:endParaRPr lang="en-US" dirty="0" smtClean="0"/>
          </a:p>
          <a:p>
            <a:r>
              <a:rPr lang="en-US" dirty="0" smtClean="0"/>
              <a:t>Lime VRT </a:t>
            </a:r>
          </a:p>
          <a:p>
            <a:pPr lvl="1"/>
            <a:r>
              <a:rPr lang="en-US" dirty="0" smtClean="0"/>
              <a:t>$3725</a:t>
            </a:r>
            <a:endParaRPr lang="en-US" dirty="0"/>
          </a:p>
          <a:p>
            <a:r>
              <a:rPr lang="en-US" dirty="0" smtClean="0"/>
              <a:t>Flat </a:t>
            </a:r>
            <a:r>
              <a:rPr lang="en-US" dirty="0" smtClean="0"/>
              <a:t>K</a:t>
            </a:r>
            <a:endParaRPr lang="en-US" dirty="0" smtClean="0"/>
          </a:p>
          <a:p>
            <a:pPr lvl="1"/>
            <a:r>
              <a:rPr lang="en-US" dirty="0" smtClean="0"/>
              <a:t>$0 </a:t>
            </a:r>
            <a:r>
              <a:rPr lang="en-US" dirty="0" smtClean="0"/>
              <a:t>input</a:t>
            </a:r>
          </a:p>
          <a:p>
            <a:pPr lvl="1"/>
            <a:r>
              <a:rPr lang="en-US" dirty="0" smtClean="0"/>
              <a:t>$2819 </a:t>
            </a:r>
            <a:r>
              <a:rPr lang="en-US" dirty="0" smtClean="0"/>
              <a:t>in loss yield</a:t>
            </a:r>
          </a:p>
          <a:p>
            <a:r>
              <a:rPr lang="en-US" dirty="0" smtClean="0"/>
              <a:t>K </a:t>
            </a:r>
            <a:r>
              <a:rPr lang="en-US" dirty="0" smtClean="0"/>
              <a:t>VRT</a:t>
            </a:r>
          </a:p>
          <a:p>
            <a:pPr lvl="1"/>
            <a:r>
              <a:rPr lang="en-US" dirty="0" smtClean="0"/>
              <a:t>$</a:t>
            </a:r>
            <a:r>
              <a:rPr lang="en-US" dirty="0" smtClean="0"/>
              <a:t>1000  </a:t>
            </a:r>
            <a:r>
              <a:rPr lang="en-US" dirty="0" smtClean="0"/>
              <a:t>( add </a:t>
            </a:r>
            <a:r>
              <a:rPr lang="en-US" dirty="0" smtClean="0"/>
              <a:t>800 </a:t>
            </a:r>
            <a:r>
              <a:rPr lang="en-US" dirty="0" smtClean="0"/>
              <a:t>for app) </a:t>
            </a:r>
            <a:r>
              <a:rPr lang="en-US" i="1" dirty="0" smtClean="0"/>
              <a:t>$</a:t>
            </a:r>
            <a:r>
              <a:rPr lang="en-US" i="1" dirty="0" smtClean="0"/>
              <a:t>1800 </a:t>
            </a:r>
            <a:r>
              <a:rPr lang="en-US" i="1" dirty="0" smtClean="0"/>
              <a:t>more.</a:t>
            </a:r>
          </a:p>
          <a:p>
            <a:r>
              <a:rPr lang="en-US" dirty="0" smtClean="0"/>
              <a:t>VRT </a:t>
            </a:r>
            <a:r>
              <a:rPr lang="en-US" dirty="0" smtClean="0"/>
              <a:t>spent +$400 </a:t>
            </a:r>
            <a:r>
              <a:rPr lang="en-US" dirty="0" smtClean="0"/>
              <a:t>on Lime, </a:t>
            </a:r>
            <a:r>
              <a:rPr lang="en-US" dirty="0" smtClean="0"/>
              <a:t>+1800 on K but made $1019 </a:t>
            </a:r>
            <a:r>
              <a:rPr lang="en-US" dirty="0" smtClean="0"/>
              <a:t>on P</a:t>
            </a:r>
          </a:p>
          <a:p>
            <a:pPr lvl="1"/>
            <a:r>
              <a:rPr lang="en-US" dirty="0" smtClean="0"/>
              <a:t>Would have cost $</a:t>
            </a:r>
            <a:r>
              <a:rPr lang="en-US" dirty="0" smtClean="0"/>
              <a:t>1,100 to $1,332. </a:t>
            </a:r>
            <a:endParaRPr lang="en-US" dirty="0" smtClean="0"/>
          </a:p>
          <a:p>
            <a:r>
              <a:rPr lang="en-US" dirty="0" smtClean="0"/>
              <a:t>On this </a:t>
            </a:r>
            <a:r>
              <a:rPr lang="en-US" dirty="0" smtClean="0"/>
              <a:t>111 </a:t>
            </a:r>
            <a:r>
              <a:rPr lang="en-US" dirty="0" smtClean="0"/>
              <a:t>ac Field 2.5 grid had a </a:t>
            </a:r>
            <a:r>
              <a:rPr lang="en-US" dirty="0" smtClean="0"/>
              <a:t>1 </a:t>
            </a:r>
            <a:r>
              <a:rPr lang="en-US" dirty="0" err="1" smtClean="0"/>
              <a:t>yr</a:t>
            </a:r>
            <a:r>
              <a:rPr lang="en-US" dirty="0" smtClean="0"/>
              <a:t> net </a:t>
            </a:r>
            <a:r>
              <a:rPr lang="en-US" dirty="0" smtClean="0"/>
              <a:t>of </a:t>
            </a:r>
            <a:r>
              <a:rPr lang="en-US" dirty="0" smtClean="0"/>
              <a:t>-</a:t>
            </a:r>
            <a:r>
              <a:rPr lang="en-US" b="1" u="sng" dirty="0" smtClean="0"/>
              <a:t>$600</a:t>
            </a:r>
            <a:r>
              <a:rPr lang="en-US" b="1" u="sng" dirty="0" smtClean="0"/>
              <a:t>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9635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104 ac Field in Noble Co.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409" y="1600200"/>
            <a:ext cx="394718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985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/>
          <p:nvPr/>
        </p:nvGrpSpPr>
        <p:grpSpPr>
          <a:xfrm>
            <a:off x="4119556" y="1274884"/>
            <a:ext cx="4914900" cy="5448300"/>
            <a:chOff x="4038600" y="1219200"/>
            <a:chExt cx="4914900" cy="5448300"/>
          </a:xfrm>
        </p:grpSpPr>
        <p:pic>
          <p:nvPicPr>
            <p:cNvPr id="14338" name="Picture 2" descr="http://dclips.fundraw.com/zobo500dir/johnny_automatic_ladd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91000" y="1905000"/>
              <a:ext cx="4762500" cy="476250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4038600" y="5420380"/>
              <a:ext cx="13436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itchFamily="34" charset="0"/>
                  <a:ea typeface="BatangChe" pitchFamily="49" charset="-127"/>
                  <a:cs typeface="Arial" pitchFamily="34" charset="0"/>
                </a:rPr>
                <a:t>Soil pH</a:t>
              </a:r>
              <a:endParaRPr lang="en-US" sz="2800" dirty="0">
                <a:latin typeface="Arial" pitchFamily="34" charset="0"/>
                <a:ea typeface="BatangChe" pitchFamily="49" charset="-127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44871" y="4582180"/>
              <a:ext cx="10935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itchFamily="34" charset="0"/>
                  <a:ea typeface="BatangChe" pitchFamily="49" charset="-127"/>
                  <a:cs typeface="Arial" pitchFamily="34" charset="0"/>
                </a:rPr>
                <a:t>P &amp; K</a:t>
              </a:r>
              <a:endParaRPr lang="en-US" sz="2800" dirty="0">
                <a:latin typeface="Arial" pitchFamily="34" charset="0"/>
                <a:ea typeface="BatangChe" pitchFamily="49" charset="-127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73471" y="3886200"/>
              <a:ext cx="1120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itchFamily="34" charset="0"/>
                  <a:ea typeface="BatangChe" pitchFamily="49" charset="-127"/>
                  <a:cs typeface="Arial" pitchFamily="34" charset="0"/>
                </a:rPr>
                <a:t>N &amp; S</a:t>
              </a:r>
              <a:endParaRPr lang="en-US" sz="2800" dirty="0">
                <a:latin typeface="Arial" pitchFamily="34" charset="0"/>
                <a:ea typeface="BatangChe" pitchFamily="49" charset="-127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89821" y="3025914"/>
              <a:ext cx="14814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ea typeface="BatangChe" pitchFamily="49" charset="-127"/>
                  <a:cs typeface="Arial" pitchFamily="34" charset="0"/>
                </a:rPr>
                <a:t>Secondary </a:t>
              </a:r>
              <a:br>
                <a:rPr lang="en-US" sz="2000" dirty="0" smtClean="0">
                  <a:latin typeface="Arial" pitchFamily="34" charset="0"/>
                  <a:ea typeface="BatangChe" pitchFamily="49" charset="-127"/>
                  <a:cs typeface="Arial" pitchFamily="34" charset="0"/>
                </a:rPr>
              </a:br>
              <a:r>
                <a:rPr lang="en-US" sz="2000" dirty="0" smtClean="0">
                  <a:latin typeface="Arial" pitchFamily="34" charset="0"/>
                  <a:ea typeface="BatangChe" pitchFamily="49" charset="-127"/>
                  <a:cs typeface="Arial" pitchFamily="34" charset="0"/>
                </a:rPr>
                <a:t>&amp; Micros</a:t>
              </a:r>
              <a:endParaRPr lang="en-US" sz="2000" dirty="0">
                <a:latin typeface="Arial" pitchFamily="34" charset="0"/>
                <a:ea typeface="BatangChe" pitchFamily="49" charset="-127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92861" y="1219200"/>
              <a:ext cx="24213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Arial" pitchFamily="34" charset="0"/>
                  <a:ea typeface="BatangChe" pitchFamily="49" charset="-127"/>
                  <a:cs typeface="Arial" pitchFamily="34" charset="0"/>
                </a:rPr>
                <a:t>Multi- Nutrient </a:t>
              </a:r>
              <a:br>
                <a:rPr lang="en-US" sz="2000" dirty="0" smtClean="0">
                  <a:latin typeface="Arial" pitchFamily="34" charset="0"/>
                  <a:ea typeface="BatangChe" pitchFamily="49" charset="-127"/>
                  <a:cs typeface="Arial" pitchFamily="34" charset="0"/>
                </a:rPr>
              </a:br>
              <a:r>
                <a:rPr lang="en-US" sz="2000" dirty="0" smtClean="0">
                  <a:latin typeface="Arial" pitchFamily="34" charset="0"/>
                  <a:ea typeface="BatangChe" pitchFamily="49" charset="-127"/>
                  <a:cs typeface="Arial" pitchFamily="34" charset="0"/>
                </a:rPr>
                <a:t>Variable Application</a:t>
              </a:r>
              <a:endParaRPr lang="en-US" sz="2000" dirty="0">
                <a:latin typeface="Arial" pitchFamily="34" charset="0"/>
                <a:ea typeface="BatangChe" pitchFamily="49" charset="-127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84726" y="2340114"/>
              <a:ext cx="14670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Arial" pitchFamily="34" charset="0"/>
                  <a:ea typeface="BatangChe" pitchFamily="49" charset="-127"/>
                  <a:cs typeface="Arial" pitchFamily="34" charset="0"/>
                </a:rPr>
                <a:t>In-Season </a:t>
              </a:r>
              <a:br>
                <a:rPr lang="en-US" sz="2000" dirty="0" smtClean="0">
                  <a:latin typeface="Arial" pitchFamily="34" charset="0"/>
                  <a:ea typeface="BatangChe" pitchFamily="49" charset="-127"/>
                  <a:cs typeface="Arial" pitchFamily="34" charset="0"/>
                </a:rPr>
              </a:br>
              <a:r>
                <a:rPr lang="en-US" sz="2000" dirty="0" smtClean="0">
                  <a:latin typeface="Arial" pitchFamily="34" charset="0"/>
                  <a:ea typeface="BatangChe" pitchFamily="49" charset="-127"/>
                  <a:cs typeface="Arial" pitchFamily="34" charset="0"/>
                </a:rPr>
                <a:t>Cues</a:t>
              </a:r>
              <a:endParaRPr lang="en-US" sz="2000" dirty="0">
                <a:latin typeface="Arial" pitchFamily="34" charset="0"/>
                <a:ea typeface="BatangChe" pitchFamily="49" charset="-127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Fertility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229600" cy="4572000"/>
          </a:xfrm>
        </p:spPr>
        <p:txBody>
          <a:bodyPr/>
          <a:lstStyle/>
          <a:p>
            <a:r>
              <a:rPr lang="en-US" dirty="0" smtClean="0"/>
              <a:t>Much like a Ladder</a:t>
            </a:r>
          </a:p>
          <a:p>
            <a:pPr lvl="1"/>
            <a:r>
              <a:rPr lang="en-US" dirty="0" smtClean="0"/>
              <a:t>One Step at a Time.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22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pH 5.3      </a:t>
            </a:r>
          </a:p>
          <a:p>
            <a:r>
              <a:rPr lang="en-US" dirty="0" smtClean="0"/>
              <a:t>Buffer Index 6.6</a:t>
            </a:r>
          </a:p>
          <a:p>
            <a:pPr lvl="1"/>
            <a:r>
              <a:rPr lang="en-US" dirty="0" smtClean="0"/>
              <a:t>Lime Rec 1.7 ton ac-1 </a:t>
            </a:r>
          </a:p>
          <a:p>
            <a:pPr lvl="2"/>
            <a:r>
              <a:rPr lang="en-US" dirty="0" smtClean="0"/>
              <a:t>166 tons  $4,420 </a:t>
            </a:r>
          </a:p>
          <a:p>
            <a:r>
              <a:rPr lang="en-US" dirty="0" smtClean="0"/>
              <a:t>Soil Test P:  40 </a:t>
            </a:r>
          </a:p>
          <a:p>
            <a:pPr lvl="1"/>
            <a:r>
              <a:rPr lang="en-US" dirty="0" smtClean="0"/>
              <a:t>P2O5 Rec 20 lbs.</a:t>
            </a:r>
          </a:p>
          <a:p>
            <a:pPr lvl="2"/>
            <a:r>
              <a:rPr lang="en-US" dirty="0" smtClean="0"/>
              <a:t>2,080 </a:t>
            </a:r>
            <a:r>
              <a:rPr lang="en-US" dirty="0" err="1" smtClean="0"/>
              <a:t>lbs</a:t>
            </a:r>
            <a:r>
              <a:rPr lang="en-US" dirty="0" smtClean="0"/>
              <a:t> $832</a:t>
            </a:r>
          </a:p>
          <a:p>
            <a:r>
              <a:rPr lang="en-US" dirty="0" smtClean="0"/>
              <a:t>Soil Test K:  356</a:t>
            </a:r>
          </a:p>
          <a:p>
            <a:r>
              <a:rPr lang="en-US" dirty="0" smtClean="0"/>
              <a:t>Soil Test S:  19</a:t>
            </a:r>
          </a:p>
          <a:p>
            <a:r>
              <a:rPr lang="en-US" dirty="0" smtClean="0"/>
              <a:t>Soil Test, everything else- good.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96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 </a:t>
            </a:r>
            <a:endParaRPr lang="en-US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305458" cy="538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399"/>
            <a:ext cx="28098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588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Index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313226" cy="538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27717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223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pH                         Buffer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880" y="1447800"/>
            <a:ext cx="427655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4267200" cy="533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906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Lime Rec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139" y="1295400"/>
            <a:ext cx="4515461" cy="533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28194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1447800"/>
            <a:ext cx="76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Ton/ac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360208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VRT lime</a:t>
            </a:r>
          </a:p>
          <a:p>
            <a:r>
              <a:rPr lang="en-US" dirty="0" smtClean="0"/>
              <a:t>115 tons on 84 </a:t>
            </a:r>
            <a:r>
              <a:rPr lang="en-US" dirty="0" err="1" smtClean="0"/>
              <a:t>acs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@ $25/ton  2875$</a:t>
            </a:r>
          </a:p>
          <a:p>
            <a:r>
              <a:rPr lang="en-US" dirty="0" smtClean="0"/>
              <a:t>20 acres Zero Rec. </a:t>
            </a:r>
          </a:p>
          <a:p>
            <a:r>
              <a:rPr lang="en-US" dirty="0" smtClean="0"/>
              <a:t>2.6 acre with 3 ton rec</a:t>
            </a:r>
          </a:p>
          <a:p>
            <a:r>
              <a:rPr lang="en-US" dirty="0" smtClean="0"/>
              <a:t>55 acre with 1 ton</a:t>
            </a:r>
          </a:p>
          <a:p>
            <a:r>
              <a:rPr lang="en-US" dirty="0" smtClean="0"/>
              <a:t>25 acres about right.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573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Phosphorus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293139" cy="527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27241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447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 Rec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4210180" cy="529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32099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389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VRT P</a:t>
            </a:r>
          </a:p>
          <a:p>
            <a:r>
              <a:rPr lang="en-US" dirty="0" smtClean="0"/>
              <a:t>96 ac</a:t>
            </a:r>
          </a:p>
          <a:p>
            <a:pPr lvl="1"/>
            <a:r>
              <a:rPr lang="en-US" dirty="0" smtClean="0"/>
              <a:t>3293 </a:t>
            </a:r>
            <a:r>
              <a:rPr lang="en-US" dirty="0" err="1" smtClean="0"/>
              <a:t>lb</a:t>
            </a:r>
            <a:r>
              <a:rPr lang="en-US" dirty="0" smtClean="0"/>
              <a:t> P205  approx. $1317. Over 30ac  Under 52</a:t>
            </a:r>
          </a:p>
          <a:p>
            <a:pPr lvl="2"/>
            <a:r>
              <a:rPr lang="en-US" dirty="0" smtClean="0"/>
              <a:t>8   ac  100%  0 </a:t>
            </a:r>
            <a:r>
              <a:rPr lang="en-US" dirty="0" err="1" smtClean="0"/>
              <a:t>lbs</a:t>
            </a:r>
            <a:endParaRPr lang="en-US" dirty="0" smtClean="0"/>
          </a:p>
          <a:p>
            <a:pPr lvl="2"/>
            <a:r>
              <a:rPr lang="en-US" dirty="0" smtClean="0"/>
              <a:t>22 ac  95%   10 </a:t>
            </a:r>
            <a:r>
              <a:rPr lang="en-US" dirty="0" err="1" smtClean="0"/>
              <a:t>lbs</a:t>
            </a:r>
            <a:endParaRPr lang="en-US" dirty="0" smtClean="0"/>
          </a:p>
          <a:p>
            <a:pPr lvl="2"/>
            <a:r>
              <a:rPr lang="en-US" dirty="0" smtClean="0"/>
              <a:t>22 ac  90%   20 </a:t>
            </a:r>
            <a:r>
              <a:rPr lang="en-US" dirty="0" err="1" smtClean="0"/>
              <a:t>lbs</a:t>
            </a:r>
            <a:endParaRPr lang="en-US" dirty="0" smtClean="0"/>
          </a:p>
          <a:p>
            <a:pPr lvl="2"/>
            <a:r>
              <a:rPr lang="en-US" dirty="0" smtClean="0"/>
              <a:t>14 ac  80%    40 </a:t>
            </a:r>
            <a:r>
              <a:rPr lang="en-US" dirty="0" err="1" smtClean="0"/>
              <a:t>lbs</a:t>
            </a:r>
            <a:endParaRPr lang="en-US" dirty="0" smtClean="0"/>
          </a:p>
          <a:p>
            <a:pPr lvl="2"/>
            <a:r>
              <a:rPr lang="en-US" dirty="0" smtClean="0"/>
              <a:t>20 ac 62%     50 </a:t>
            </a:r>
            <a:r>
              <a:rPr lang="en-US" dirty="0" err="1" smtClean="0"/>
              <a:t>lbs</a:t>
            </a:r>
            <a:endParaRPr lang="en-US" dirty="0" smtClean="0"/>
          </a:p>
          <a:p>
            <a:pPr lvl="2"/>
            <a:r>
              <a:rPr lang="en-US" dirty="0" smtClean="0"/>
              <a:t>18 ac 45%     60 </a:t>
            </a:r>
            <a:r>
              <a:rPr lang="en-US" dirty="0" err="1" smtClean="0"/>
              <a:t>lbs</a:t>
            </a:r>
            <a:r>
              <a:rPr lang="en-US" dirty="0" smtClean="0"/>
              <a:t> </a:t>
            </a:r>
          </a:p>
          <a:p>
            <a:r>
              <a:rPr lang="en-US" dirty="0" smtClean="0"/>
              <a:t>Potential Yield loss at 50 </a:t>
            </a:r>
            <a:r>
              <a:rPr lang="en-US" dirty="0" err="1" smtClean="0"/>
              <a:t>bpa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897 bushels @4.51 = $4,045</a:t>
            </a:r>
          </a:p>
        </p:txBody>
      </p:sp>
    </p:spTree>
    <p:extLst>
      <p:ext uri="{BB962C8B-B14F-4D97-AF65-F5344CB8AC3E}">
        <p14:creationId xmlns:p14="http://schemas.microsoft.com/office/powerpoint/2010/main" val="1732556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in 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Lime flat </a:t>
            </a:r>
          </a:p>
          <a:p>
            <a:pPr lvl="1"/>
            <a:r>
              <a:rPr lang="en-US" dirty="0" smtClean="0"/>
              <a:t>$4420</a:t>
            </a:r>
          </a:p>
          <a:p>
            <a:r>
              <a:rPr lang="en-US" dirty="0" smtClean="0"/>
              <a:t>Lime VRT </a:t>
            </a:r>
          </a:p>
          <a:p>
            <a:pPr lvl="1"/>
            <a:r>
              <a:rPr lang="en-US" dirty="0" smtClean="0"/>
              <a:t>$2875</a:t>
            </a:r>
            <a:endParaRPr lang="en-US" dirty="0"/>
          </a:p>
          <a:p>
            <a:r>
              <a:rPr lang="en-US" dirty="0" smtClean="0"/>
              <a:t>Flat P</a:t>
            </a:r>
          </a:p>
          <a:p>
            <a:pPr lvl="1"/>
            <a:r>
              <a:rPr lang="en-US" dirty="0" smtClean="0"/>
              <a:t>$832 input</a:t>
            </a:r>
          </a:p>
          <a:p>
            <a:pPr lvl="1"/>
            <a:r>
              <a:rPr lang="en-US" dirty="0" smtClean="0"/>
              <a:t>$4045 in loss yield</a:t>
            </a:r>
          </a:p>
          <a:p>
            <a:r>
              <a:rPr lang="en-US" dirty="0" smtClean="0"/>
              <a:t>P VRT</a:t>
            </a:r>
          </a:p>
          <a:p>
            <a:pPr lvl="1"/>
            <a:r>
              <a:rPr lang="en-US" dirty="0" smtClean="0"/>
              <a:t>$1837  ( add 520 for app) </a:t>
            </a:r>
            <a:r>
              <a:rPr lang="en-US" i="1" dirty="0" smtClean="0"/>
              <a:t>$1005 more.</a:t>
            </a:r>
          </a:p>
          <a:p>
            <a:r>
              <a:rPr lang="en-US" dirty="0" smtClean="0"/>
              <a:t>VRT saved $1545 on Lime, made $3040 on P</a:t>
            </a:r>
          </a:p>
          <a:p>
            <a:pPr lvl="1"/>
            <a:r>
              <a:rPr lang="en-US" dirty="0" smtClean="0"/>
              <a:t>Would have cost $1,155. </a:t>
            </a:r>
          </a:p>
          <a:p>
            <a:r>
              <a:rPr lang="en-US" dirty="0" smtClean="0"/>
              <a:t>On this 104 ac Field 2.5 grid had a net of </a:t>
            </a:r>
            <a:r>
              <a:rPr lang="en-US" b="1" u="sng" dirty="0" smtClean="0"/>
              <a:t>$3430.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0022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you thinking about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field?</a:t>
            </a:r>
          </a:p>
          <a:p>
            <a:r>
              <a:rPr lang="en-US" dirty="0" smtClean="0"/>
              <a:t>When?</a:t>
            </a:r>
          </a:p>
          <a:p>
            <a:r>
              <a:rPr lang="en-US" dirty="0" smtClean="0"/>
              <a:t>What resolution/size?</a:t>
            </a:r>
          </a:p>
          <a:p>
            <a:r>
              <a:rPr lang="en-US" dirty="0" smtClean="0"/>
              <a:t> </a:t>
            </a:r>
            <a:r>
              <a:rPr lang="en-US" dirty="0"/>
              <a:t>How often?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053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Hillsdale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Brian Arnall\Desktop\Grid Sample Extension\Russel;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5" t="10130" r="17345" b="7351"/>
          <a:stretch/>
        </p:blipFill>
        <p:spPr bwMode="auto">
          <a:xfrm>
            <a:off x="2057400" y="1524000"/>
            <a:ext cx="5562600" cy="52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161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 5.8 </a:t>
            </a:r>
          </a:p>
          <a:p>
            <a:r>
              <a:rPr lang="en-US" dirty="0" smtClean="0"/>
              <a:t>Buffer Index 6.9</a:t>
            </a:r>
          </a:p>
          <a:p>
            <a:pPr lvl="1"/>
            <a:r>
              <a:rPr lang="en-US" dirty="0" smtClean="0"/>
              <a:t>Lime Rec 1 ton ac-1 </a:t>
            </a:r>
          </a:p>
          <a:p>
            <a:pPr lvl="2"/>
            <a:r>
              <a:rPr lang="en-US" dirty="0" smtClean="0"/>
              <a:t>101 tons  $3030 </a:t>
            </a:r>
          </a:p>
          <a:p>
            <a:r>
              <a:rPr lang="en-US" dirty="0" smtClean="0"/>
              <a:t>Soil Test P:  64 </a:t>
            </a:r>
          </a:p>
          <a:p>
            <a:r>
              <a:rPr lang="en-US" dirty="0" smtClean="0"/>
              <a:t>Soil Test K:  423</a:t>
            </a:r>
          </a:p>
          <a:p>
            <a:r>
              <a:rPr lang="en-US" dirty="0" smtClean="0"/>
              <a:t>Soil Test S:  13</a:t>
            </a:r>
          </a:p>
          <a:p>
            <a:r>
              <a:rPr lang="en-US" dirty="0" smtClean="0"/>
              <a:t>Soil Test, everything else- good.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167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pH</a:t>
            </a:r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0"/>
            <a:ext cx="434492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29527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9686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pH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36470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29432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0155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VRT Lime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00200"/>
            <a:ext cx="450473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6195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1513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VRT lime</a:t>
            </a:r>
          </a:p>
          <a:p>
            <a:r>
              <a:rPr lang="en-US" dirty="0" smtClean="0"/>
              <a:t>32 tons on 24 </a:t>
            </a:r>
            <a:r>
              <a:rPr lang="en-US" dirty="0" err="1" smtClean="0"/>
              <a:t>acs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@ $30/ton  960$</a:t>
            </a:r>
          </a:p>
          <a:p>
            <a:r>
              <a:rPr lang="en-US" dirty="0" smtClean="0"/>
              <a:t>1 ton/ac on 9 ac</a:t>
            </a:r>
          </a:p>
          <a:p>
            <a:r>
              <a:rPr lang="en-US" dirty="0" smtClean="0"/>
              <a:t>1.5 ton/ac  on 16</a:t>
            </a:r>
          </a:p>
          <a:p>
            <a:r>
              <a:rPr lang="en-US" dirty="0" smtClean="0"/>
              <a:t>Over applied on 77 </a:t>
            </a:r>
          </a:p>
          <a:p>
            <a:r>
              <a:rPr lang="en-US" dirty="0" smtClean="0"/>
              <a:t>Under applied on 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31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Phosphorus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200"/>
            <a:ext cx="430841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28384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2086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VRT P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76400"/>
            <a:ext cx="464478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31718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7696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VRT P</a:t>
            </a:r>
          </a:p>
          <a:p>
            <a:r>
              <a:rPr lang="en-US" dirty="0" smtClean="0"/>
              <a:t>50 ac</a:t>
            </a:r>
          </a:p>
          <a:p>
            <a:pPr lvl="1"/>
            <a:r>
              <a:rPr lang="en-US" dirty="0" smtClean="0"/>
              <a:t>1,350 </a:t>
            </a:r>
            <a:r>
              <a:rPr lang="en-US" dirty="0" err="1" smtClean="0"/>
              <a:t>lb</a:t>
            </a:r>
            <a:r>
              <a:rPr lang="en-US" dirty="0" smtClean="0"/>
              <a:t> P205  </a:t>
            </a:r>
            <a:r>
              <a:rPr lang="en-US" dirty="0" err="1" smtClean="0"/>
              <a:t>approx</a:t>
            </a:r>
            <a:r>
              <a:rPr lang="en-US" dirty="0" smtClean="0"/>
              <a:t> $1040 w/app.</a:t>
            </a:r>
          </a:p>
          <a:p>
            <a:pPr lvl="2"/>
            <a:r>
              <a:rPr lang="en-US" dirty="0" smtClean="0"/>
              <a:t>15 ac  95%</a:t>
            </a:r>
          </a:p>
          <a:p>
            <a:pPr lvl="2"/>
            <a:r>
              <a:rPr lang="en-US" dirty="0" smtClean="0"/>
              <a:t>13 ac  85%</a:t>
            </a:r>
          </a:p>
          <a:p>
            <a:pPr lvl="2"/>
            <a:r>
              <a:rPr lang="en-US" dirty="0" smtClean="0"/>
              <a:t>13 ac  80%</a:t>
            </a:r>
          </a:p>
          <a:p>
            <a:pPr lvl="2"/>
            <a:r>
              <a:rPr lang="en-US" dirty="0" smtClean="0"/>
              <a:t>5.5 ac 70%</a:t>
            </a:r>
          </a:p>
          <a:p>
            <a:pPr lvl="2"/>
            <a:r>
              <a:rPr lang="en-US" dirty="0" smtClean="0"/>
              <a:t>4 ac    40%</a:t>
            </a:r>
          </a:p>
          <a:p>
            <a:r>
              <a:rPr lang="en-US" dirty="0" smtClean="0"/>
              <a:t>Potential Yield loss at 100bpa </a:t>
            </a:r>
          </a:p>
          <a:p>
            <a:pPr lvl="1"/>
            <a:r>
              <a:rPr lang="en-US" dirty="0" smtClean="0"/>
              <a:t>935 bushels </a:t>
            </a:r>
          </a:p>
        </p:txBody>
      </p:sp>
    </p:spTree>
    <p:extLst>
      <p:ext uri="{BB962C8B-B14F-4D97-AF65-F5344CB8AC3E}">
        <p14:creationId xmlns:p14="http://schemas.microsoft.com/office/powerpoint/2010/main" val="25205898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in 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Lime flat </a:t>
            </a:r>
          </a:p>
          <a:p>
            <a:pPr lvl="1"/>
            <a:r>
              <a:rPr lang="en-US" dirty="0" smtClean="0"/>
              <a:t>$3030</a:t>
            </a:r>
          </a:p>
          <a:p>
            <a:r>
              <a:rPr lang="en-US" dirty="0" smtClean="0"/>
              <a:t>Lime VRT </a:t>
            </a:r>
          </a:p>
          <a:p>
            <a:pPr lvl="1"/>
            <a:r>
              <a:rPr lang="en-US" dirty="0" smtClean="0"/>
              <a:t>$960</a:t>
            </a:r>
            <a:endParaRPr lang="en-US" dirty="0"/>
          </a:p>
          <a:p>
            <a:r>
              <a:rPr lang="en-US" dirty="0" smtClean="0"/>
              <a:t>Flat P</a:t>
            </a:r>
          </a:p>
          <a:p>
            <a:pPr lvl="1"/>
            <a:r>
              <a:rPr lang="en-US" dirty="0" smtClean="0"/>
              <a:t>$0 input</a:t>
            </a:r>
          </a:p>
          <a:p>
            <a:pPr lvl="1"/>
            <a:r>
              <a:rPr lang="en-US" dirty="0" smtClean="0"/>
              <a:t>$4675 in loss yield</a:t>
            </a:r>
          </a:p>
          <a:p>
            <a:r>
              <a:rPr lang="en-US" dirty="0" smtClean="0"/>
              <a:t>P VRT</a:t>
            </a:r>
          </a:p>
          <a:p>
            <a:pPr lvl="1"/>
            <a:r>
              <a:rPr lang="en-US" dirty="0" smtClean="0"/>
              <a:t>$1040</a:t>
            </a:r>
          </a:p>
          <a:p>
            <a:r>
              <a:rPr lang="en-US" dirty="0" smtClean="0"/>
              <a:t>VRT saved $2070 on Lime, made $3635 on P</a:t>
            </a:r>
          </a:p>
          <a:p>
            <a:pPr lvl="1"/>
            <a:r>
              <a:rPr lang="en-US" dirty="0" smtClean="0"/>
              <a:t>Would have cost $1010. </a:t>
            </a:r>
          </a:p>
          <a:p>
            <a:r>
              <a:rPr lang="en-US" dirty="0" smtClean="0"/>
              <a:t>On this 101 ac Field 2.5 grid had a net of </a:t>
            </a:r>
            <a:r>
              <a:rPr lang="en-US" b="1" u="sng" dirty="0" smtClean="0"/>
              <a:t>$4695.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1211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111.58 acre field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582" y="1600200"/>
            <a:ext cx="427883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2201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Deer Creek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75.3 </a:t>
            </a:r>
            <a:br>
              <a:rPr lang="en-US" dirty="0" smtClean="0"/>
            </a:br>
            <a:r>
              <a:rPr lang="en-US" dirty="0" smtClean="0"/>
              <a:t>Acres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91940"/>
            <a:ext cx="4448175" cy="516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01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Average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Soil pH			5.3</a:t>
            </a:r>
          </a:p>
          <a:p>
            <a:r>
              <a:rPr lang="en-US" dirty="0" smtClean="0"/>
              <a:t>Buffer Index  		6.5</a:t>
            </a:r>
          </a:p>
          <a:p>
            <a:pPr lvl="1"/>
            <a:r>
              <a:rPr lang="en-US" dirty="0" smtClean="0"/>
              <a:t>Lime Rec   ton/ac	2.2 </a:t>
            </a:r>
          </a:p>
          <a:p>
            <a:pPr lvl="1"/>
            <a:r>
              <a:rPr lang="en-US" dirty="0" smtClean="0"/>
              <a:t>Total Tons		166</a:t>
            </a:r>
          </a:p>
          <a:p>
            <a:r>
              <a:rPr lang="en-US" dirty="0" smtClean="0"/>
              <a:t>Soil Test P		48</a:t>
            </a:r>
          </a:p>
          <a:p>
            <a:pPr lvl="1"/>
            <a:r>
              <a:rPr lang="en-US" dirty="0" smtClean="0"/>
              <a:t>P Rec	</a:t>
            </a:r>
            <a:r>
              <a:rPr lang="en-US" dirty="0" err="1" smtClean="0"/>
              <a:t>lb</a:t>
            </a:r>
            <a:r>
              <a:rPr lang="en-US" dirty="0" smtClean="0"/>
              <a:t>/ac		15</a:t>
            </a:r>
          </a:p>
          <a:p>
            <a:pPr lvl="1"/>
            <a:r>
              <a:rPr lang="en-US" dirty="0" smtClean="0"/>
              <a:t>Total lbs		1130</a:t>
            </a:r>
          </a:p>
          <a:p>
            <a:r>
              <a:rPr lang="en-US" dirty="0" smtClean="0"/>
              <a:t>Soil Test K		430</a:t>
            </a:r>
          </a:p>
          <a:p>
            <a:pPr lvl="1"/>
            <a:r>
              <a:rPr lang="en-US" dirty="0" smtClean="0"/>
              <a:t>K rec 	</a:t>
            </a:r>
            <a:r>
              <a:rPr lang="en-US" dirty="0" err="1" smtClean="0"/>
              <a:t>lb</a:t>
            </a:r>
            <a:r>
              <a:rPr lang="en-US" dirty="0" smtClean="0"/>
              <a:t>/ac		 0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9079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0138"/>
            <a:ext cx="4241524" cy="506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524" y="3962400"/>
            <a:ext cx="4130951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38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784225" y="274638"/>
            <a:ext cx="7945438" cy="1143000"/>
          </a:xfrm>
        </p:spPr>
        <p:txBody>
          <a:bodyPr/>
          <a:lstStyle/>
          <a:p>
            <a:pPr algn="l" eaLnBrk="1" hangingPunct="1"/>
            <a:r>
              <a:rPr lang="en-US" smtClean="0"/>
              <a:t>Thank you!!!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0" y="1305339"/>
            <a:ext cx="50292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/>
              <a:t>Brian Arnall</a:t>
            </a:r>
          </a:p>
          <a:p>
            <a:pPr>
              <a:defRPr/>
            </a:pPr>
            <a:r>
              <a:rPr lang="en-US" sz="3200" dirty="0"/>
              <a:t>373 Ag Hall</a:t>
            </a:r>
          </a:p>
          <a:p>
            <a:pPr>
              <a:defRPr/>
            </a:pPr>
            <a:r>
              <a:rPr lang="en-US" sz="2800" dirty="0"/>
              <a:t>405-744-1722</a:t>
            </a:r>
          </a:p>
          <a:p>
            <a:pPr>
              <a:defRPr/>
            </a:pPr>
            <a:r>
              <a:rPr lang="en-US" sz="3200" dirty="0">
                <a:hlinkClick r:id="rId3"/>
              </a:rPr>
              <a:t>b.arnall@okstate.edu</a:t>
            </a:r>
            <a:endParaRPr lang="en-US" sz="3200" dirty="0"/>
          </a:p>
          <a:p>
            <a:pPr>
              <a:defRPr/>
            </a:pPr>
            <a:r>
              <a:rPr lang="en-US" sz="2400" dirty="0"/>
              <a:t>Presentation available @ </a:t>
            </a:r>
          </a:p>
          <a:p>
            <a:pPr>
              <a:defRPr/>
            </a:pPr>
            <a:r>
              <a:rPr lang="en-US" sz="3200" dirty="0">
                <a:hlinkClick r:id="rId4"/>
              </a:rPr>
              <a:t>www.npk.okstate.edu</a:t>
            </a:r>
            <a:endParaRPr lang="en-US" sz="3200" dirty="0"/>
          </a:p>
          <a:p>
            <a:pPr>
              <a:defRPr/>
            </a:pPr>
            <a:r>
              <a:rPr lang="en-US" sz="2800" dirty="0">
                <a:solidFill>
                  <a:srgbClr val="FA7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Twitter: </a:t>
            </a:r>
            <a:r>
              <a:rPr lang="en-US" sz="3200" b="1" dirty="0">
                <a:solidFill>
                  <a:srgbClr val="FA7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en-US" sz="3200" b="1" dirty="0" smtClean="0">
                <a:solidFill>
                  <a:srgbClr val="FA7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OSU_NPK</a:t>
            </a:r>
            <a:br>
              <a:rPr lang="en-US" sz="3200" b="1" dirty="0" smtClean="0">
                <a:solidFill>
                  <a:srgbClr val="FA7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rgbClr val="FA7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www.Facebook/</a:t>
            </a:r>
            <a:r>
              <a:rPr lang="en-US" sz="3200" b="1" dirty="0" smtClean="0">
                <a:solidFill>
                  <a:srgbClr val="FA7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OSUNPK</a:t>
            </a:r>
            <a:endParaRPr lang="en-US" sz="3600" b="1" dirty="0" smtClean="0">
              <a:solidFill>
                <a:srgbClr val="FA71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FA7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YouTube Channel</a:t>
            </a:r>
            <a:r>
              <a:rPr lang="en-US" sz="2800" b="1" dirty="0" smtClean="0">
                <a:solidFill>
                  <a:srgbClr val="FA7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200" b="1" dirty="0" smtClean="0">
                <a:solidFill>
                  <a:srgbClr val="FA7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OSUNPK</a:t>
            </a:r>
          </a:p>
          <a:p>
            <a:pPr>
              <a:defRPr/>
            </a:pPr>
            <a:r>
              <a:rPr lang="en-US" sz="2800" dirty="0" smtClean="0">
                <a:solidFill>
                  <a:srgbClr val="FA7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Blog</a:t>
            </a:r>
            <a:r>
              <a:rPr lang="en-US" sz="2800" b="1" dirty="0" smtClean="0">
                <a:solidFill>
                  <a:srgbClr val="FA7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200" b="1" dirty="0" smtClean="0">
                <a:solidFill>
                  <a:srgbClr val="FA7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OSUNPK.com</a:t>
            </a:r>
          </a:p>
          <a:p>
            <a:pPr>
              <a:defRPr/>
            </a:pPr>
            <a:r>
              <a:rPr lang="en-US" sz="3200" b="1" dirty="0" smtClean="0">
                <a:solidFill>
                  <a:srgbClr val="FA7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www.Aglandlease.info</a:t>
            </a:r>
            <a:endParaRPr lang="en-US" sz="2800" b="1" dirty="0">
              <a:solidFill>
                <a:srgbClr val="FA71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IMG_15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1295400"/>
            <a:ext cx="3886200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638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 4.8      </a:t>
            </a:r>
          </a:p>
          <a:p>
            <a:r>
              <a:rPr lang="en-US" dirty="0" smtClean="0"/>
              <a:t>Buffer Index 6.7</a:t>
            </a:r>
          </a:p>
          <a:p>
            <a:pPr lvl="1"/>
            <a:r>
              <a:rPr lang="en-US" dirty="0" smtClean="0"/>
              <a:t>1.2 Lime </a:t>
            </a:r>
            <a:r>
              <a:rPr lang="en-US" dirty="0" smtClean="0"/>
              <a:t>Rec ton ac-1 </a:t>
            </a:r>
            <a:r>
              <a:rPr lang="en-US" dirty="0" smtClean="0"/>
              <a:t> (1.4 &amp; 155 ton) </a:t>
            </a:r>
            <a:endParaRPr lang="en-US" dirty="0" smtClean="0"/>
          </a:p>
          <a:p>
            <a:pPr lvl="2"/>
            <a:r>
              <a:rPr lang="en-US" dirty="0" smtClean="0"/>
              <a:t>133 tons  $3325</a:t>
            </a:r>
            <a:endParaRPr lang="en-US" dirty="0" smtClean="0"/>
          </a:p>
          <a:p>
            <a:r>
              <a:rPr lang="en-US" dirty="0" smtClean="0"/>
              <a:t>Soil Test P:  68 </a:t>
            </a:r>
            <a:r>
              <a:rPr lang="en-US" dirty="0" smtClean="0"/>
              <a:t>ppm  (136 STP)</a:t>
            </a:r>
            <a:endParaRPr lang="en-US" dirty="0" smtClean="0"/>
          </a:p>
          <a:p>
            <a:r>
              <a:rPr lang="en-US" dirty="0" smtClean="0"/>
              <a:t>Soil Test K:  113 ppm </a:t>
            </a:r>
            <a:r>
              <a:rPr lang="en-US" dirty="0" smtClean="0"/>
              <a:t>(226 STK)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Soil Test S:  12 </a:t>
            </a:r>
            <a:r>
              <a:rPr lang="en-US" dirty="0" smtClean="0"/>
              <a:t> (YG of 120 </a:t>
            </a:r>
            <a:r>
              <a:rPr lang="en-US" dirty="0" err="1" smtClean="0"/>
              <a:t>bpa</a:t>
            </a:r>
            <a:r>
              <a:rPr lang="en-US" dirty="0" smtClean="0"/>
              <a:t>)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20" y="5638800"/>
            <a:ext cx="8839200" cy="115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014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Type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1861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9052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326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pH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59" y="1600200"/>
            <a:ext cx="4737941" cy="508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828799"/>
            <a:ext cx="2676525" cy="14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941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Index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43862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81250"/>
            <a:ext cx="21621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037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                         Buffer Index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46237"/>
            <a:ext cx="421406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28" y="1676400"/>
            <a:ext cx="43862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89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730</Words>
  <Application>Microsoft Office PowerPoint</Application>
  <PresentationFormat>On-screen Show (4:3)</PresentationFormat>
  <Paragraphs>190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Grid Soil sampling</vt:lpstr>
      <vt:lpstr>Soil Fertility Issues</vt:lpstr>
      <vt:lpstr>Are you thinking about it?</vt:lpstr>
      <vt:lpstr>111.58 acre field</vt:lpstr>
      <vt:lpstr>Composite</vt:lpstr>
      <vt:lpstr>Soil Type</vt:lpstr>
      <vt:lpstr>Soil pH</vt:lpstr>
      <vt:lpstr>Buffer Index</vt:lpstr>
      <vt:lpstr>pH                         Buffer Index</vt:lpstr>
      <vt:lpstr>VRT Lime Map</vt:lpstr>
      <vt:lpstr>Lime</vt:lpstr>
      <vt:lpstr>Phos</vt:lpstr>
      <vt:lpstr>Potassium</vt:lpstr>
      <vt:lpstr>0-0-60</vt:lpstr>
      <vt:lpstr>Potassium</vt:lpstr>
      <vt:lpstr>Sulfur</vt:lpstr>
      <vt:lpstr>CEC</vt:lpstr>
      <vt:lpstr>Field in the End</vt:lpstr>
      <vt:lpstr>104 ac Field in Noble Co.</vt:lpstr>
      <vt:lpstr>Composite</vt:lpstr>
      <vt:lpstr>pH </vt:lpstr>
      <vt:lpstr>Buffer Index</vt:lpstr>
      <vt:lpstr>pH                         Buffer Index</vt:lpstr>
      <vt:lpstr>Lime Rec</vt:lpstr>
      <vt:lpstr>Lime</vt:lpstr>
      <vt:lpstr>Phosphorus</vt:lpstr>
      <vt:lpstr>Pos Rec</vt:lpstr>
      <vt:lpstr>Phos</vt:lpstr>
      <vt:lpstr>Field in the End</vt:lpstr>
      <vt:lpstr>Hillsdale</vt:lpstr>
      <vt:lpstr>Composite</vt:lpstr>
      <vt:lpstr>Soil pH</vt:lpstr>
      <vt:lpstr>Buffer pH </vt:lpstr>
      <vt:lpstr>VRT Lime</vt:lpstr>
      <vt:lpstr>Lime</vt:lpstr>
      <vt:lpstr>Phosphorus</vt:lpstr>
      <vt:lpstr>VRT P</vt:lpstr>
      <vt:lpstr>Phos</vt:lpstr>
      <vt:lpstr>Field in the End</vt:lpstr>
      <vt:lpstr>Deer Creek</vt:lpstr>
      <vt:lpstr>On the Average</vt:lpstr>
      <vt:lpstr>pH</vt:lpstr>
      <vt:lpstr>Thank you!!!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Arnall</dc:creator>
  <cp:lastModifiedBy>Brian Arnall</cp:lastModifiedBy>
  <cp:revision>27</cp:revision>
  <dcterms:created xsi:type="dcterms:W3CDTF">2015-03-24T16:16:17Z</dcterms:created>
  <dcterms:modified xsi:type="dcterms:W3CDTF">2015-08-20T14:02:06Z</dcterms:modified>
</cp:coreProperties>
</file>