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32"/>
  </p:handoutMasterIdLst>
  <p:sldIdLst>
    <p:sldId id="256" r:id="rId2"/>
    <p:sldId id="260" r:id="rId3"/>
    <p:sldId id="261" r:id="rId4"/>
    <p:sldId id="264" r:id="rId5"/>
    <p:sldId id="279" r:id="rId6"/>
    <p:sldId id="257" r:id="rId7"/>
    <p:sldId id="262" r:id="rId8"/>
    <p:sldId id="278" r:id="rId9"/>
    <p:sldId id="265" r:id="rId10"/>
    <p:sldId id="266" r:id="rId11"/>
    <p:sldId id="273" r:id="rId12"/>
    <p:sldId id="270" r:id="rId13"/>
    <p:sldId id="271" r:id="rId14"/>
    <p:sldId id="272" r:id="rId15"/>
    <p:sldId id="267" r:id="rId16"/>
    <p:sldId id="280" r:id="rId17"/>
    <p:sldId id="258" r:id="rId18"/>
    <p:sldId id="259" r:id="rId19"/>
    <p:sldId id="281" r:id="rId20"/>
    <p:sldId id="282" r:id="rId21"/>
    <p:sldId id="284" r:id="rId22"/>
    <p:sldId id="268" r:id="rId23"/>
    <p:sldId id="283" r:id="rId24"/>
    <p:sldId id="274" r:id="rId25"/>
    <p:sldId id="269" r:id="rId26"/>
    <p:sldId id="275" r:id="rId27"/>
    <p:sldId id="285" r:id="rId28"/>
    <p:sldId id="286" r:id="rId29"/>
    <p:sldId id="287" r:id="rId30"/>
    <p:sldId id="277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BE4050-209F-41BC-86C3-1C07F6A0466B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D6BC037-2151-4892-924D-B53CBCD03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495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495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4958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BBE4909-CA83-478A-A2F5-2D1BADCB96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98DD7F-50AF-4E04-8D94-D98DA06862A7}" type="datetimeFigureOut">
              <a:rPr lang="en-US" smtClean="0"/>
              <a:t>2/12/2014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cisepath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de_Area_Augmentation_System#cite_note-WAAS_NSTB_PAN_Report_Jul06-3" TargetMode="External"/><Relationship Id="rId2" Type="http://schemas.openxmlformats.org/officeDocument/2006/relationships/hyperlink" Target="http://en.wikipedia.org/wiki/Wide_Area_Augmentation_System#cite_note-WASSspec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Wide_Area_Augmentation_System#cite_note-faa.gov-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andtech.com/spacedata/constellations/navstar-gps_consum.shtml" TargetMode="External"/><Relationship Id="rId2" Type="http://schemas.openxmlformats.org/officeDocument/2006/relationships/hyperlink" Target="http://soil4213.okstate.edu/2011/Student_Presentations2011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Positioning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  <a:effectLst>
            <a:outerShdw dist="28398" dir="1593903" algn="ctr" rotWithShape="0">
              <a:srgbClr val="AC7F0E"/>
            </a:outerShdw>
          </a:effectLst>
        </p:spPr>
        <p:txBody>
          <a:bodyPr/>
          <a:lstStyle/>
          <a:p>
            <a:r>
              <a:rPr lang="en-US" altLang="en-US" smtClean="0">
                <a:solidFill>
                  <a:srgbClr val="8E0A20"/>
                </a:solidFill>
              </a:rPr>
              <a:t>Pseudo Random Noise Code</a:t>
            </a:r>
          </a:p>
        </p:txBody>
      </p:sp>
      <p:sp>
        <p:nvSpPr>
          <p:cNvPr id="11267" name="Freeform 42"/>
          <p:cNvSpPr>
            <a:spLocks/>
          </p:cNvSpPr>
          <p:nvPr/>
        </p:nvSpPr>
        <p:spPr bwMode="auto">
          <a:xfrm>
            <a:off x="1790700" y="4616450"/>
            <a:ext cx="7267575" cy="1000125"/>
          </a:xfrm>
          <a:custGeom>
            <a:avLst/>
            <a:gdLst>
              <a:gd name="T0" fmla="*/ 0 w 4362"/>
              <a:gd name="T1" fmla="*/ 1000125 h 630"/>
              <a:gd name="T2" fmla="*/ 839720 w 4362"/>
              <a:gd name="T3" fmla="*/ 1000125 h 630"/>
              <a:gd name="T4" fmla="*/ 839720 w 4362"/>
              <a:gd name="T5" fmla="*/ 0 h 630"/>
              <a:gd name="T6" fmla="*/ 1399533 w 4362"/>
              <a:gd name="T7" fmla="*/ 0 h 630"/>
              <a:gd name="T8" fmla="*/ 1399533 w 4362"/>
              <a:gd name="T9" fmla="*/ 1000125 h 630"/>
              <a:gd name="T10" fmla="*/ 1799400 w 4362"/>
              <a:gd name="T11" fmla="*/ 1000125 h 630"/>
              <a:gd name="T12" fmla="*/ 1799400 w 4362"/>
              <a:gd name="T13" fmla="*/ 0 h 630"/>
              <a:gd name="T14" fmla="*/ 2179273 w 4362"/>
              <a:gd name="T15" fmla="*/ 0 h 630"/>
              <a:gd name="T16" fmla="*/ 2179273 w 4362"/>
              <a:gd name="T17" fmla="*/ 1000125 h 630"/>
              <a:gd name="T18" fmla="*/ 2849049 w 4362"/>
              <a:gd name="T19" fmla="*/ 1000125 h 630"/>
              <a:gd name="T20" fmla="*/ 2849049 w 4362"/>
              <a:gd name="T21" fmla="*/ 0 h 630"/>
              <a:gd name="T22" fmla="*/ 3388869 w 4362"/>
              <a:gd name="T23" fmla="*/ 0 h 630"/>
              <a:gd name="T24" fmla="*/ 3388869 w 4362"/>
              <a:gd name="T25" fmla="*/ 1000125 h 630"/>
              <a:gd name="T26" fmla="*/ 4008662 w 4362"/>
              <a:gd name="T27" fmla="*/ 1000125 h 630"/>
              <a:gd name="T28" fmla="*/ 4008662 w 4362"/>
              <a:gd name="T29" fmla="*/ 0 h 630"/>
              <a:gd name="T30" fmla="*/ 4358546 w 4362"/>
              <a:gd name="T31" fmla="*/ 0 h 630"/>
              <a:gd name="T32" fmla="*/ 4358546 w 4362"/>
              <a:gd name="T33" fmla="*/ 1000125 h 630"/>
              <a:gd name="T34" fmla="*/ 4758412 w 4362"/>
              <a:gd name="T35" fmla="*/ 1000125 h 630"/>
              <a:gd name="T36" fmla="*/ 4758412 w 4362"/>
              <a:gd name="T37" fmla="*/ 0 h 630"/>
              <a:gd name="T38" fmla="*/ 5028322 w 4362"/>
              <a:gd name="T39" fmla="*/ 0 h 630"/>
              <a:gd name="T40" fmla="*/ 5028322 w 4362"/>
              <a:gd name="T41" fmla="*/ 1000125 h 630"/>
              <a:gd name="T42" fmla="*/ 5728089 w 4362"/>
              <a:gd name="T43" fmla="*/ 1000125 h 630"/>
              <a:gd name="T44" fmla="*/ 5728089 w 4362"/>
              <a:gd name="T45" fmla="*/ 0 h 630"/>
              <a:gd name="T46" fmla="*/ 6167942 w 4362"/>
              <a:gd name="T47" fmla="*/ 0 h 630"/>
              <a:gd name="T48" fmla="*/ 6167942 w 4362"/>
              <a:gd name="T49" fmla="*/ 1000125 h 630"/>
              <a:gd name="T50" fmla="*/ 7267575 w 4362"/>
              <a:gd name="T51" fmla="*/ 1000125 h 63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362" h="630">
                <a:moveTo>
                  <a:pt x="0" y="630"/>
                </a:moveTo>
                <a:lnTo>
                  <a:pt x="504" y="630"/>
                </a:lnTo>
                <a:lnTo>
                  <a:pt x="504" y="0"/>
                </a:lnTo>
                <a:lnTo>
                  <a:pt x="840" y="0"/>
                </a:lnTo>
                <a:lnTo>
                  <a:pt x="840" y="630"/>
                </a:lnTo>
                <a:lnTo>
                  <a:pt x="1080" y="630"/>
                </a:lnTo>
                <a:lnTo>
                  <a:pt x="1080" y="0"/>
                </a:lnTo>
                <a:lnTo>
                  <a:pt x="1308" y="0"/>
                </a:lnTo>
                <a:lnTo>
                  <a:pt x="1308" y="630"/>
                </a:lnTo>
                <a:lnTo>
                  <a:pt x="1710" y="630"/>
                </a:lnTo>
                <a:lnTo>
                  <a:pt x="1710" y="0"/>
                </a:lnTo>
                <a:lnTo>
                  <a:pt x="2034" y="0"/>
                </a:lnTo>
                <a:lnTo>
                  <a:pt x="2034" y="630"/>
                </a:lnTo>
                <a:lnTo>
                  <a:pt x="2406" y="630"/>
                </a:lnTo>
                <a:lnTo>
                  <a:pt x="2406" y="0"/>
                </a:lnTo>
                <a:lnTo>
                  <a:pt x="2616" y="0"/>
                </a:lnTo>
                <a:lnTo>
                  <a:pt x="2616" y="630"/>
                </a:lnTo>
                <a:lnTo>
                  <a:pt x="2856" y="630"/>
                </a:lnTo>
                <a:lnTo>
                  <a:pt x="2856" y="0"/>
                </a:lnTo>
                <a:lnTo>
                  <a:pt x="3018" y="0"/>
                </a:lnTo>
                <a:lnTo>
                  <a:pt x="3018" y="630"/>
                </a:lnTo>
                <a:lnTo>
                  <a:pt x="3438" y="630"/>
                </a:lnTo>
                <a:lnTo>
                  <a:pt x="3438" y="0"/>
                </a:lnTo>
                <a:lnTo>
                  <a:pt x="3702" y="0"/>
                </a:lnTo>
                <a:lnTo>
                  <a:pt x="3702" y="630"/>
                </a:lnTo>
                <a:lnTo>
                  <a:pt x="4362" y="630"/>
                </a:lnTo>
              </a:path>
            </a:pathLst>
          </a:custGeom>
          <a:noFill/>
          <a:ln w="57150" cap="flat" cmpd="sng">
            <a:solidFill>
              <a:srgbClr val="0000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Freeform 43"/>
          <p:cNvSpPr>
            <a:spLocks/>
          </p:cNvSpPr>
          <p:nvPr/>
        </p:nvSpPr>
        <p:spPr bwMode="auto">
          <a:xfrm>
            <a:off x="88900" y="3028950"/>
            <a:ext cx="7267575" cy="1000125"/>
          </a:xfrm>
          <a:custGeom>
            <a:avLst/>
            <a:gdLst>
              <a:gd name="T0" fmla="*/ 0 w 4362"/>
              <a:gd name="T1" fmla="*/ 1000125 h 630"/>
              <a:gd name="T2" fmla="*/ 839720 w 4362"/>
              <a:gd name="T3" fmla="*/ 1000125 h 630"/>
              <a:gd name="T4" fmla="*/ 839720 w 4362"/>
              <a:gd name="T5" fmla="*/ 0 h 630"/>
              <a:gd name="T6" fmla="*/ 1399533 w 4362"/>
              <a:gd name="T7" fmla="*/ 0 h 630"/>
              <a:gd name="T8" fmla="*/ 1399533 w 4362"/>
              <a:gd name="T9" fmla="*/ 1000125 h 630"/>
              <a:gd name="T10" fmla="*/ 1799400 w 4362"/>
              <a:gd name="T11" fmla="*/ 1000125 h 630"/>
              <a:gd name="T12" fmla="*/ 1799400 w 4362"/>
              <a:gd name="T13" fmla="*/ 0 h 630"/>
              <a:gd name="T14" fmla="*/ 2179273 w 4362"/>
              <a:gd name="T15" fmla="*/ 0 h 630"/>
              <a:gd name="T16" fmla="*/ 2179273 w 4362"/>
              <a:gd name="T17" fmla="*/ 1000125 h 630"/>
              <a:gd name="T18" fmla="*/ 2849049 w 4362"/>
              <a:gd name="T19" fmla="*/ 1000125 h 630"/>
              <a:gd name="T20" fmla="*/ 2849049 w 4362"/>
              <a:gd name="T21" fmla="*/ 0 h 630"/>
              <a:gd name="T22" fmla="*/ 3388869 w 4362"/>
              <a:gd name="T23" fmla="*/ 0 h 630"/>
              <a:gd name="T24" fmla="*/ 3388869 w 4362"/>
              <a:gd name="T25" fmla="*/ 1000125 h 630"/>
              <a:gd name="T26" fmla="*/ 4008662 w 4362"/>
              <a:gd name="T27" fmla="*/ 1000125 h 630"/>
              <a:gd name="T28" fmla="*/ 4008662 w 4362"/>
              <a:gd name="T29" fmla="*/ 0 h 630"/>
              <a:gd name="T30" fmla="*/ 4358546 w 4362"/>
              <a:gd name="T31" fmla="*/ 0 h 630"/>
              <a:gd name="T32" fmla="*/ 4358546 w 4362"/>
              <a:gd name="T33" fmla="*/ 1000125 h 630"/>
              <a:gd name="T34" fmla="*/ 4758412 w 4362"/>
              <a:gd name="T35" fmla="*/ 1000125 h 630"/>
              <a:gd name="T36" fmla="*/ 4758412 w 4362"/>
              <a:gd name="T37" fmla="*/ 0 h 630"/>
              <a:gd name="T38" fmla="*/ 5028322 w 4362"/>
              <a:gd name="T39" fmla="*/ 0 h 630"/>
              <a:gd name="T40" fmla="*/ 5028322 w 4362"/>
              <a:gd name="T41" fmla="*/ 1000125 h 630"/>
              <a:gd name="T42" fmla="*/ 5728089 w 4362"/>
              <a:gd name="T43" fmla="*/ 1000125 h 630"/>
              <a:gd name="T44" fmla="*/ 5728089 w 4362"/>
              <a:gd name="T45" fmla="*/ 0 h 630"/>
              <a:gd name="T46" fmla="*/ 6167942 w 4362"/>
              <a:gd name="T47" fmla="*/ 0 h 630"/>
              <a:gd name="T48" fmla="*/ 6167942 w 4362"/>
              <a:gd name="T49" fmla="*/ 1000125 h 630"/>
              <a:gd name="T50" fmla="*/ 7267575 w 4362"/>
              <a:gd name="T51" fmla="*/ 1000125 h 63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362" h="630">
                <a:moveTo>
                  <a:pt x="0" y="630"/>
                </a:moveTo>
                <a:lnTo>
                  <a:pt x="504" y="630"/>
                </a:lnTo>
                <a:lnTo>
                  <a:pt x="504" y="0"/>
                </a:lnTo>
                <a:lnTo>
                  <a:pt x="840" y="0"/>
                </a:lnTo>
                <a:lnTo>
                  <a:pt x="840" y="630"/>
                </a:lnTo>
                <a:lnTo>
                  <a:pt x="1080" y="630"/>
                </a:lnTo>
                <a:lnTo>
                  <a:pt x="1080" y="0"/>
                </a:lnTo>
                <a:lnTo>
                  <a:pt x="1308" y="0"/>
                </a:lnTo>
                <a:lnTo>
                  <a:pt x="1308" y="630"/>
                </a:lnTo>
                <a:lnTo>
                  <a:pt x="1710" y="630"/>
                </a:lnTo>
                <a:lnTo>
                  <a:pt x="1710" y="0"/>
                </a:lnTo>
                <a:lnTo>
                  <a:pt x="2034" y="0"/>
                </a:lnTo>
                <a:lnTo>
                  <a:pt x="2034" y="630"/>
                </a:lnTo>
                <a:lnTo>
                  <a:pt x="2406" y="630"/>
                </a:lnTo>
                <a:lnTo>
                  <a:pt x="2406" y="0"/>
                </a:lnTo>
                <a:lnTo>
                  <a:pt x="2616" y="0"/>
                </a:lnTo>
                <a:lnTo>
                  <a:pt x="2616" y="630"/>
                </a:lnTo>
                <a:lnTo>
                  <a:pt x="2856" y="630"/>
                </a:lnTo>
                <a:lnTo>
                  <a:pt x="2856" y="0"/>
                </a:lnTo>
                <a:lnTo>
                  <a:pt x="3018" y="0"/>
                </a:lnTo>
                <a:lnTo>
                  <a:pt x="3018" y="630"/>
                </a:lnTo>
                <a:lnTo>
                  <a:pt x="3438" y="630"/>
                </a:lnTo>
                <a:lnTo>
                  <a:pt x="3438" y="0"/>
                </a:lnTo>
                <a:lnTo>
                  <a:pt x="3702" y="0"/>
                </a:lnTo>
                <a:lnTo>
                  <a:pt x="3702" y="630"/>
                </a:lnTo>
                <a:lnTo>
                  <a:pt x="4362" y="63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44"/>
          <p:cNvSpPr>
            <a:spLocks noChangeShapeType="1"/>
          </p:cNvSpPr>
          <p:nvPr/>
        </p:nvSpPr>
        <p:spPr bwMode="auto">
          <a:xfrm flipV="1">
            <a:off x="5740400" y="2463800"/>
            <a:ext cx="0" cy="3771900"/>
          </a:xfrm>
          <a:prstGeom prst="line">
            <a:avLst/>
          </a:prstGeom>
          <a:noFill/>
          <a:ln w="57150">
            <a:solidFill>
              <a:srgbClr val="8E0A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45"/>
          <p:cNvSpPr>
            <a:spLocks noChangeShapeType="1"/>
          </p:cNvSpPr>
          <p:nvPr/>
        </p:nvSpPr>
        <p:spPr bwMode="auto">
          <a:xfrm flipV="1">
            <a:off x="4048125" y="2463800"/>
            <a:ext cx="0" cy="3771900"/>
          </a:xfrm>
          <a:prstGeom prst="line">
            <a:avLst/>
          </a:prstGeom>
          <a:noFill/>
          <a:ln w="57150">
            <a:solidFill>
              <a:srgbClr val="8E0A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46"/>
          <p:cNvSpPr>
            <a:spLocks noChangeArrowheads="1"/>
          </p:cNvSpPr>
          <p:nvPr/>
        </p:nvSpPr>
        <p:spPr bwMode="auto">
          <a:xfrm>
            <a:off x="4124325" y="3060700"/>
            <a:ext cx="292100" cy="965200"/>
          </a:xfrm>
          <a:prstGeom prst="rect">
            <a:avLst/>
          </a:prstGeom>
          <a:solidFill>
            <a:srgbClr val="E1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Rectangle 47"/>
          <p:cNvSpPr>
            <a:spLocks noChangeArrowheads="1"/>
          </p:cNvSpPr>
          <p:nvPr/>
        </p:nvSpPr>
        <p:spPr bwMode="auto">
          <a:xfrm>
            <a:off x="5826125" y="4648200"/>
            <a:ext cx="298450" cy="965200"/>
          </a:xfrm>
          <a:prstGeom prst="rect">
            <a:avLst/>
          </a:prstGeom>
          <a:solidFill>
            <a:srgbClr val="E1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273" name="Rectangle 48"/>
          <p:cNvSpPr>
            <a:spLocks noChangeArrowheads="1"/>
          </p:cNvSpPr>
          <p:nvPr/>
        </p:nvSpPr>
        <p:spPr bwMode="auto">
          <a:xfrm>
            <a:off x="4873625" y="3060700"/>
            <a:ext cx="215900" cy="965200"/>
          </a:xfrm>
          <a:prstGeom prst="rect">
            <a:avLst/>
          </a:prstGeom>
          <a:solidFill>
            <a:srgbClr val="E1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274" name="Rectangle 49"/>
          <p:cNvSpPr>
            <a:spLocks noChangeArrowheads="1"/>
          </p:cNvSpPr>
          <p:nvPr/>
        </p:nvSpPr>
        <p:spPr bwMode="auto">
          <a:xfrm>
            <a:off x="6575425" y="4648200"/>
            <a:ext cx="215900" cy="965200"/>
          </a:xfrm>
          <a:prstGeom prst="rect">
            <a:avLst/>
          </a:prstGeom>
          <a:solidFill>
            <a:srgbClr val="E1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Text Box 50"/>
          <p:cNvSpPr txBox="1">
            <a:spLocks noChangeArrowheads="1"/>
          </p:cNvSpPr>
          <p:nvPr/>
        </p:nvSpPr>
        <p:spPr bwMode="auto">
          <a:xfrm>
            <a:off x="200025" y="4930775"/>
            <a:ext cx="288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94"/>
                </a:solidFill>
              </a:rPr>
              <a:t>Receiver PRN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276" name="Text Box 51"/>
          <p:cNvSpPr txBox="1">
            <a:spLocks noChangeArrowheads="1"/>
          </p:cNvSpPr>
          <p:nvPr/>
        </p:nvSpPr>
        <p:spPr bwMode="auto">
          <a:xfrm>
            <a:off x="6535738" y="3343275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Satellite PRN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277" name="Line 52"/>
          <p:cNvSpPr>
            <a:spLocks noChangeShapeType="1"/>
          </p:cNvSpPr>
          <p:nvPr/>
        </p:nvSpPr>
        <p:spPr bwMode="auto">
          <a:xfrm>
            <a:off x="4089400" y="2565400"/>
            <a:ext cx="1625600" cy="0"/>
          </a:xfrm>
          <a:prstGeom prst="line">
            <a:avLst/>
          </a:prstGeom>
          <a:noFill/>
          <a:ln w="38100">
            <a:solidFill>
              <a:srgbClr val="8E0A2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53"/>
          <p:cNvSpPr txBox="1">
            <a:spLocks noChangeArrowheads="1"/>
          </p:cNvSpPr>
          <p:nvPr/>
        </p:nvSpPr>
        <p:spPr bwMode="auto">
          <a:xfrm>
            <a:off x="3957638" y="1539875"/>
            <a:ext cx="2076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E0A20"/>
                </a:solidFill>
              </a:rPr>
              <a:t>Time Difference</a:t>
            </a:r>
          </a:p>
        </p:txBody>
      </p:sp>
    </p:spTree>
    <p:extLst>
      <p:ext uri="{BB962C8B-B14F-4D97-AF65-F5344CB8AC3E}">
        <p14:creationId xmlns:p14="http://schemas.microsoft.com/office/powerpoint/2010/main" val="24433462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6999288" y="3136900"/>
            <a:ext cx="1849437" cy="2081213"/>
            <a:chOff x="4409" y="1976"/>
            <a:chExt cx="1165" cy="1311"/>
          </a:xfrm>
        </p:grpSpPr>
        <p:sp>
          <p:nvSpPr>
            <p:cNvPr id="40013" name="Rectangle 3"/>
            <p:cNvSpPr>
              <a:spLocks noChangeArrowheads="1"/>
            </p:cNvSpPr>
            <p:nvPr/>
          </p:nvSpPr>
          <p:spPr bwMode="auto">
            <a:xfrm>
              <a:off x="4448" y="2512"/>
              <a:ext cx="968" cy="504"/>
            </a:xfrm>
            <a:prstGeom prst="rect">
              <a:avLst/>
            </a:prstGeom>
            <a:solidFill>
              <a:srgbClr val="9966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14" name="Rectangle 4"/>
            <p:cNvSpPr>
              <a:spLocks noChangeArrowheads="1"/>
            </p:cNvSpPr>
            <p:nvPr/>
          </p:nvSpPr>
          <p:spPr bwMode="auto">
            <a:xfrm>
              <a:off x="4656" y="2688"/>
              <a:ext cx="160" cy="32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15" name="Rectangle 5"/>
            <p:cNvSpPr>
              <a:spLocks noChangeArrowheads="1"/>
            </p:cNvSpPr>
            <p:nvPr/>
          </p:nvSpPr>
          <p:spPr bwMode="auto">
            <a:xfrm>
              <a:off x="5088" y="2688"/>
              <a:ext cx="248" cy="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16" name="Line 6"/>
            <p:cNvSpPr>
              <a:spLocks noChangeShapeType="1"/>
            </p:cNvSpPr>
            <p:nvPr/>
          </p:nvSpPr>
          <p:spPr bwMode="auto">
            <a:xfrm>
              <a:off x="5216" y="2704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7" name="AutoShape 7"/>
            <p:cNvSpPr>
              <a:spLocks noChangeArrowheads="1"/>
            </p:cNvSpPr>
            <p:nvPr/>
          </p:nvSpPr>
          <p:spPr bwMode="auto">
            <a:xfrm>
              <a:off x="5000" y="2232"/>
              <a:ext cx="280" cy="264"/>
            </a:xfrm>
            <a:prstGeom prst="triangle">
              <a:avLst>
                <a:gd name="adj" fmla="val 49995"/>
              </a:avLst>
            </a:prstGeom>
            <a:solidFill>
              <a:srgbClr val="4D4D4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18" name="Oval 8"/>
            <p:cNvSpPr>
              <a:spLocks noChangeArrowheads="1"/>
            </p:cNvSpPr>
            <p:nvPr/>
          </p:nvSpPr>
          <p:spPr bwMode="auto">
            <a:xfrm>
              <a:off x="4896" y="1976"/>
              <a:ext cx="400" cy="384"/>
            </a:xfrm>
            <a:prstGeom prst="ellipse">
              <a:avLst/>
            </a:prstGeom>
            <a:solidFill>
              <a:srgbClr val="4D4D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19" name="AutoShape 9"/>
            <p:cNvSpPr>
              <a:spLocks noChangeArrowheads="1"/>
            </p:cNvSpPr>
            <p:nvPr/>
          </p:nvSpPr>
          <p:spPr bwMode="auto">
            <a:xfrm rot="-3360000">
              <a:off x="4980" y="1972"/>
              <a:ext cx="56" cy="25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20" name="Rectangle 10"/>
            <p:cNvSpPr>
              <a:spLocks noChangeArrowheads="1"/>
            </p:cNvSpPr>
            <p:nvPr/>
          </p:nvSpPr>
          <p:spPr bwMode="auto">
            <a:xfrm>
              <a:off x="4409" y="3001"/>
              <a:ext cx="116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8E0A20"/>
                  </a:solidFill>
                </a:rPr>
                <a:t>DGPS Site</a:t>
              </a:r>
              <a:endParaRPr lang="en-US" altLang="en-US" b="1">
                <a:solidFill>
                  <a:srgbClr val="8E0A20"/>
                </a:solidFill>
              </a:endParaRPr>
            </a:p>
          </p:txBody>
        </p:sp>
      </p:grpSp>
      <p:grpSp>
        <p:nvGrpSpPr>
          <p:cNvPr id="747531" name="Group 11"/>
          <p:cNvGrpSpPr>
            <a:grpSpLocks/>
          </p:cNvGrpSpPr>
          <p:nvPr/>
        </p:nvGrpSpPr>
        <p:grpSpPr bwMode="auto">
          <a:xfrm>
            <a:off x="1274763" y="1944688"/>
            <a:ext cx="6881812" cy="1985962"/>
            <a:chOff x="803" y="1225"/>
            <a:chExt cx="4335" cy="1251"/>
          </a:xfrm>
        </p:grpSpPr>
        <p:grpSp>
          <p:nvGrpSpPr>
            <p:cNvPr id="39985" name="Group 12"/>
            <p:cNvGrpSpPr>
              <a:grpSpLocks/>
            </p:cNvGrpSpPr>
            <p:nvPr/>
          </p:nvGrpSpPr>
          <p:grpSpPr bwMode="auto">
            <a:xfrm>
              <a:off x="803" y="1404"/>
              <a:ext cx="1766" cy="1072"/>
              <a:chOff x="803" y="1404"/>
              <a:chExt cx="1766" cy="1072"/>
            </a:xfrm>
          </p:grpSpPr>
          <p:grpSp>
            <p:nvGrpSpPr>
              <p:cNvPr id="40000" name="Group 13"/>
              <p:cNvGrpSpPr>
                <a:grpSpLocks/>
              </p:cNvGrpSpPr>
              <p:nvPr/>
            </p:nvGrpSpPr>
            <p:grpSpPr bwMode="auto">
              <a:xfrm>
                <a:off x="1507" y="1404"/>
                <a:ext cx="1062" cy="1072"/>
                <a:chOff x="1507" y="1404"/>
                <a:chExt cx="1062" cy="1072"/>
              </a:xfrm>
            </p:grpSpPr>
            <p:sp>
              <p:nvSpPr>
                <p:cNvPr id="4000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190" y="1404"/>
                  <a:ext cx="379" cy="364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3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067" y="1754"/>
                  <a:ext cx="131" cy="22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4" name="Line 16"/>
                <p:cNvSpPr>
                  <a:spLocks noChangeShapeType="1"/>
                </p:cNvSpPr>
                <p:nvPr/>
              </p:nvSpPr>
              <p:spPr bwMode="auto">
                <a:xfrm>
                  <a:off x="2068" y="1754"/>
                  <a:ext cx="116" cy="110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5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042" y="1814"/>
                  <a:ext cx="152" cy="56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6" name="Line 18"/>
                <p:cNvSpPr>
                  <a:spLocks noChangeShapeType="1"/>
                </p:cNvSpPr>
                <p:nvPr/>
              </p:nvSpPr>
              <p:spPr bwMode="auto">
                <a:xfrm>
                  <a:off x="2039" y="1814"/>
                  <a:ext cx="51" cy="85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854" y="1890"/>
                  <a:ext cx="242" cy="226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730" y="2102"/>
                  <a:ext cx="128" cy="12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9" name="Line 21"/>
                <p:cNvSpPr>
                  <a:spLocks noChangeShapeType="1"/>
                </p:cNvSpPr>
                <p:nvPr/>
              </p:nvSpPr>
              <p:spPr bwMode="auto">
                <a:xfrm>
                  <a:off x="1738" y="2108"/>
                  <a:ext cx="106" cy="108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10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2162"/>
                  <a:ext cx="152" cy="59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11" name="Line 23"/>
                <p:cNvSpPr>
                  <a:spLocks noChangeShapeType="1"/>
                </p:cNvSpPr>
                <p:nvPr/>
              </p:nvSpPr>
              <p:spPr bwMode="auto">
                <a:xfrm>
                  <a:off x="1710" y="2168"/>
                  <a:ext cx="27" cy="85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1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507" y="2250"/>
                  <a:ext cx="241" cy="226"/>
                </a:xfrm>
                <a:prstGeom prst="line">
                  <a:avLst/>
                </a:prstGeom>
                <a:noFill/>
                <a:ln w="2857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001" name="Rectangle 25"/>
              <p:cNvSpPr>
                <a:spLocks noChangeArrowheads="1"/>
              </p:cNvSpPr>
              <p:nvPr/>
            </p:nvSpPr>
            <p:spPr bwMode="auto">
              <a:xfrm>
                <a:off x="803" y="1672"/>
                <a:ext cx="1088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 i="1">
                    <a:solidFill>
                      <a:srgbClr val="000099"/>
                    </a:solidFill>
                  </a:rPr>
                  <a:t>x</a:t>
                </a:r>
                <a:r>
                  <a:rPr lang="en-US" altLang="en-US" sz="2400" b="1">
                    <a:solidFill>
                      <a:srgbClr val="000099"/>
                    </a:solidFill>
                  </a:rPr>
                  <a:t>+30, </a:t>
                </a:r>
                <a:r>
                  <a:rPr lang="en-US" altLang="en-US" sz="2400" b="1" i="1">
                    <a:solidFill>
                      <a:srgbClr val="000099"/>
                    </a:solidFill>
                  </a:rPr>
                  <a:t>y</a:t>
                </a:r>
                <a:r>
                  <a:rPr lang="en-US" altLang="en-US" sz="2400" b="1">
                    <a:solidFill>
                      <a:srgbClr val="000099"/>
                    </a:solidFill>
                  </a:rPr>
                  <a:t>+60</a:t>
                </a:r>
                <a:endParaRPr lang="en-US" altLang="en-US" b="1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39986" name="Group 26"/>
            <p:cNvGrpSpPr>
              <a:grpSpLocks/>
            </p:cNvGrpSpPr>
            <p:nvPr/>
          </p:nvGrpSpPr>
          <p:grpSpPr bwMode="auto">
            <a:xfrm>
              <a:off x="3443" y="1225"/>
              <a:ext cx="1695" cy="753"/>
              <a:chOff x="3443" y="1225"/>
              <a:chExt cx="1695" cy="753"/>
            </a:xfrm>
          </p:grpSpPr>
          <p:grpSp>
            <p:nvGrpSpPr>
              <p:cNvPr id="39987" name="Group 27"/>
              <p:cNvGrpSpPr>
                <a:grpSpLocks/>
              </p:cNvGrpSpPr>
              <p:nvPr/>
            </p:nvGrpSpPr>
            <p:grpSpPr bwMode="auto">
              <a:xfrm>
                <a:off x="3443" y="1225"/>
                <a:ext cx="1398" cy="753"/>
                <a:chOff x="3443" y="1225"/>
                <a:chExt cx="1398" cy="753"/>
              </a:xfrm>
            </p:grpSpPr>
            <p:sp>
              <p:nvSpPr>
                <p:cNvPr id="39989" name="Line 28"/>
                <p:cNvSpPr>
                  <a:spLocks noChangeShapeType="1"/>
                </p:cNvSpPr>
                <p:nvPr/>
              </p:nvSpPr>
              <p:spPr bwMode="auto">
                <a:xfrm>
                  <a:off x="3443" y="1225"/>
                  <a:ext cx="510" cy="268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943" y="1433"/>
                  <a:ext cx="89" cy="67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963" y="1438"/>
                  <a:ext cx="61" cy="130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64" y="1471"/>
                  <a:ext cx="96" cy="99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053" y="1463"/>
                  <a:ext cx="7" cy="97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4" name="Line 33"/>
                <p:cNvSpPr>
                  <a:spLocks noChangeShapeType="1"/>
                </p:cNvSpPr>
                <p:nvPr/>
              </p:nvSpPr>
              <p:spPr bwMode="auto">
                <a:xfrm>
                  <a:off x="4054" y="1560"/>
                  <a:ext cx="337" cy="179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87" y="1670"/>
                  <a:ext cx="93" cy="74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404" y="1677"/>
                  <a:ext cx="70" cy="126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7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399" y="1706"/>
                  <a:ext cx="103" cy="98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8" name="Line 37"/>
                <p:cNvSpPr>
                  <a:spLocks noChangeShapeType="1"/>
                </p:cNvSpPr>
                <p:nvPr/>
              </p:nvSpPr>
              <p:spPr bwMode="auto">
                <a:xfrm>
                  <a:off x="4499" y="1709"/>
                  <a:ext cx="7" cy="106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9" name="Line 38"/>
                <p:cNvSpPr>
                  <a:spLocks noChangeShapeType="1"/>
                </p:cNvSpPr>
                <p:nvPr/>
              </p:nvSpPr>
              <p:spPr bwMode="auto">
                <a:xfrm>
                  <a:off x="4503" y="1800"/>
                  <a:ext cx="338" cy="178"/>
                </a:xfrm>
                <a:prstGeom prst="line">
                  <a:avLst/>
                </a:prstGeom>
                <a:noFill/>
                <a:ln w="28575">
                  <a:solidFill>
                    <a:srgbClr val="0B4E63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988" name="Rectangle 39"/>
              <p:cNvSpPr>
                <a:spLocks noChangeArrowheads="1"/>
              </p:cNvSpPr>
              <p:nvPr/>
            </p:nvSpPr>
            <p:spPr bwMode="auto">
              <a:xfrm>
                <a:off x="4250" y="1291"/>
                <a:ext cx="888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 i="1">
                    <a:solidFill>
                      <a:srgbClr val="0B4E63"/>
                    </a:solidFill>
                  </a:rPr>
                  <a:t>x</a:t>
                </a:r>
                <a:r>
                  <a:rPr lang="en-US" altLang="en-US" sz="2400" b="1">
                    <a:solidFill>
                      <a:srgbClr val="0B4E63"/>
                    </a:solidFill>
                  </a:rPr>
                  <a:t>+5, </a:t>
                </a:r>
                <a:r>
                  <a:rPr lang="en-US" altLang="en-US" sz="2400" b="1" i="1">
                    <a:solidFill>
                      <a:srgbClr val="0B4E63"/>
                    </a:solidFill>
                  </a:rPr>
                  <a:t>y</a:t>
                </a:r>
                <a:r>
                  <a:rPr lang="en-US" altLang="en-US" sz="2400" b="1">
                    <a:solidFill>
                      <a:srgbClr val="0B4E63"/>
                    </a:solidFill>
                  </a:rPr>
                  <a:t>-3</a:t>
                </a:r>
              </a:p>
            </p:txBody>
          </p:sp>
        </p:grpSp>
      </p:grpSp>
      <p:sp>
        <p:nvSpPr>
          <p:cNvPr id="747560" name="Text Box 40"/>
          <p:cNvSpPr txBox="1">
            <a:spLocks noChangeArrowheads="1"/>
          </p:cNvSpPr>
          <p:nvPr/>
        </p:nvSpPr>
        <p:spPr bwMode="auto">
          <a:xfrm>
            <a:off x="5891213" y="5113338"/>
            <a:ext cx="3236912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E0A20"/>
                </a:solidFill>
              </a:rPr>
              <a:t>True coordinates =  </a:t>
            </a:r>
            <a:r>
              <a:rPr lang="en-US" altLang="en-US" sz="2400" b="1" i="1">
                <a:solidFill>
                  <a:srgbClr val="8E0A20"/>
                </a:solidFill>
              </a:rPr>
              <a:t>x</a:t>
            </a:r>
            <a:r>
              <a:rPr lang="en-US" altLang="en-US" sz="2400" b="1">
                <a:solidFill>
                  <a:srgbClr val="8E0A20"/>
                </a:solidFill>
              </a:rPr>
              <a:t>+0, </a:t>
            </a:r>
            <a:r>
              <a:rPr lang="en-US" altLang="en-US" sz="2400" b="1" i="1">
                <a:solidFill>
                  <a:srgbClr val="8E0A20"/>
                </a:solidFill>
              </a:rPr>
              <a:t>y</a:t>
            </a:r>
            <a:r>
              <a:rPr lang="en-US" altLang="en-US" sz="2400" b="1">
                <a:solidFill>
                  <a:srgbClr val="8E0A20"/>
                </a:solidFill>
              </a:rPr>
              <a:t>+0 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E0A20"/>
                </a:solidFill>
              </a:rPr>
              <a:t>Correction = </a:t>
            </a:r>
            <a:r>
              <a:rPr lang="en-US" altLang="en-US" sz="2400" b="1" i="1">
                <a:solidFill>
                  <a:srgbClr val="8E0A20"/>
                </a:solidFill>
              </a:rPr>
              <a:t>x</a:t>
            </a:r>
            <a:r>
              <a:rPr lang="en-US" altLang="en-US" sz="2400" b="1">
                <a:solidFill>
                  <a:srgbClr val="8E0A20"/>
                </a:solidFill>
              </a:rPr>
              <a:t>-5, </a:t>
            </a:r>
            <a:r>
              <a:rPr lang="en-US" altLang="en-US" sz="2400" b="1" i="1">
                <a:solidFill>
                  <a:srgbClr val="8E0A20"/>
                </a:solidFill>
              </a:rPr>
              <a:t>y</a:t>
            </a:r>
            <a:r>
              <a:rPr lang="en-US" altLang="en-US" sz="2400" b="1">
                <a:solidFill>
                  <a:srgbClr val="8E0A20"/>
                </a:solidFill>
              </a:rPr>
              <a:t>+3</a:t>
            </a:r>
            <a:endParaRPr lang="en-US" altLang="en-US" b="1">
              <a:solidFill>
                <a:srgbClr val="8E0A20"/>
              </a:solidFill>
            </a:endParaRPr>
          </a:p>
        </p:txBody>
      </p:sp>
      <p:sp>
        <p:nvSpPr>
          <p:cNvPr id="747561" name="Text Box 41"/>
          <p:cNvSpPr txBox="1">
            <a:spLocks noChangeArrowheads="1"/>
          </p:cNvSpPr>
          <p:nvPr/>
        </p:nvSpPr>
        <p:spPr bwMode="auto">
          <a:xfrm>
            <a:off x="0" y="5218113"/>
            <a:ext cx="478472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500093"/>
                </a:solidFill>
              </a:rPr>
              <a:t>DGPS correction =</a:t>
            </a:r>
            <a:r>
              <a:rPr lang="en-US" altLang="en-US" sz="2400" b="1" i="1">
                <a:solidFill>
                  <a:srgbClr val="500093"/>
                </a:solidFill>
              </a:rPr>
              <a:t> x</a:t>
            </a:r>
            <a:r>
              <a:rPr lang="en-US" altLang="en-US" sz="2400" b="1">
                <a:solidFill>
                  <a:srgbClr val="500093"/>
                </a:solidFill>
              </a:rPr>
              <a:t>+(30-5) and </a:t>
            </a:r>
            <a:r>
              <a:rPr lang="en-US" altLang="en-US" sz="2400" b="1" i="1">
                <a:solidFill>
                  <a:srgbClr val="500093"/>
                </a:solidFill>
              </a:rPr>
              <a:t>y</a:t>
            </a:r>
            <a:r>
              <a:rPr lang="en-US" altLang="en-US" sz="2400" b="1">
                <a:solidFill>
                  <a:srgbClr val="500093"/>
                </a:solidFill>
              </a:rPr>
              <a:t>+(60+3)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500093"/>
                </a:solidFill>
              </a:rPr>
              <a:t>True coordinates = </a:t>
            </a:r>
            <a:r>
              <a:rPr lang="en-US" altLang="en-US" sz="2400" b="1" i="1">
                <a:solidFill>
                  <a:srgbClr val="500093"/>
                </a:solidFill>
              </a:rPr>
              <a:t>x</a:t>
            </a:r>
            <a:r>
              <a:rPr lang="en-US" altLang="en-US" sz="2400" b="1">
                <a:solidFill>
                  <a:srgbClr val="500093"/>
                </a:solidFill>
              </a:rPr>
              <a:t>+25, </a:t>
            </a:r>
            <a:r>
              <a:rPr lang="en-US" altLang="en-US" sz="2400" b="1" i="1">
                <a:solidFill>
                  <a:srgbClr val="500093"/>
                </a:solidFill>
              </a:rPr>
              <a:t>y</a:t>
            </a:r>
            <a:r>
              <a:rPr lang="en-US" altLang="en-US" sz="2400" b="1">
                <a:solidFill>
                  <a:srgbClr val="500093"/>
                </a:solidFill>
              </a:rPr>
              <a:t>+63</a:t>
            </a:r>
            <a:endParaRPr lang="en-US" altLang="en-US" b="1">
              <a:solidFill>
                <a:srgbClr val="500093"/>
              </a:solidFill>
            </a:endParaRPr>
          </a:p>
        </p:txBody>
      </p:sp>
      <p:grpSp>
        <p:nvGrpSpPr>
          <p:cNvPr id="747562" name="Group 42"/>
          <p:cNvGrpSpPr>
            <a:grpSpLocks/>
          </p:cNvGrpSpPr>
          <p:nvPr/>
        </p:nvGrpSpPr>
        <p:grpSpPr bwMode="auto">
          <a:xfrm>
            <a:off x="3422650" y="3395663"/>
            <a:ext cx="4152900" cy="754062"/>
            <a:chOff x="2300" y="2139"/>
            <a:chExt cx="2472" cy="611"/>
          </a:xfrm>
        </p:grpSpPr>
        <p:sp>
          <p:nvSpPr>
            <p:cNvPr id="39973" name="Line 43"/>
            <p:cNvSpPr>
              <a:spLocks noChangeShapeType="1"/>
            </p:cNvSpPr>
            <p:nvPr/>
          </p:nvSpPr>
          <p:spPr bwMode="auto">
            <a:xfrm flipH="1">
              <a:off x="3856" y="2146"/>
              <a:ext cx="916" cy="213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Line 44"/>
            <p:cNvSpPr>
              <a:spLocks noChangeShapeType="1"/>
            </p:cNvSpPr>
            <p:nvPr/>
          </p:nvSpPr>
          <p:spPr bwMode="auto">
            <a:xfrm flipH="1" flipV="1">
              <a:off x="3774" y="2284"/>
              <a:ext cx="90" cy="83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Line 45"/>
            <p:cNvSpPr>
              <a:spLocks noChangeShapeType="1"/>
            </p:cNvSpPr>
            <p:nvPr/>
          </p:nvSpPr>
          <p:spPr bwMode="auto">
            <a:xfrm>
              <a:off x="3777" y="2289"/>
              <a:ext cx="30" cy="146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Line 46"/>
            <p:cNvSpPr>
              <a:spLocks noChangeShapeType="1"/>
            </p:cNvSpPr>
            <p:nvPr/>
          </p:nvSpPr>
          <p:spPr bwMode="auto">
            <a:xfrm flipH="1" flipV="1">
              <a:off x="3708" y="2324"/>
              <a:ext cx="107" cy="119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Line 47"/>
            <p:cNvSpPr>
              <a:spLocks noChangeShapeType="1"/>
            </p:cNvSpPr>
            <p:nvPr/>
          </p:nvSpPr>
          <p:spPr bwMode="auto">
            <a:xfrm flipH="1">
              <a:off x="3691" y="2327"/>
              <a:ext cx="25" cy="84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Line 48"/>
            <p:cNvSpPr>
              <a:spLocks noChangeShapeType="1"/>
            </p:cNvSpPr>
            <p:nvPr/>
          </p:nvSpPr>
          <p:spPr bwMode="auto">
            <a:xfrm flipH="1">
              <a:off x="3085" y="2414"/>
              <a:ext cx="615" cy="146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Line 49"/>
            <p:cNvSpPr>
              <a:spLocks noChangeShapeType="1"/>
            </p:cNvSpPr>
            <p:nvPr/>
          </p:nvSpPr>
          <p:spPr bwMode="auto">
            <a:xfrm flipH="1" flipV="1">
              <a:off x="3008" y="2469"/>
              <a:ext cx="80" cy="95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Line 50"/>
            <p:cNvSpPr>
              <a:spLocks noChangeShapeType="1"/>
            </p:cNvSpPr>
            <p:nvPr/>
          </p:nvSpPr>
          <p:spPr bwMode="auto">
            <a:xfrm>
              <a:off x="3012" y="2479"/>
              <a:ext cx="24" cy="141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Line 51"/>
            <p:cNvSpPr>
              <a:spLocks noChangeShapeType="1"/>
            </p:cNvSpPr>
            <p:nvPr/>
          </p:nvSpPr>
          <p:spPr bwMode="auto">
            <a:xfrm flipH="1" flipV="1">
              <a:off x="2939" y="2510"/>
              <a:ext cx="100" cy="119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Line 52"/>
            <p:cNvSpPr>
              <a:spLocks noChangeShapeType="1"/>
            </p:cNvSpPr>
            <p:nvPr/>
          </p:nvSpPr>
          <p:spPr bwMode="auto">
            <a:xfrm flipH="1">
              <a:off x="2911" y="2521"/>
              <a:ext cx="30" cy="95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Line 53"/>
            <p:cNvSpPr>
              <a:spLocks noChangeShapeType="1"/>
            </p:cNvSpPr>
            <p:nvPr/>
          </p:nvSpPr>
          <p:spPr bwMode="auto">
            <a:xfrm flipH="1">
              <a:off x="2300" y="2608"/>
              <a:ext cx="612" cy="142"/>
            </a:xfrm>
            <a:prstGeom prst="line">
              <a:avLst/>
            </a:prstGeom>
            <a:noFill/>
            <a:ln w="28575">
              <a:solidFill>
                <a:srgbClr val="8E0A2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4" name="Text Box 54"/>
            <p:cNvSpPr txBox="1">
              <a:spLocks noChangeArrowheads="1"/>
            </p:cNvSpPr>
            <p:nvPr/>
          </p:nvSpPr>
          <p:spPr bwMode="auto">
            <a:xfrm>
              <a:off x="2880" y="2139"/>
              <a:ext cx="864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b="1" i="1">
                  <a:solidFill>
                    <a:srgbClr val="8E0A20"/>
                  </a:solidFill>
                </a:rPr>
                <a:t>x</a:t>
              </a:r>
              <a:r>
                <a:rPr lang="en-US" altLang="en-US" sz="2400" b="1">
                  <a:solidFill>
                    <a:srgbClr val="8E0A20"/>
                  </a:solidFill>
                </a:rPr>
                <a:t>-5, </a:t>
              </a:r>
              <a:r>
                <a:rPr lang="en-US" altLang="en-US" sz="2400" b="1" i="1">
                  <a:solidFill>
                    <a:srgbClr val="8E0A20"/>
                  </a:solidFill>
                </a:rPr>
                <a:t>y</a:t>
              </a:r>
              <a:r>
                <a:rPr lang="en-US" altLang="en-US" sz="2400" b="1">
                  <a:solidFill>
                    <a:srgbClr val="8E0A20"/>
                  </a:solidFill>
                </a:rPr>
                <a:t>+3</a:t>
              </a:r>
              <a:endParaRPr lang="en-US" altLang="en-US">
                <a:solidFill>
                  <a:srgbClr val="8E0A2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9943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12800"/>
          </a:xfrm>
          <a:effectLst>
            <a:outerShdw dist="28398" dir="1593903" algn="ctr" rotWithShape="0">
              <a:srgbClr val="AC7F0E"/>
            </a:outerShdw>
          </a:effectLst>
        </p:spPr>
        <p:txBody>
          <a:bodyPr/>
          <a:lstStyle/>
          <a:p>
            <a:r>
              <a:rPr lang="en-US" altLang="en-US" smtClean="0">
                <a:solidFill>
                  <a:srgbClr val="8E0A20"/>
                </a:solidFill>
              </a:rPr>
              <a:t>Real Time Differential GPS</a:t>
            </a:r>
          </a:p>
        </p:txBody>
      </p:sp>
      <p:grpSp>
        <p:nvGrpSpPr>
          <p:cNvPr id="39944" name="Group 56"/>
          <p:cNvGrpSpPr>
            <a:grpSpLocks/>
          </p:cNvGrpSpPr>
          <p:nvPr/>
        </p:nvGrpSpPr>
        <p:grpSpPr bwMode="auto">
          <a:xfrm>
            <a:off x="3441700" y="769938"/>
            <a:ext cx="493713" cy="468312"/>
            <a:chOff x="1621" y="1008"/>
            <a:chExt cx="231" cy="231"/>
          </a:xfrm>
        </p:grpSpPr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2" name="Oval 59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9945" name="Group 60"/>
          <p:cNvGrpSpPr>
            <a:grpSpLocks/>
          </p:cNvGrpSpPr>
          <p:nvPr/>
        </p:nvGrpSpPr>
        <p:grpSpPr bwMode="auto">
          <a:xfrm>
            <a:off x="4408488" y="962025"/>
            <a:ext cx="493712" cy="468313"/>
            <a:chOff x="1621" y="1008"/>
            <a:chExt cx="231" cy="231"/>
          </a:xfrm>
        </p:grpSpPr>
        <p:sp>
          <p:nvSpPr>
            <p:cNvPr id="39967" name="Rectangle 61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8" name="Rectangle 62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9" name="Oval 63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9946" name="Group 64"/>
          <p:cNvGrpSpPr>
            <a:grpSpLocks/>
          </p:cNvGrpSpPr>
          <p:nvPr/>
        </p:nvGrpSpPr>
        <p:grpSpPr bwMode="auto">
          <a:xfrm>
            <a:off x="3759200" y="1481138"/>
            <a:ext cx="493713" cy="468312"/>
            <a:chOff x="1621" y="1008"/>
            <a:chExt cx="231" cy="231"/>
          </a:xfrm>
        </p:grpSpPr>
        <p:sp>
          <p:nvSpPr>
            <p:cNvPr id="39964" name="Rectangle 65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5" name="Rectangle 66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6" name="Oval 67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9947" name="Group 68"/>
          <p:cNvGrpSpPr>
            <a:grpSpLocks/>
          </p:cNvGrpSpPr>
          <p:nvPr/>
        </p:nvGrpSpPr>
        <p:grpSpPr bwMode="auto">
          <a:xfrm>
            <a:off x="4878388" y="1660525"/>
            <a:ext cx="493712" cy="468313"/>
            <a:chOff x="1621" y="1008"/>
            <a:chExt cx="231" cy="231"/>
          </a:xfrm>
        </p:grpSpPr>
        <p:sp>
          <p:nvSpPr>
            <p:cNvPr id="39961" name="Rectangle 69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2" name="Rectangle 70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3" name="Oval 71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9948" name="Group 72"/>
          <p:cNvGrpSpPr>
            <a:grpSpLocks/>
          </p:cNvGrpSpPr>
          <p:nvPr/>
        </p:nvGrpSpPr>
        <p:grpSpPr bwMode="auto">
          <a:xfrm>
            <a:off x="528638" y="3876675"/>
            <a:ext cx="4832350" cy="1179513"/>
            <a:chOff x="333" y="2442"/>
            <a:chExt cx="3044" cy="743"/>
          </a:xfrm>
        </p:grpSpPr>
        <p:grpSp>
          <p:nvGrpSpPr>
            <p:cNvPr id="39949" name="Group 73"/>
            <p:cNvGrpSpPr>
              <a:grpSpLocks/>
            </p:cNvGrpSpPr>
            <p:nvPr/>
          </p:nvGrpSpPr>
          <p:grpSpPr bwMode="auto">
            <a:xfrm>
              <a:off x="333" y="2442"/>
              <a:ext cx="3044" cy="743"/>
              <a:chOff x="333" y="2442"/>
              <a:chExt cx="3044" cy="743"/>
            </a:xfrm>
          </p:grpSpPr>
          <p:grpSp>
            <p:nvGrpSpPr>
              <p:cNvPr id="39952" name="Group 74"/>
              <p:cNvGrpSpPr>
                <a:grpSpLocks/>
              </p:cNvGrpSpPr>
              <p:nvPr/>
            </p:nvGrpSpPr>
            <p:grpSpPr bwMode="auto">
              <a:xfrm>
                <a:off x="1228" y="2442"/>
                <a:ext cx="248" cy="628"/>
                <a:chOff x="1228" y="2290"/>
                <a:chExt cx="248" cy="628"/>
              </a:xfrm>
            </p:grpSpPr>
            <p:sp>
              <p:nvSpPr>
                <p:cNvPr id="39957" name="Rectangle 75"/>
                <p:cNvSpPr>
                  <a:spLocks noChangeArrowheads="1"/>
                </p:cNvSpPr>
                <p:nvPr/>
              </p:nvSpPr>
              <p:spPr bwMode="auto">
                <a:xfrm rot="-1380000">
                  <a:off x="1228" y="2462"/>
                  <a:ext cx="232" cy="456"/>
                </a:xfrm>
                <a:prstGeom prst="rect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58" name="Rectangle 76"/>
                <p:cNvSpPr>
                  <a:spLocks noChangeArrowheads="1"/>
                </p:cNvSpPr>
                <p:nvPr/>
              </p:nvSpPr>
              <p:spPr bwMode="auto">
                <a:xfrm rot="-1380000">
                  <a:off x="1233" y="2530"/>
                  <a:ext cx="144" cy="136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59" name="Rectangle 77"/>
                <p:cNvSpPr>
                  <a:spLocks noChangeArrowheads="1"/>
                </p:cNvSpPr>
                <p:nvPr/>
              </p:nvSpPr>
              <p:spPr bwMode="auto">
                <a:xfrm rot="-1380000">
                  <a:off x="1428" y="2290"/>
                  <a:ext cx="48" cy="24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60" name="Rectangle 78"/>
                <p:cNvSpPr>
                  <a:spLocks noChangeArrowheads="1"/>
                </p:cNvSpPr>
                <p:nvPr/>
              </p:nvSpPr>
              <p:spPr bwMode="auto">
                <a:xfrm rot="-1380000">
                  <a:off x="1398" y="2466"/>
                  <a:ext cx="56" cy="3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9953" name="Rectangle 79"/>
              <p:cNvSpPr>
                <a:spLocks noChangeArrowheads="1"/>
              </p:cNvSpPr>
              <p:nvPr/>
            </p:nvSpPr>
            <p:spPr bwMode="auto">
              <a:xfrm>
                <a:off x="1876" y="2708"/>
                <a:ext cx="320" cy="20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54" name="Rectangle 80"/>
              <p:cNvSpPr>
                <a:spLocks noChangeArrowheads="1"/>
              </p:cNvSpPr>
              <p:nvPr/>
            </p:nvSpPr>
            <p:spPr bwMode="auto">
              <a:xfrm>
                <a:off x="1775" y="2899"/>
                <a:ext cx="160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500093"/>
                    </a:solidFill>
                  </a:rPr>
                  <a:t>DGPS Receiver</a:t>
                </a:r>
                <a:endParaRPr lang="en-US" altLang="en-US" b="1">
                  <a:solidFill>
                    <a:srgbClr val="500093"/>
                  </a:solidFill>
                </a:endParaRPr>
              </a:p>
            </p:txBody>
          </p:sp>
          <p:sp>
            <p:nvSpPr>
              <p:cNvPr id="39955" name="Rectangle 81"/>
              <p:cNvSpPr>
                <a:spLocks noChangeArrowheads="1"/>
              </p:cNvSpPr>
              <p:nvPr/>
            </p:nvSpPr>
            <p:spPr bwMode="auto">
              <a:xfrm>
                <a:off x="333" y="2879"/>
                <a:ext cx="1037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500093"/>
                    </a:solidFill>
                  </a:rPr>
                  <a:t>Receiver</a:t>
                </a:r>
                <a:endParaRPr lang="en-US" altLang="en-US" b="1">
                  <a:solidFill>
                    <a:srgbClr val="500093"/>
                  </a:solidFill>
                </a:endParaRPr>
              </a:p>
            </p:txBody>
          </p:sp>
          <p:sp>
            <p:nvSpPr>
              <p:cNvPr id="39956" name="Freeform 82"/>
              <p:cNvSpPr>
                <a:spLocks/>
              </p:cNvSpPr>
              <p:nvPr/>
            </p:nvSpPr>
            <p:spPr bwMode="auto">
              <a:xfrm>
                <a:off x="1450" y="2709"/>
                <a:ext cx="422" cy="136"/>
              </a:xfrm>
              <a:custGeom>
                <a:avLst/>
                <a:gdLst>
                  <a:gd name="T0" fmla="*/ 0 w 422"/>
                  <a:gd name="T1" fmla="*/ 60 h 136"/>
                  <a:gd name="T2" fmla="*/ 86 w 422"/>
                  <a:gd name="T3" fmla="*/ 12 h 136"/>
                  <a:gd name="T4" fmla="*/ 214 w 422"/>
                  <a:gd name="T5" fmla="*/ 131 h 136"/>
                  <a:gd name="T6" fmla="*/ 304 w 422"/>
                  <a:gd name="T7" fmla="*/ 44 h 136"/>
                  <a:gd name="T8" fmla="*/ 422 w 422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2" h="136">
                    <a:moveTo>
                      <a:pt x="0" y="60"/>
                    </a:moveTo>
                    <a:cubicBezTo>
                      <a:pt x="25" y="30"/>
                      <a:pt x="50" y="0"/>
                      <a:pt x="86" y="12"/>
                    </a:cubicBezTo>
                    <a:cubicBezTo>
                      <a:pt x="122" y="24"/>
                      <a:pt x="178" y="126"/>
                      <a:pt x="214" y="131"/>
                    </a:cubicBezTo>
                    <a:cubicBezTo>
                      <a:pt x="250" y="136"/>
                      <a:pt x="269" y="52"/>
                      <a:pt x="304" y="44"/>
                    </a:cubicBezTo>
                    <a:cubicBezTo>
                      <a:pt x="339" y="36"/>
                      <a:pt x="402" y="79"/>
                      <a:pt x="422" y="8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0" name="Line 83"/>
            <p:cNvSpPr>
              <a:spLocks noChangeShapeType="1"/>
            </p:cNvSpPr>
            <p:nvPr/>
          </p:nvSpPr>
          <p:spPr bwMode="auto">
            <a:xfrm flipV="1">
              <a:off x="2032" y="2620"/>
              <a:ext cx="0" cy="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Oval 84"/>
            <p:cNvSpPr>
              <a:spLocks noChangeArrowheads="1"/>
            </p:cNvSpPr>
            <p:nvPr/>
          </p:nvSpPr>
          <p:spPr bwMode="auto">
            <a:xfrm>
              <a:off x="2008" y="2576"/>
              <a:ext cx="47" cy="47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92265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4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0" grpId="0" autoUpdateAnimBg="0"/>
      <p:bldP spid="74756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5665788" y="1698625"/>
            <a:ext cx="430212" cy="417513"/>
            <a:chOff x="1621" y="1008"/>
            <a:chExt cx="231" cy="231"/>
          </a:xfrm>
        </p:grpSpPr>
        <p:sp>
          <p:nvSpPr>
            <p:cNvPr id="33863" name="Rectangle 3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64" name="Rectangle 4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65" name="Oval 5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2794000" y="871538"/>
            <a:ext cx="798513" cy="760412"/>
            <a:chOff x="1621" y="1008"/>
            <a:chExt cx="231" cy="231"/>
          </a:xfrm>
        </p:grpSpPr>
        <p:sp>
          <p:nvSpPr>
            <p:cNvPr id="33860" name="Rectangle 7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61" name="Rectangle 8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62" name="Oval 9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3796" name="Group 10"/>
          <p:cNvGrpSpPr>
            <a:grpSpLocks/>
          </p:cNvGrpSpPr>
          <p:nvPr/>
        </p:nvGrpSpPr>
        <p:grpSpPr bwMode="auto">
          <a:xfrm>
            <a:off x="7875588" y="2803525"/>
            <a:ext cx="658812" cy="633413"/>
            <a:chOff x="1621" y="1008"/>
            <a:chExt cx="231" cy="231"/>
          </a:xfrm>
        </p:grpSpPr>
        <p:sp>
          <p:nvSpPr>
            <p:cNvPr id="33857" name="Rectangle 11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8" name="Rectangle 12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9" name="Oval 13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3797" name="Group 14"/>
          <p:cNvGrpSpPr>
            <a:grpSpLocks/>
          </p:cNvGrpSpPr>
          <p:nvPr/>
        </p:nvGrpSpPr>
        <p:grpSpPr bwMode="auto">
          <a:xfrm>
            <a:off x="520700" y="2700338"/>
            <a:ext cx="557213" cy="506412"/>
            <a:chOff x="1621" y="1008"/>
            <a:chExt cx="231" cy="231"/>
          </a:xfrm>
        </p:grpSpPr>
        <p:sp>
          <p:nvSpPr>
            <p:cNvPr id="33854" name="Rectangle 15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5" name="Rectangle 16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6" name="Oval 17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3798" name="Rectangle 18"/>
          <p:cNvSpPr>
            <a:spLocks noChangeArrowheads="1"/>
          </p:cNvSpPr>
          <p:nvPr/>
        </p:nvSpPr>
        <p:spPr bwMode="auto">
          <a:xfrm>
            <a:off x="-4763" y="1557338"/>
            <a:ext cx="2562226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037C03"/>
              </a:solidFill>
            </a:endParaRPr>
          </a:p>
        </p:txBody>
      </p:sp>
      <p:grpSp>
        <p:nvGrpSpPr>
          <p:cNvPr id="33799" name="Group 19"/>
          <p:cNvGrpSpPr>
            <a:grpSpLocks/>
          </p:cNvGrpSpPr>
          <p:nvPr/>
        </p:nvGrpSpPr>
        <p:grpSpPr bwMode="auto">
          <a:xfrm>
            <a:off x="4114800" y="5187950"/>
            <a:ext cx="504825" cy="806450"/>
            <a:chOff x="888" y="2772"/>
            <a:chExt cx="678" cy="1212"/>
          </a:xfrm>
        </p:grpSpPr>
        <p:sp>
          <p:nvSpPr>
            <p:cNvPr id="33849" name="Rectangle 20"/>
            <p:cNvSpPr>
              <a:spLocks noChangeArrowheads="1"/>
            </p:cNvSpPr>
            <p:nvPr/>
          </p:nvSpPr>
          <p:spPr bwMode="auto">
            <a:xfrm>
              <a:off x="888" y="2976"/>
              <a:ext cx="498" cy="1008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50" name="Rectangle 21"/>
            <p:cNvSpPr>
              <a:spLocks noChangeArrowheads="1"/>
            </p:cNvSpPr>
            <p:nvPr/>
          </p:nvSpPr>
          <p:spPr bwMode="auto">
            <a:xfrm>
              <a:off x="966" y="3048"/>
              <a:ext cx="342" cy="3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851" name="Group 22"/>
            <p:cNvGrpSpPr>
              <a:grpSpLocks/>
            </p:cNvGrpSpPr>
            <p:nvPr/>
          </p:nvGrpSpPr>
          <p:grpSpPr bwMode="auto">
            <a:xfrm>
              <a:off x="1392" y="2772"/>
              <a:ext cx="174" cy="456"/>
              <a:chOff x="2160" y="2436"/>
              <a:chExt cx="174" cy="456"/>
            </a:xfrm>
          </p:grpSpPr>
          <p:sp>
            <p:nvSpPr>
              <p:cNvPr id="33852" name="Rectangle 23"/>
              <p:cNvSpPr>
                <a:spLocks noChangeArrowheads="1"/>
              </p:cNvSpPr>
              <p:nvPr/>
            </p:nvSpPr>
            <p:spPr bwMode="auto">
              <a:xfrm>
                <a:off x="2250" y="2436"/>
                <a:ext cx="84" cy="456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853" name="Rectangle 24"/>
              <p:cNvSpPr>
                <a:spLocks noChangeArrowheads="1"/>
              </p:cNvSpPr>
              <p:nvPr/>
            </p:nvSpPr>
            <p:spPr bwMode="auto">
              <a:xfrm>
                <a:off x="2160" y="2730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33800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effectLst>
            <a:outerShdw dist="28398" dir="1593903" algn="ctr" rotWithShape="0">
              <a:srgbClr val="AC7F0E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8E0A20"/>
                </a:solidFill>
              </a:rPr>
              <a:t>Good Satellite Geometry</a:t>
            </a:r>
          </a:p>
        </p:txBody>
      </p:sp>
      <p:grpSp>
        <p:nvGrpSpPr>
          <p:cNvPr id="33801" name="Group 26"/>
          <p:cNvGrpSpPr>
            <a:grpSpLocks/>
          </p:cNvGrpSpPr>
          <p:nvPr/>
        </p:nvGrpSpPr>
        <p:grpSpPr bwMode="auto">
          <a:xfrm flipH="1">
            <a:off x="3194050" y="1282700"/>
            <a:ext cx="1368425" cy="3844925"/>
            <a:chOff x="874" y="952"/>
            <a:chExt cx="1674" cy="1486"/>
          </a:xfrm>
        </p:grpSpPr>
        <p:sp>
          <p:nvSpPr>
            <p:cNvPr id="33838" name="Line 27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Line 28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Line 29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Line 30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Line 31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Line 32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Line 33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Line 34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Line 35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Line 36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8" name="Line 37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2" name="Group 38"/>
          <p:cNvGrpSpPr>
            <a:grpSpLocks/>
          </p:cNvGrpSpPr>
          <p:nvPr/>
        </p:nvGrpSpPr>
        <p:grpSpPr bwMode="auto">
          <a:xfrm>
            <a:off x="4625975" y="3098800"/>
            <a:ext cx="3597275" cy="2054225"/>
            <a:chOff x="874" y="952"/>
            <a:chExt cx="1674" cy="1486"/>
          </a:xfrm>
        </p:grpSpPr>
        <p:sp>
          <p:nvSpPr>
            <p:cNvPr id="33827" name="Line 39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Line 40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Line 41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Line 42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43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Line 44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Line 45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Line 46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Line 47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Line 48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7" name="Line 49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3" name="Group 50"/>
          <p:cNvGrpSpPr>
            <a:grpSpLocks/>
          </p:cNvGrpSpPr>
          <p:nvPr/>
        </p:nvGrpSpPr>
        <p:grpSpPr bwMode="auto">
          <a:xfrm flipH="1">
            <a:off x="819150" y="2959100"/>
            <a:ext cx="3679825" cy="2206625"/>
            <a:chOff x="874" y="952"/>
            <a:chExt cx="1674" cy="1486"/>
          </a:xfrm>
        </p:grpSpPr>
        <p:sp>
          <p:nvSpPr>
            <p:cNvPr id="33816" name="Line 51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Line 52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Line 53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Line 54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55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56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57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58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Line 59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Line 60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Line 61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04" name="Group 62"/>
          <p:cNvGrpSpPr>
            <a:grpSpLocks/>
          </p:cNvGrpSpPr>
          <p:nvPr/>
        </p:nvGrpSpPr>
        <p:grpSpPr bwMode="auto">
          <a:xfrm>
            <a:off x="4613275" y="1892300"/>
            <a:ext cx="1285875" cy="3222625"/>
            <a:chOff x="874" y="952"/>
            <a:chExt cx="1674" cy="1486"/>
          </a:xfrm>
        </p:grpSpPr>
        <p:sp>
          <p:nvSpPr>
            <p:cNvPr id="33805" name="Line 63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64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65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66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Line 67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Line 68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69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70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71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72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73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517689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949700" y="820738"/>
            <a:ext cx="569913" cy="582612"/>
            <a:chOff x="1621" y="1008"/>
            <a:chExt cx="231" cy="231"/>
          </a:xfrm>
        </p:grpSpPr>
        <p:sp>
          <p:nvSpPr>
            <p:cNvPr id="36934" name="Rectangle 3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35" name="Rectangle 4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36" name="Oval 5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776288" y="4086225"/>
            <a:ext cx="569912" cy="582613"/>
            <a:chOff x="1621" y="1008"/>
            <a:chExt cx="231" cy="231"/>
          </a:xfrm>
        </p:grpSpPr>
        <p:sp>
          <p:nvSpPr>
            <p:cNvPr id="36931" name="Rectangle 7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32" name="Rectangle 8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33" name="Oval 9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6868" name="Group 10"/>
          <p:cNvGrpSpPr>
            <a:grpSpLocks/>
          </p:cNvGrpSpPr>
          <p:nvPr/>
        </p:nvGrpSpPr>
        <p:grpSpPr bwMode="auto">
          <a:xfrm>
            <a:off x="2489200" y="1570038"/>
            <a:ext cx="569913" cy="582612"/>
            <a:chOff x="1621" y="1008"/>
            <a:chExt cx="231" cy="231"/>
          </a:xfrm>
        </p:grpSpPr>
        <p:sp>
          <p:nvSpPr>
            <p:cNvPr id="36928" name="Rectangle 11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29" name="Rectangle 12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30" name="Oval 13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6869" name="Group 14"/>
          <p:cNvGrpSpPr>
            <a:grpSpLocks/>
          </p:cNvGrpSpPr>
          <p:nvPr/>
        </p:nvGrpSpPr>
        <p:grpSpPr bwMode="auto">
          <a:xfrm>
            <a:off x="941388" y="1330325"/>
            <a:ext cx="569912" cy="582613"/>
            <a:chOff x="1621" y="1008"/>
            <a:chExt cx="231" cy="231"/>
          </a:xfrm>
        </p:grpSpPr>
        <p:sp>
          <p:nvSpPr>
            <p:cNvPr id="36925" name="Rectangle 15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26" name="Rectangle 16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27" name="Oval 17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6870" name="Group 18"/>
          <p:cNvGrpSpPr>
            <a:grpSpLocks/>
          </p:cNvGrpSpPr>
          <p:nvPr/>
        </p:nvGrpSpPr>
        <p:grpSpPr bwMode="auto">
          <a:xfrm>
            <a:off x="6489700" y="5137150"/>
            <a:ext cx="504825" cy="806450"/>
            <a:chOff x="888" y="2772"/>
            <a:chExt cx="678" cy="1212"/>
          </a:xfrm>
        </p:grpSpPr>
        <p:sp>
          <p:nvSpPr>
            <p:cNvPr id="36920" name="Rectangle 19"/>
            <p:cNvSpPr>
              <a:spLocks noChangeArrowheads="1"/>
            </p:cNvSpPr>
            <p:nvPr/>
          </p:nvSpPr>
          <p:spPr bwMode="auto">
            <a:xfrm>
              <a:off x="888" y="2976"/>
              <a:ext cx="498" cy="1008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21" name="Rectangle 20"/>
            <p:cNvSpPr>
              <a:spLocks noChangeArrowheads="1"/>
            </p:cNvSpPr>
            <p:nvPr/>
          </p:nvSpPr>
          <p:spPr bwMode="auto">
            <a:xfrm>
              <a:off x="966" y="3048"/>
              <a:ext cx="342" cy="3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6922" name="Group 21"/>
            <p:cNvGrpSpPr>
              <a:grpSpLocks/>
            </p:cNvGrpSpPr>
            <p:nvPr/>
          </p:nvGrpSpPr>
          <p:grpSpPr bwMode="auto">
            <a:xfrm>
              <a:off x="1392" y="2772"/>
              <a:ext cx="174" cy="456"/>
              <a:chOff x="2160" y="2436"/>
              <a:chExt cx="174" cy="456"/>
            </a:xfrm>
          </p:grpSpPr>
          <p:sp>
            <p:nvSpPr>
              <p:cNvPr id="36923" name="Rectangle 22"/>
              <p:cNvSpPr>
                <a:spLocks noChangeArrowheads="1"/>
              </p:cNvSpPr>
              <p:nvPr/>
            </p:nvSpPr>
            <p:spPr bwMode="auto">
              <a:xfrm>
                <a:off x="2250" y="2436"/>
                <a:ext cx="84" cy="456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24" name="Rectangle 23"/>
              <p:cNvSpPr>
                <a:spLocks noChangeArrowheads="1"/>
              </p:cNvSpPr>
              <p:nvPr/>
            </p:nvSpPr>
            <p:spPr bwMode="auto">
              <a:xfrm>
                <a:off x="2160" y="2730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36871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4525"/>
          </a:xfrm>
          <a:effectLst>
            <a:outerShdw dist="28398" dir="1593903" algn="ctr" rotWithShape="0">
              <a:srgbClr val="AC7F0E"/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8E0A20"/>
                </a:solidFill>
              </a:rPr>
              <a:t>Poor Satellite Geometry</a:t>
            </a:r>
          </a:p>
        </p:txBody>
      </p:sp>
      <p:grpSp>
        <p:nvGrpSpPr>
          <p:cNvPr id="36872" name="Group 25"/>
          <p:cNvGrpSpPr>
            <a:grpSpLocks/>
          </p:cNvGrpSpPr>
          <p:nvPr/>
        </p:nvGrpSpPr>
        <p:grpSpPr bwMode="auto">
          <a:xfrm>
            <a:off x="4241800" y="1111250"/>
            <a:ext cx="2743200" cy="4038600"/>
            <a:chOff x="2680" y="1036"/>
            <a:chExt cx="928" cy="1888"/>
          </a:xfrm>
        </p:grpSpPr>
        <p:sp>
          <p:nvSpPr>
            <p:cNvPr id="36909" name="Line 26"/>
            <p:cNvSpPr>
              <a:spLocks noChangeShapeType="1"/>
            </p:cNvSpPr>
            <p:nvPr/>
          </p:nvSpPr>
          <p:spPr bwMode="auto">
            <a:xfrm>
              <a:off x="2950" y="1848"/>
              <a:ext cx="138" cy="12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0" name="Line 27"/>
            <p:cNvSpPr>
              <a:spLocks noChangeShapeType="1"/>
            </p:cNvSpPr>
            <p:nvPr/>
          </p:nvSpPr>
          <p:spPr bwMode="auto">
            <a:xfrm>
              <a:off x="2680" y="1036"/>
              <a:ext cx="326" cy="692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1" name="Line 28"/>
            <p:cNvSpPr>
              <a:spLocks noChangeShapeType="1"/>
            </p:cNvSpPr>
            <p:nvPr/>
          </p:nvSpPr>
          <p:spPr bwMode="auto">
            <a:xfrm flipH="1">
              <a:off x="2861" y="1733"/>
              <a:ext cx="153" cy="60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Line 29"/>
            <p:cNvSpPr>
              <a:spLocks noChangeShapeType="1"/>
            </p:cNvSpPr>
            <p:nvPr/>
          </p:nvSpPr>
          <p:spPr bwMode="auto">
            <a:xfrm flipV="1">
              <a:off x="2873" y="1774"/>
              <a:ext cx="271" cy="18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3" name="Line 30"/>
            <p:cNvSpPr>
              <a:spLocks noChangeShapeType="1"/>
            </p:cNvSpPr>
            <p:nvPr/>
          </p:nvSpPr>
          <p:spPr bwMode="auto">
            <a:xfrm flipH="1">
              <a:off x="2935" y="1775"/>
              <a:ext cx="217" cy="76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4" name="Line 31"/>
            <p:cNvSpPr>
              <a:spLocks noChangeShapeType="1"/>
            </p:cNvSpPr>
            <p:nvPr/>
          </p:nvSpPr>
          <p:spPr bwMode="auto">
            <a:xfrm>
              <a:off x="3092" y="1861"/>
              <a:ext cx="226" cy="459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Line 32"/>
            <p:cNvSpPr>
              <a:spLocks noChangeShapeType="1"/>
            </p:cNvSpPr>
            <p:nvPr/>
          </p:nvSpPr>
          <p:spPr bwMode="auto">
            <a:xfrm flipH="1">
              <a:off x="3148" y="2320"/>
              <a:ext cx="181" cy="52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Line 33"/>
            <p:cNvSpPr>
              <a:spLocks noChangeShapeType="1"/>
            </p:cNvSpPr>
            <p:nvPr/>
          </p:nvSpPr>
          <p:spPr bwMode="auto">
            <a:xfrm flipV="1">
              <a:off x="3148" y="2359"/>
              <a:ext cx="278" cy="17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Line 34"/>
            <p:cNvSpPr>
              <a:spLocks noChangeShapeType="1"/>
            </p:cNvSpPr>
            <p:nvPr/>
          </p:nvSpPr>
          <p:spPr bwMode="auto">
            <a:xfrm flipH="1">
              <a:off x="3214" y="2362"/>
              <a:ext cx="220" cy="77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8" name="Line 35"/>
            <p:cNvSpPr>
              <a:spLocks noChangeShapeType="1"/>
            </p:cNvSpPr>
            <p:nvPr/>
          </p:nvSpPr>
          <p:spPr bwMode="auto">
            <a:xfrm>
              <a:off x="3227" y="2438"/>
              <a:ext cx="156" cy="27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Line 36"/>
            <p:cNvSpPr>
              <a:spLocks noChangeShapeType="1"/>
            </p:cNvSpPr>
            <p:nvPr/>
          </p:nvSpPr>
          <p:spPr bwMode="auto">
            <a:xfrm>
              <a:off x="3386" y="2466"/>
              <a:ext cx="222" cy="458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3" name="Group 37"/>
          <p:cNvGrpSpPr>
            <a:grpSpLocks/>
          </p:cNvGrpSpPr>
          <p:nvPr/>
        </p:nvGrpSpPr>
        <p:grpSpPr bwMode="auto">
          <a:xfrm flipH="1">
            <a:off x="1263650" y="1638300"/>
            <a:ext cx="5584825" cy="3514725"/>
            <a:chOff x="874" y="952"/>
            <a:chExt cx="1674" cy="1486"/>
          </a:xfrm>
        </p:grpSpPr>
        <p:sp>
          <p:nvSpPr>
            <p:cNvPr id="36898" name="Line 38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39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0" name="Line 40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1" name="Line 41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2" name="Line 42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3" name="Line 43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4" name="Line 44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Line 45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6" name="Line 46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7" name="Line 47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8" name="Line 48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4" name="Group 49"/>
          <p:cNvGrpSpPr>
            <a:grpSpLocks/>
          </p:cNvGrpSpPr>
          <p:nvPr/>
        </p:nvGrpSpPr>
        <p:grpSpPr bwMode="auto">
          <a:xfrm flipH="1">
            <a:off x="1098550" y="4394200"/>
            <a:ext cx="5610225" cy="812800"/>
            <a:chOff x="874" y="952"/>
            <a:chExt cx="1674" cy="1486"/>
          </a:xfrm>
        </p:grpSpPr>
        <p:sp>
          <p:nvSpPr>
            <p:cNvPr id="36887" name="Line 50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Line 51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Line 52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Line 53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54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Line 55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Line 56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Line 57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Line 58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Line 59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Line 60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5" name="Group 61"/>
          <p:cNvGrpSpPr>
            <a:grpSpLocks/>
          </p:cNvGrpSpPr>
          <p:nvPr/>
        </p:nvGrpSpPr>
        <p:grpSpPr bwMode="auto">
          <a:xfrm flipH="1">
            <a:off x="2774950" y="1854200"/>
            <a:ext cx="4086225" cy="3197225"/>
            <a:chOff x="874" y="952"/>
            <a:chExt cx="1674" cy="1486"/>
          </a:xfrm>
        </p:grpSpPr>
        <p:sp>
          <p:nvSpPr>
            <p:cNvPr id="36876" name="Line 62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Line 63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Line 64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Line 65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66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Line 67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68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Line 69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70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Line 71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Line 72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09933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026"/>
          <p:cNvGrpSpPr>
            <a:grpSpLocks/>
          </p:cNvGrpSpPr>
          <p:nvPr/>
        </p:nvGrpSpPr>
        <p:grpSpPr bwMode="auto">
          <a:xfrm>
            <a:off x="3251200" y="1519238"/>
            <a:ext cx="569913" cy="582612"/>
            <a:chOff x="1621" y="1008"/>
            <a:chExt cx="231" cy="231"/>
          </a:xfrm>
        </p:grpSpPr>
        <p:sp>
          <p:nvSpPr>
            <p:cNvPr id="37925" name="Rectangle 1027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6" name="Rectangle 1028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7" name="Oval 1029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7891" name="Group 1030"/>
          <p:cNvGrpSpPr>
            <a:grpSpLocks/>
          </p:cNvGrpSpPr>
          <p:nvPr/>
        </p:nvGrpSpPr>
        <p:grpSpPr bwMode="auto">
          <a:xfrm>
            <a:off x="4967288" y="1482725"/>
            <a:ext cx="569912" cy="582613"/>
            <a:chOff x="1621" y="1008"/>
            <a:chExt cx="231" cy="231"/>
          </a:xfrm>
        </p:grpSpPr>
        <p:sp>
          <p:nvSpPr>
            <p:cNvPr id="37922" name="Rectangle 1031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3" name="Rectangle 1032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4" name="Oval 1033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892" name="Rectangle 1034"/>
          <p:cNvSpPr>
            <a:spLocks noChangeArrowheads="1"/>
          </p:cNvSpPr>
          <p:nvPr/>
        </p:nvSpPr>
        <p:spPr bwMode="auto">
          <a:xfrm>
            <a:off x="-4763" y="1557338"/>
            <a:ext cx="2562226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037C03"/>
              </a:solidFill>
            </a:endParaRPr>
          </a:p>
        </p:txBody>
      </p:sp>
      <p:sp>
        <p:nvSpPr>
          <p:cNvPr id="37893" name="Rectangle 103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9625"/>
          </a:xfrm>
          <a:effectLst>
            <a:outerShdw dist="28398" dir="1593903" algn="ctr" rotWithShape="0">
              <a:srgbClr val="AC7F0E"/>
            </a:outerShdw>
          </a:effectLst>
        </p:spPr>
        <p:txBody>
          <a:bodyPr/>
          <a:lstStyle/>
          <a:p>
            <a:r>
              <a:rPr lang="en-US" altLang="en-US" smtClean="0">
                <a:solidFill>
                  <a:srgbClr val="8E0A20"/>
                </a:solidFill>
              </a:rPr>
              <a:t>Poor Satellite Geometry</a:t>
            </a:r>
          </a:p>
        </p:txBody>
      </p:sp>
      <p:grpSp>
        <p:nvGrpSpPr>
          <p:cNvPr id="37894" name="Group 1036"/>
          <p:cNvGrpSpPr>
            <a:grpSpLocks/>
          </p:cNvGrpSpPr>
          <p:nvPr/>
        </p:nvGrpSpPr>
        <p:grpSpPr bwMode="auto">
          <a:xfrm>
            <a:off x="1844675" y="2800350"/>
            <a:ext cx="5476875" cy="3130550"/>
            <a:chOff x="2556" y="1596"/>
            <a:chExt cx="1752" cy="1144"/>
          </a:xfrm>
        </p:grpSpPr>
        <p:sp>
          <p:nvSpPr>
            <p:cNvPr id="37919" name="AutoShape 1037"/>
            <p:cNvSpPr>
              <a:spLocks noChangeArrowheads="1"/>
            </p:cNvSpPr>
            <p:nvPr/>
          </p:nvSpPr>
          <p:spPr bwMode="auto">
            <a:xfrm flipV="1">
              <a:off x="2556" y="1608"/>
              <a:ext cx="1644" cy="1132"/>
            </a:xfrm>
            <a:custGeom>
              <a:avLst/>
              <a:gdLst>
                <a:gd name="T0" fmla="*/ 822 w 21600"/>
                <a:gd name="T1" fmla="*/ 0 h 21600"/>
                <a:gd name="T2" fmla="*/ 43 w 21600"/>
                <a:gd name="T3" fmla="*/ 470 h 21600"/>
                <a:gd name="T4" fmla="*/ 822 w 21600"/>
                <a:gd name="T5" fmla="*/ 43 h 21600"/>
                <a:gd name="T6" fmla="*/ 1601 w 21600"/>
                <a:gd name="T7" fmla="*/ 47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3 w 21600"/>
                <a:gd name="T13" fmla="*/ 0 h 21600"/>
                <a:gd name="T14" fmla="*/ 21547 w 21600"/>
                <a:gd name="T15" fmla="*/ 117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2" y="9045"/>
                  </a:moveTo>
                  <a:cubicBezTo>
                    <a:pt x="1822" y="4283"/>
                    <a:pt x="5963" y="816"/>
                    <a:pt x="10800" y="817"/>
                  </a:cubicBezTo>
                  <a:cubicBezTo>
                    <a:pt x="15636" y="817"/>
                    <a:pt x="19777" y="4283"/>
                    <a:pt x="20627" y="9045"/>
                  </a:cubicBezTo>
                  <a:lnTo>
                    <a:pt x="21431" y="8901"/>
                  </a:lnTo>
                  <a:cubicBezTo>
                    <a:pt x="20512" y="3750"/>
                    <a:pt x="16032" y="-1"/>
                    <a:pt x="10799" y="0"/>
                  </a:cubicBezTo>
                  <a:cubicBezTo>
                    <a:pt x="5567" y="0"/>
                    <a:pt x="1087" y="3750"/>
                    <a:pt x="168" y="8901"/>
                  </a:cubicBezTo>
                  <a:lnTo>
                    <a:pt x="972" y="9045"/>
                  </a:lnTo>
                  <a:close/>
                </a:path>
              </a:pathLst>
            </a:custGeom>
            <a:solidFill>
              <a:srgbClr val="0000C2">
                <a:alpha val="50195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AutoShape 1038"/>
            <p:cNvSpPr>
              <a:spLocks noChangeArrowheads="1"/>
            </p:cNvSpPr>
            <p:nvPr/>
          </p:nvSpPr>
          <p:spPr bwMode="auto">
            <a:xfrm flipV="1">
              <a:off x="2664" y="1596"/>
              <a:ext cx="1644" cy="1132"/>
            </a:xfrm>
            <a:custGeom>
              <a:avLst/>
              <a:gdLst>
                <a:gd name="T0" fmla="*/ 822 w 21600"/>
                <a:gd name="T1" fmla="*/ 0 h 21600"/>
                <a:gd name="T2" fmla="*/ 43 w 21600"/>
                <a:gd name="T3" fmla="*/ 470 h 21600"/>
                <a:gd name="T4" fmla="*/ 822 w 21600"/>
                <a:gd name="T5" fmla="*/ 43 h 21600"/>
                <a:gd name="T6" fmla="*/ 1601 w 21600"/>
                <a:gd name="T7" fmla="*/ 47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3 w 21600"/>
                <a:gd name="T13" fmla="*/ 0 h 21600"/>
                <a:gd name="T14" fmla="*/ 21547 w 21600"/>
                <a:gd name="T15" fmla="*/ 1177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72" y="9045"/>
                  </a:moveTo>
                  <a:cubicBezTo>
                    <a:pt x="1822" y="4283"/>
                    <a:pt x="5963" y="816"/>
                    <a:pt x="10800" y="817"/>
                  </a:cubicBezTo>
                  <a:cubicBezTo>
                    <a:pt x="15636" y="817"/>
                    <a:pt x="19777" y="4283"/>
                    <a:pt x="20627" y="9045"/>
                  </a:cubicBezTo>
                  <a:lnTo>
                    <a:pt x="21431" y="8901"/>
                  </a:lnTo>
                  <a:cubicBezTo>
                    <a:pt x="20512" y="3750"/>
                    <a:pt x="16032" y="-1"/>
                    <a:pt x="10799" y="0"/>
                  </a:cubicBezTo>
                  <a:cubicBezTo>
                    <a:pt x="5567" y="0"/>
                    <a:pt x="1087" y="3750"/>
                    <a:pt x="168" y="8901"/>
                  </a:cubicBezTo>
                  <a:lnTo>
                    <a:pt x="972" y="9045"/>
                  </a:lnTo>
                  <a:close/>
                </a:path>
              </a:pathLst>
            </a:custGeom>
            <a:solidFill>
              <a:srgbClr val="0000C2">
                <a:alpha val="50195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Freeform 1039"/>
            <p:cNvSpPr>
              <a:spLocks/>
            </p:cNvSpPr>
            <p:nvPr/>
          </p:nvSpPr>
          <p:spPr bwMode="auto">
            <a:xfrm>
              <a:off x="3210" y="2613"/>
              <a:ext cx="675" cy="112"/>
            </a:xfrm>
            <a:custGeom>
              <a:avLst/>
              <a:gdLst>
                <a:gd name="T0" fmla="*/ 15 w 675"/>
                <a:gd name="T1" fmla="*/ 77 h 112"/>
                <a:gd name="T2" fmla="*/ 48 w 675"/>
                <a:gd name="T3" fmla="*/ 80 h 112"/>
                <a:gd name="T4" fmla="*/ 104 w 675"/>
                <a:gd name="T5" fmla="*/ 86 h 112"/>
                <a:gd name="T6" fmla="*/ 236 w 675"/>
                <a:gd name="T7" fmla="*/ 86 h 112"/>
                <a:gd name="T8" fmla="*/ 357 w 675"/>
                <a:gd name="T9" fmla="*/ 72 h 112"/>
                <a:gd name="T10" fmla="*/ 434 w 675"/>
                <a:gd name="T11" fmla="*/ 65 h 112"/>
                <a:gd name="T12" fmla="*/ 497 w 675"/>
                <a:gd name="T13" fmla="*/ 53 h 112"/>
                <a:gd name="T14" fmla="*/ 560 w 675"/>
                <a:gd name="T15" fmla="*/ 38 h 112"/>
                <a:gd name="T16" fmla="*/ 663 w 675"/>
                <a:gd name="T17" fmla="*/ 3 h 112"/>
                <a:gd name="T18" fmla="*/ 635 w 675"/>
                <a:gd name="T19" fmla="*/ 21 h 112"/>
                <a:gd name="T20" fmla="*/ 555 w 675"/>
                <a:gd name="T21" fmla="*/ 57 h 112"/>
                <a:gd name="T22" fmla="*/ 453 w 675"/>
                <a:gd name="T23" fmla="*/ 87 h 112"/>
                <a:gd name="T24" fmla="*/ 354 w 675"/>
                <a:gd name="T25" fmla="*/ 108 h 112"/>
                <a:gd name="T26" fmla="*/ 213 w 675"/>
                <a:gd name="T27" fmla="*/ 111 h 112"/>
                <a:gd name="T28" fmla="*/ 171 w 675"/>
                <a:gd name="T29" fmla="*/ 107 h 112"/>
                <a:gd name="T30" fmla="*/ 104 w 675"/>
                <a:gd name="T31" fmla="*/ 101 h 112"/>
                <a:gd name="T32" fmla="*/ 0 w 675"/>
                <a:gd name="T33" fmla="*/ 8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5" h="112">
                  <a:moveTo>
                    <a:pt x="15" y="77"/>
                  </a:moveTo>
                  <a:cubicBezTo>
                    <a:pt x="24" y="78"/>
                    <a:pt x="33" y="79"/>
                    <a:pt x="48" y="80"/>
                  </a:cubicBezTo>
                  <a:cubicBezTo>
                    <a:pt x="63" y="81"/>
                    <a:pt x="73" y="85"/>
                    <a:pt x="104" y="86"/>
                  </a:cubicBezTo>
                  <a:cubicBezTo>
                    <a:pt x="135" y="87"/>
                    <a:pt x="194" y="88"/>
                    <a:pt x="236" y="86"/>
                  </a:cubicBezTo>
                  <a:cubicBezTo>
                    <a:pt x="278" y="84"/>
                    <a:pt x="324" y="75"/>
                    <a:pt x="357" y="72"/>
                  </a:cubicBezTo>
                  <a:cubicBezTo>
                    <a:pt x="390" y="69"/>
                    <a:pt x="411" y="68"/>
                    <a:pt x="434" y="65"/>
                  </a:cubicBezTo>
                  <a:cubicBezTo>
                    <a:pt x="457" y="62"/>
                    <a:pt x="476" y="57"/>
                    <a:pt x="497" y="53"/>
                  </a:cubicBezTo>
                  <a:cubicBezTo>
                    <a:pt x="518" y="49"/>
                    <a:pt x="532" y="46"/>
                    <a:pt x="560" y="38"/>
                  </a:cubicBezTo>
                  <a:cubicBezTo>
                    <a:pt x="588" y="30"/>
                    <a:pt x="651" y="6"/>
                    <a:pt x="663" y="3"/>
                  </a:cubicBezTo>
                  <a:cubicBezTo>
                    <a:pt x="675" y="0"/>
                    <a:pt x="653" y="12"/>
                    <a:pt x="635" y="21"/>
                  </a:cubicBezTo>
                  <a:cubicBezTo>
                    <a:pt x="617" y="30"/>
                    <a:pt x="585" y="46"/>
                    <a:pt x="555" y="57"/>
                  </a:cubicBezTo>
                  <a:cubicBezTo>
                    <a:pt x="525" y="68"/>
                    <a:pt x="486" y="79"/>
                    <a:pt x="453" y="87"/>
                  </a:cubicBezTo>
                  <a:cubicBezTo>
                    <a:pt x="420" y="95"/>
                    <a:pt x="394" y="104"/>
                    <a:pt x="354" y="108"/>
                  </a:cubicBezTo>
                  <a:cubicBezTo>
                    <a:pt x="314" y="112"/>
                    <a:pt x="243" y="111"/>
                    <a:pt x="213" y="111"/>
                  </a:cubicBezTo>
                  <a:cubicBezTo>
                    <a:pt x="183" y="111"/>
                    <a:pt x="189" y="109"/>
                    <a:pt x="171" y="107"/>
                  </a:cubicBezTo>
                  <a:cubicBezTo>
                    <a:pt x="153" y="105"/>
                    <a:pt x="132" y="105"/>
                    <a:pt x="104" y="101"/>
                  </a:cubicBezTo>
                  <a:cubicBezTo>
                    <a:pt x="76" y="97"/>
                    <a:pt x="38" y="88"/>
                    <a:pt x="0" y="80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5" name="Group 1040"/>
          <p:cNvGrpSpPr>
            <a:grpSpLocks/>
          </p:cNvGrpSpPr>
          <p:nvPr/>
        </p:nvGrpSpPr>
        <p:grpSpPr bwMode="auto">
          <a:xfrm flipH="1">
            <a:off x="3911600" y="1758950"/>
            <a:ext cx="1333500" cy="3962400"/>
            <a:chOff x="2680" y="1036"/>
            <a:chExt cx="928" cy="1888"/>
          </a:xfrm>
        </p:grpSpPr>
        <p:sp>
          <p:nvSpPr>
            <p:cNvPr id="37908" name="Line 1041"/>
            <p:cNvSpPr>
              <a:spLocks noChangeShapeType="1"/>
            </p:cNvSpPr>
            <p:nvPr/>
          </p:nvSpPr>
          <p:spPr bwMode="auto">
            <a:xfrm>
              <a:off x="2950" y="1848"/>
              <a:ext cx="138" cy="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Line 1042"/>
            <p:cNvSpPr>
              <a:spLocks noChangeShapeType="1"/>
            </p:cNvSpPr>
            <p:nvPr/>
          </p:nvSpPr>
          <p:spPr bwMode="auto">
            <a:xfrm>
              <a:off x="2680" y="1036"/>
              <a:ext cx="326" cy="6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1043"/>
            <p:cNvSpPr>
              <a:spLocks noChangeShapeType="1"/>
            </p:cNvSpPr>
            <p:nvPr/>
          </p:nvSpPr>
          <p:spPr bwMode="auto">
            <a:xfrm flipH="1">
              <a:off x="2861" y="1733"/>
              <a:ext cx="153" cy="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1044"/>
            <p:cNvSpPr>
              <a:spLocks noChangeShapeType="1"/>
            </p:cNvSpPr>
            <p:nvPr/>
          </p:nvSpPr>
          <p:spPr bwMode="auto">
            <a:xfrm flipV="1">
              <a:off x="2873" y="1774"/>
              <a:ext cx="271" cy="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Line 1045"/>
            <p:cNvSpPr>
              <a:spLocks noChangeShapeType="1"/>
            </p:cNvSpPr>
            <p:nvPr/>
          </p:nvSpPr>
          <p:spPr bwMode="auto">
            <a:xfrm flipH="1">
              <a:off x="2935" y="1775"/>
              <a:ext cx="217" cy="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Line 1046"/>
            <p:cNvSpPr>
              <a:spLocks noChangeShapeType="1"/>
            </p:cNvSpPr>
            <p:nvPr/>
          </p:nvSpPr>
          <p:spPr bwMode="auto">
            <a:xfrm>
              <a:off x="3092" y="1861"/>
              <a:ext cx="226" cy="4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Line 1047"/>
            <p:cNvSpPr>
              <a:spLocks noChangeShapeType="1"/>
            </p:cNvSpPr>
            <p:nvPr/>
          </p:nvSpPr>
          <p:spPr bwMode="auto">
            <a:xfrm flipH="1">
              <a:off x="3148" y="2320"/>
              <a:ext cx="181" cy="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Line 1048"/>
            <p:cNvSpPr>
              <a:spLocks noChangeShapeType="1"/>
            </p:cNvSpPr>
            <p:nvPr/>
          </p:nvSpPr>
          <p:spPr bwMode="auto">
            <a:xfrm flipV="1">
              <a:off x="3148" y="2359"/>
              <a:ext cx="278" cy="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Line 1049"/>
            <p:cNvSpPr>
              <a:spLocks noChangeShapeType="1"/>
            </p:cNvSpPr>
            <p:nvPr/>
          </p:nvSpPr>
          <p:spPr bwMode="auto">
            <a:xfrm flipH="1">
              <a:off x="3214" y="2362"/>
              <a:ext cx="220" cy="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1050"/>
            <p:cNvSpPr>
              <a:spLocks noChangeShapeType="1"/>
            </p:cNvSpPr>
            <p:nvPr/>
          </p:nvSpPr>
          <p:spPr bwMode="auto">
            <a:xfrm>
              <a:off x="3227" y="2438"/>
              <a:ext cx="156" cy="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1051"/>
            <p:cNvSpPr>
              <a:spLocks noChangeShapeType="1"/>
            </p:cNvSpPr>
            <p:nvPr/>
          </p:nvSpPr>
          <p:spPr bwMode="auto">
            <a:xfrm>
              <a:off x="3386" y="2466"/>
              <a:ext cx="222" cy="4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6" name="Group 1052"/>
          <p:cNvGrpSpPr>
            <a:grpSpLocks/>
          </p:cNvGrpSpPr>
          <p:nvPr/>
        </p:nvGrpSpPr>
        <p:grpSpPr bwMode="auto">
          <a:xfrm flipH="1">
            <a:off x="3549650" y="1803400"/>
            <a:ext cx="2320925" cy="3717925"/>
            <a:chOff x="874" y="952"/>
            <a:chExt cx="1674" cy="1486"/>
          </a:xfrm>
        </p:grpSpPr>
        <p:sp>
          <p:nvSpPr>
            <p:cNvPr id="37897" name="Line 1053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1054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Line 1055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Line 1056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Line 1057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Line 1058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Line 1059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Line 1060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061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062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1063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535865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98" y="3733800"/>
            <a:ext cx="4555802" cy="31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92" y="1371600"/>
            <a:ext cx="426918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203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6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Accuracy and Factors Affecting it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Satellite Clocks</a:t>
            </a:r>
          </a:p>
          <a:p>
            <a:r>
              <a:rPr lang="en-US" dirty="0" smtClean="0"/>
              <a:t>Satellite </a:t>
            </a:r>
            <a:r>
              <a:rPr lang="en-US" dirty="0" err="1" smtClean="0"/>
              <a:t>Ordit</a:t>
            </a:r>
            <a:endParaRPr lang="en-US" dirty="0" smtClean="0"/>
          </a:p>
          <a:p>
            <a:r>
              <a:rPr lang="en-US" dirty="0" smtClean="0"/>
              <a:t>Earths </a:t>
            </a:r>
            <a:r>
              <a:rPr lang="en-US" dirty="0" err="1" smtClean="0"/>
              <a:t>Atmosmphere</a:t>
            </a:r>
            <a:endParaRPr lang="en-US" dirty="0" smtClean="0"/>
          </a:p>
          <a:p>
            <a:r>
              <a:rPr lang="en-US" dirty="0" smtClean="0"/>
              <a:t>Multi-Path Errors</a:t>
            </a:r>
          </a:p>
          <a:p>
            <a:r>
              <a:rPr lang="en-US" dirty="0" smtClean="0"/>
              <a:t>GPS </a:t>
            </a:r>
            <a:r>
              <a:rPr lang="en-US" dirty="0" err="1" smtClean="0"/>
              <a:t>Reciever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7114"/>
            <a:ext cx="3657600" cy="278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05075"/>
            <a:ext cx="3914775" cy="23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89" y="1390650"/>
            <a:ext cx="3909911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6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of Satellites Needed.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25555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22203"/>
            <a:ext cx="4200939" cy="391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</a:t>
            </a:r>
            <a:r>
              <a:rPr lang="en-US" dirty="0" smtClean="0"/>
              <a:t>Correction.</a:t>
            </a:r>
            <a:endParaRPr lang="en-US" dirty="0" smtClean="0"/>
          </a:p>
          <a:p>
            <a:r>
              <a:rPr lang="en-US" dirty="0" smtClean="0"/>
              <a:t>1 or more stationary GPS</a:t>
            </a:r>
            <a:br>
              <a:rPr lang="en-US" dirty="0" smtClean="0"/>
            </a:br>
            <a:r>
              <a:rPr lang="en-US" dirty="0" smtClean="0"/>
              <a:t>receivers located at </a:t>
            </a:r>
            <a:br>
              <a:rPr lang="en-US" dirty="0" smtClean="0"/>
            </a:br>
            <a:r>
              <a:rPr lang="en-US" dirty="0" smtClean="0"/>
              <a:t>surveyed positions. </a:t>
            </a:r>
          </a:p>
          <a:p>
            <a:r>
              <a:rPr lang="en-US" dirty="0" smtClean="0"/>
              <a:t>Typical Error     GPS        DGPS</a:t>
            </a:r>
            <a:br>
              <a:rPr lang="en-US" dirty="0" smtClean="0"/>
            </a:br>
            <a:r>
              <a:rPr lang="en-US" dirty="0" smtClean="0"/>
              <a:t>Clock	3-8ft          &lt;1ft</a:t>
            </a:r>
            <a:br>
              <a:rPr lang="en-US" dirty="0" smtClean="0"/>
            </a:br>
            <a:r>
              <a:rPr lang="en-US" dirty="0" smtClean="0"/>
              <a:t>Orbit	3-8	     &lt;1</a:t>
            </a:r>
            <a:br>
              <a:rPr lang="en-US" dirty="0" smtClean="0"/>
            </a:br>
            <a:r>
              <a:rPr lang="en-US" dirty="0" err="1" smtClean="0"/>
              <a:t>Lanoshpere</a:t>
            </a:r>
            <a:r>
              <a:rPr lang="en-US" dirty="0" smtClean="0"/>
              <a:t>   6.5-16         1.4</a:t>
            </a:r>
            <a:br>
              <a:rPr lang="en-US" dirty="0" smtClean="0"/>
            </a:br>
            <a:r>
              <a:rPr lang="en-US" dirty="0" err="1" smtClean="0"/>
              <a:t>Tropo</a:t>
            </a:r>
            <a:r>
              <a:rPr lang="en-US" dirty="0" smtClean="0"/>
              <a:t>	1.6-3.3         .7</a:t>
            </a:r>
            <a:br>
              <a:rPr lang="en-US" dirty="0" smtClean="0"/>
            </a:br>
            <a:r>
              <a:rPr lang="en-US" dirty="0" smtClean="0"/>
              <a:t>Multipath      1.6-5            1.6-5</a:t>
            </a:r>
            <a:br>
              <a:rPr lang="en-US" dirty="0" smtClean="0"/>
            </a:br>
            <a:r>
              <a:rPr lang="en-US" dirty="0" err="1" smtClean="0"/>
              <a:t>Reciver</a:t>
            </a:r>
            <a:r>
              <a:rPr lang="en-US" dirty="0" smtClean="0"/>
              <a:t> Noise 1-3             1-3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43" y="2895600"/>
            <a:ext cx="3038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0003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0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Real-Time DGPS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Nationwide Differential DGPS, (U.S. Coast Guard Beacon System)</a:t>
            </a:r>
          </a:p>
          <a:p>
            <a:r>
              <a:rPr lang="en-US" dirty="0" smtClean="0"/>
              <a:t>Local Base Station, User Supplied</a:t>
            </a:r>
          </a:p>
          <a:p>
            <a:r>
              <a:rPr lang="en-US" dirty="0" err="1" smtClean="0"/>
              <a:t>Satelitte</a:t>
            </a:r>
            <a:r>
              <a:rPr lang="en-US" dirty="0" smtClean="0"/>
              <a:t>-based differential Corrections (WAAS, </a:t>
            </a:r>
            <a:r>
              <a:rPr lang="en-US" dirty="0" err="1" smtClean="0"/>
              <a:t>Starfire</a:t>
            </a:r>
            <a:r>
              <a:rPr lang="en-US" dirty="0" smtClean="0"/>
              <a:t>®, </a:t>
            </a:r>
            <a:r>
              <a:rPr lang="en-US" dirty="0" err="1" smtClean="0"/>
              <a:t>OminiSTAR</a:t>
            </a:r>
            <a:r>
              <a:rPr lang="en-US" dirty="0" smtClean="0"/>
              <a:t>®, </a:t>
            </a:r>
            <a:r>
              <a:rPr lang="en-US" dirty="0" err="1" smtClean="0"/>
              <a:t>ect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5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2988"/>
          </a:xfrm>
        </p:spPr>
        <p:txBody>
          <a:bodyPr/>
          <a:lstStyle/>
          <a:p>
            <a:r>
              <a:rPr lang="en-US" altLang="en-US" smtClean="0"/>
              <a:t>The History of GPS</a:t>
            </a:r>
          </a:p>
        </p:txBody>
      </p:sp>
      <p:sp>
        <p:nvSpPr>
          <p:cNvPr id="585758" name="Rectangle 30"/>
          <p:cNvSpPr>
            <a:spLocks noGrp="1" noChangeArrowheads="1"/>
          </p:cNvSpPr>
          <p:nvPr>
            <p:ph idx="1"/>
          </p:nvPr>
        </p:nvSpPr>
        <p:spPr>
          <a:xfrm>
            <a:off x="0" y="1314450"/>
            <a:ext cx="9144000" cy="4083050"/>
          </a:xfrm>
          <a:noFill/>
        </p:spPr>
        <p:txBody>
          <a:bodyPr/>
          <a:lstStyle/>
          <a:p>
            <a:pPr>
              <a:buClrTx/>
              <a:buSzPct val="65000"/>
            </a:pPr>
            <a:r>
              <a:rPr lang="en-US" altLang="en-US" b="0" dirty="0" smtClean="0"/>
              <a:t>Feasibility studies begun in 1960’s.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Pentagon appropriates funding in 1973.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First satellite launched in 1978.</a:t>
            </a:r>
          </a:p>
          <a:p>
            <a:pPr>
              <a:buClrTx/>
              <a:buSzPct val="65000"/>
            </a:pPr>
            <a:r>
              <a:rPr lang="en-US" altLang="en-US" dirty="0" smtClean="0"/>
              <a:t>1990’s Used in Persian Gulf War</a:t>
            </a:r>
            <a:endParaRPr lang="en-US" altLang="en-US" b="0" dirty="0" smtClean="0"/>
          </a:p>
          <a:p>
            <a:pPr>
              <a:buClrTx/>
              <a:buSzPct val="65000"/>
            </a:pPr>
            <a:r>
              <a:rPr lang="en-US" altLang="en-US" b="0" dirty="0" smtClean="0"/>
              <a:t>System declared fully operational in April, 1995.</a:t>
            </a:r>
          </a:p>
          <a:p>
            <a:pPr>
              <a:buClrTx/>
              <a:buSzPct val="65000"/>
            </a:pPr>
            <a:r>
              <a:rPr lang="en-US" altLang="en-US" dirty="0" smtClean="0"/>
              <a:t>Department of Defense (</a:t>
            </a:r>
            <a:r>
              <a:rPr lang="en-US" altLang="en-US" dirty="0" err="1" smtClean="0"/>
              <a:t>DoD</a:t>
            </a:r>
            <a:r>
              <a:rPr lang="en-US" altLang="en-US" dirty="0" smtClean="0"/>
              <a:t>)</a:t>
            </a:r>
            <a:endParaRPr lang="en-US" altLang="en-US" b="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84104"/>
            <a:ext cx="30384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29806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5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5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5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5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5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5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5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5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5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58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USCG Radio Beacon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285kHz-325 kHz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4572000" cy="17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291012" cy="114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81475"/>
            <a:ext cx="66516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0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4615"/>
            <a:ext cx="7010400" cy="161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base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900 MHz-2.4GHz, Am or </a:t>
            </a:r>
            <a:r>
              <a:rPr lang="en-US" dirty="0" err="1" smtClean="0"/>
              <a:t>Fm</a:t>
            </a:r>
            <a:r>
              <a:rPr lang="en-US" dirty="0" smtClean="0"/>
              <a:t> Style (50-60 miles)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RTK- </a:t>
            </a:r>
            <a:br>
              <a:rPr lang="en-US" dirty="0" smtClean="0"/>
            </a:br>
            <a:r>
              <a:rPr lang="en-US" dirty="0" smtClean="0"/>
              <a:t>Real Time Kinematic</a:t>
            </a:r>
          </a:p>
          <a:p>
            <a:r>
              <a:rPr lang="en-US" dirty="0" smtClean="0"/>
              <a:t>Centimeter Accuracy</a:t>
            </a:r>
          </a:p>
          <a:p>
            <a:r>
              <a:rPr lang="en-US" sz="1600" u="sng" dirty="0">
                <a:hlinkClick r:id="rId3"/>
              </a:rPr>
              <a:t>http://www.precisepath.com/</a:t>
            </a:r>
            <a:r>
              <a:rPr lang="en-US" sz="1600" dirty="0"/>
              <a:t>​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57625"/>
            <a:ext cx="5076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Satellite-Based DGPS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WAAS, </a:t>
            </a:r>
            <a:r>
              <a:rPr lang="en-US" dirty="0" err="1"/>
              <a:t>Starfire</a:t>
            </a:r>
            <a:r>
              <a:rPr lang="en-US" dirty="0"/>
              <a:t>®, </a:t>
            </a:r>
            <a:r>
              <a:rPr lang="en-US" dirty="0" err="1"/>
              <a:t>OminiSTAR</a:t>
            </a:r>
            <a:r>
              <a:rPr lang="en-US" dirty="0" smtClean="0"/>
              <a:t>®</a:t>
            </a:r>
          </a:p>
          <a:p>
            <a:r>
              <a:rPr lang="en-US" dirty="0" smtClean="0"/>
              <a:t>Geo-Stationary Satellites</a:t>
            </a:r>
          </a:p>
          <a:p>
            <a:r>
              <a:rPr lang="en-US" dirty="0" smtClean="0"/>
              <a:t>Orbits keeps </a:t>
            </a:r>
            <a:r>
              <a:rPr lang="en-US" dirty="0" smtClean="0"/>
              <a:t>it over the same </a:t>
            </a:r>
            <a:br>
              <a:rPr lang="en-US" dirty="0" smtClean="0"/>
            </a:br>
            <a:r>
              <a:rPr lang="en-US" dirty="0" smtClean="0"/>
              <a:t>point on the ground. </a:t>
            </a:r>
          </a:p>
          <a:p>
            <a:r>
              <a:rPr lang="en-US" dirty="0" smtClean="0"/>
              <a:t>Orbits the same speed as </a:t>
            </a:r>
            <a:br>
              <a:rPr lang="en-US" dirty="0" smtClean="0"/>
            </a:br>
            <a:r>
              <a:rPr lang="en-US" dirty="0" smtClean="0"/>
              <a:t>Earths Rotation</a:t>
            </a:r>
          </a:p>
          <a:p>
            <a:r>
              <a:rPr lang="en-US" dirty="0" smtClean="0"/>
              <a:t>Commonly used for TV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broadcast.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07" y="1524000"/>
            <a:ext cx="404919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4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Wide Area Augmentation System</a:t>
            </a:r>
            <a:r>
              <a:rPr lang="en-US" dirty="0"/>
              <a:t> (</a:t>
            </a:r>
            <a:r>
              <a:rPr lang="en-US" b="1" dirty="0"/>
              <a:t>WAAS</a:t>
            </a:r>
            <a:r>
              <a:rPr lang="en-US" dirty="0"/>
              <a:t>) is an air navigation aid developed by the Federal Aviation Administration (prime contractor Raytheon Company) to augment the Global Positioning System (GPS), </a:t>
            </a:r>
            <a:endParaRPr lang="en-US" dirty="0" smtClean="0"/>
          </a:p>
          <a:p>
            <a:r>
              <a:rPr lang="en-US" dirty="0"/>
              <a:t>WAAS uses a network of ground-based reference stations, in North America and Hawaii, to measure small variations in the GPS satellites' signals in the western hemisphere.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WAAS specification requires it to provide a position accuracy of 7.6 </a:t>
            </a:r>
            <a:r>
              <a:rPr lang="en-US" dirty="0" err="1"/>
              <a:t>metres</a:t>
            </a:r>
            <a:r>
              <a:rPr lang="en-US" dirty="0"/>
              <a:t> (25 </a:t>
            </a:r>
            <a:r>
              <a:rPr lang="en-US" dirty="0" err="1"/>
              <a:t>ft</a:t>
            </a:r>
            <a:r>
              <a:rPr lang="en-US" dirty="0"/>
              <a:t>) or better (for both lateral and vertical measurements), at least 95% of the time.</a:t>
            </a:r>
            <a:r>
              <a:rPr lang="en-US" baseline="30000" dirty="0">
                <a:hlinkClick r:id="rId2"/>
              </a:rPr>
              <a:t>[2]</a:t>
            </a:r>
            <a:r>
              <a:rPr lang="en-US" dirty="0"/>
              <a:t> Actual performance measurements of the system at specific locations have shown it typically provides better than 1.0 </a:t>
            </a:r>
            <a:r>
              <a:rPr lang="en-US" dirty="0" err="1"/>
              <a:t>metre</a:t>
            </a:r>
            <a:r>
              <a:rPr lang="en-US" dirty="0"/>
              <a:t> (3 </a:t>
            </a:r>
            <a:r>
              <a:rPr lang="en-US" dirty="0" err="1"/>
              <a:t>ft</a:t>
            </a:r>
            <a:r>
              <a:rPr lang="en-US" dirty="0"/>
              <a:t> 3 in) laterally and 1.5 </a:t>
            </a:r>
            <a:r>
              <a:rPr lang="en-US" dirty="0" err="1"/>
              <a:t>metres</a:t>
            </a:r>
            <a:r>
              <a:rPr lang="en-US" dirty="0"/>
              <a:t> (4 </a:t>
            </a:r>
            <a:r>
              <a:rPr lang="en-US" dirty="0" err="1"/>
              <a:t>ft</a:t>
            </a:r>
            <a:r>
              <a:rPr lang="en-US" dirty="0"/>
              <a:t> 11 in) vertically throughout most of the contiguous United States and large parts of </a:t>
            </a:r>
            <a:r>
              <a:rPr lang="en-US" dirty="0" smtClean="0"/>
              <a:t>Canada and</a:t>
            </a:r>
            <a:r>
              <a:rPr lang="en-US" dirty="0"/>
              <a:t> Alaska.</a:t>
            </a:r>
            <a:r>
              <a:rPr lang="en-US" baseline="30000" dirty="0">
                <a:hlinkClick r:id="rId3"/>
              </a:rPr>
              <a:t>[3]</a:t>
            </a:r>
            <a:r>
              <a:rPr lang="en-US" dirty="0"/>
              <a:t> With these results, WAAS is capable of achieving the required Category I precision approach accuracy of 16 </a:t>
            </a:r>
            <a:r>
              <a:rPr lang="en-US" dirty="0" err="1"/>
              <a:t>metres</a:t>
            </a:r>
            <a:r>
              <a:rPr lang="en-US" dirty="0"/>
              <a:t> (52 </a:t>
            </a:r>
            <a:r>
              <a:rPr lang="en-US" dirty="0" err="1"/>
              <a:t>ft</a:t>
            </a:r>
            <a:r>
              <a:rPr lang="en-US" dirty="0"/>
              <a:t>) laterally and 4.0 </a:t>
            </a:r>
            <a:r>
              <a:rPr lang="en-US" dirty="0" err="1"/>
              <a:t>metres</a:t>
            </a:r>
            <a:r>
              <a:rPr lang="en-US" dirty="0"/>
              <a:t> (13.1 </a:t>
            </a:r>
            <a:r>
              <a:rPr lang="en-US" dirty="0" err="1"/>
              <a:t>ft</a:t>
            </a:r>
            <a:r>
              <a:rPr lang="en-US" dirty="0"/>
              <a:t>) vertically.</a:t>
            </a:r>
            <a:r>
              <a:rPr lang="en-US" baseline="30000" dirty="0">
                <a:hlinkClick r:id="rId4"/>
              </a:rPr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62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8128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AC7F0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E0A20"/>
                </a:solidFill>
                <a:latin typeface="Times New Roman" charset="0"/>
              </a:rPr>
              <a:t>Wide Area Augmentation System</a:t>
            </a:r>
          </a:p>
        </p:txBody>
      </p:sp>
      <p:grpSp>
        <p:nvGrpSpPr>
          <p:cNvPr id="43011" name="Group 94"/>
          <p:cNvGrpSpPr>
            <a:grpSpLocks/>
          </p:cNvGrpSpPr>
          <p:nvPr/>
        </p:nvGrpSpPr>
        <p:grpSpPr bwMode="auto">
          <a:xfrm>
            <a:off x="8185150" y="2403475"/>
            <a:ext cx="544513" cy="417513"/>
            <a:chOff x="1621" y="1008"/>
            <a:chExt cx="231" cy="231"/>
          </a:xfrm>
        </p:grpSpPr>
        <p:sp>
          <p:nvSpPr>
            <p:cNvPr id="43236" name="Rectangle 95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37" name="Rectangle 96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38" name="Oval 97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012" name="Group 98"/>
          <p:cNvGrpSpPr>
            <a:grpSpLocks/>
          </p:cNvGrpSpPr>
          <p:nvPr/>
        </p:nvGrpSpPr>
        <p:grpSpPr bwMode="auto">
          <a:xfrm>
            <a:off x="2408238" y="1776413"/>
            <a:ext cx="544512" cy="417512"/>
            <a:chOff x="1621" y="1008"/>
            <a:chExt cx="231" cy="231"/>
          </a:xfrm>
        </p:grpSpPr>
        <p:sp>
          <p:nvSpPr>
            <p:cNvPr id="43233" name="Rectangle 99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34" name="Rectangle 100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35" name="Oval 101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013" name="Group 102"/>
          <p:cNvGrpSpPr>
            <a:grpSpLocks/>
          </p:cNvGrpSpPr>
          <p:nvPr/>
        </p:nvGrpSpPr>
        <p:grpSpPr bwMode="auto">
          <a:xfrm>
            <a:off x="4932363" y="1193800"/>
            <a:ext cx="493712" cy="468313"/>
            <a:chOff x="1621" y="1008"/>
            <a:chExt cx="231" cy="231"/>
          </a:xfrm>
        </p:grpSpPr>
        <p:sp>
          <p:nvSpPr>
            <p:cNvPr id="43230" name="Rectangle 103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31" name="Rectangle 104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32" name="Oval 105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014" name="Group 106"/>
          <p:cNvGrpSpPr>
            <a:grpSpLocks/>
          </p:cNvGrpSpPr>
          <p:nvPr/>
        </p:nvGrpSpPr>
        <p:grpSpPr bwMode="auto">
          <a:xfrm>
            <a:off x="6340475" y="1354138"/>
            <a:ext cx="493713" cy="468312"/>
            <a:chOff x="1621" y="1008"/>
            <a:chExt cx="231" cy="231"/>
          </a:xfrm>
        </p:grpSpPr>
        <p:sp>
          <p:nvSpPr>
            <p:cNvPr id="43227" name="Rectangle 107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28" name="Rectangle 108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29" name="Oval 109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015" name="Group 114"/>
          <p:cNvGrpSpPr>
            <a:grpSpLocks/>
          </p:cNvGrpSpPr>
          <p:nvPr/>
        </p:nvGrpSpPr>
        <p:grpSpPr bwMode="auto">
          <a:xfrm>
            <a:off x="7623175" y="1711325"/>
            <a:ext cx="493713" cy="468313"/>
            <a:chOff x="1621" y="1008"/>
            <a:chExt cx="231" cy="231"/>
          </a:xfrm>
        </p:grpSpPr>
        <p:sp>
          <p:nvSpPr>
            <p:cNvPr id="43224" name="Rectangle 115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25" name="Rectangle 116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26" name="Oval 117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016" name="Group 122"/>
          <p:cNvGrpSpPr>
            <a:grpSpLocks/>
          </p:cNvGrpSpPr>
          <p:nvPr/>
        </p:nvGrpSpPr>
        <p:grpSpPr bwMode="auto">
          <a:xfrm>
            <a:off x="3644900" y="1338263"/>
            <a:ext cx="493713" cy="468312"/>
            <a:chOff x="1621" y="1008"/>
            <a:chExt cx="231" cy="231"/>
          </a:xfrm>
        </p:grpSpPr>
        <p:sp>
          <p:nvSpPr>
            <p:cNvPr id="43221" name="Rectangle 123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22" name="Rectangle 124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23" name="Oval 125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43017" name="Picture 128" descr="j0178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1104" r="6511" b="8311"/>
          <a:stretch>
            <a:fillRect/>
          </a:stretch>
        </p:blipFill>
        <p:spPr bwMode="auto">
          <a:xfrm>
            <a:off x="4244975" y="3016250"/>
            <a:ext cx="27019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8" name="Group 130"/>
          <p:cNvGrpSpPr>
            <a:grpSpLocks/>
          </p:cNvGrpSpPr>
          <p:nvPr/>
        </p:nvGrpSpPr>
        <p:grpSpPr bwMode="auto">
          <a:xfrm>
            <a:off x="5184775" y="1620838"/>
            <a:ext cx="682625" cy="1733550"/>
            <a:chOff x="2680" y="1036"/>
            <a:chExt cx="928" cy="1888"/>
          </a:xfrm>
        </p:grpSpPr>
        <p:sp>
          <p:nvSpPr>
            <p:cNvPr id="43210" name="Line 131"/>
            <p:cNvSpPr>
              <a:spLocks noChangeShapeType="1"/>
            </p:cNvSpPr>
            <p:nvPr/>
          </p:nvSpPr>
          <p:spPr bwMode="auto">
            <a:xfrm>
              <a:off x="2950" y="1848"/>
              <a:ext cx="138" cy="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1" name="Line 132"/>
            <p:cNvSpPr>
              <a:spLocks noChangeShapeType="1"/>
            </p:cNvSpPr>
            <p:nvPr/>
          </p:nvSpPr>
          <p:spPr bwMode="auto">
            <a:xfrm>
              <a:off x="2680" y="1036"/>
              <a:ext cx="326" cy="6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2" name="Line 133"/>
            <p:cNvSpPr>
              <a:spLocks noChangeShapeType="1"/>
            </p:cNvSpPr>
            <p:nvPr/>
          </p:nvSpPr>
          <p:spPr bwMode="auto">
            <a:xfrm flipH="1">
              <a:off x="2861" y="1733"/>
              <a:ext cx="153" cy="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3" name="Line 134"/>
            <p:cNvSpPr>
              <a:spLocks noChangeShapeType="1"/>
            </p:cNvSpPr>
            <p:nvPr/>
          </p:nvSpPr>
          <p:spPr bwMode="auto">
            <a:xfrm flipV="1">
              <a:off x="2873" y="1774"/>
              <a:ext cx="27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4" name="Line 135"/>
            <p:cNvSpPr>
              <a:spLocks noChangeShapeType="1"/>
            </p:cNvSpPr>
            <p:nvPr/>
          </p:nvSpPr>
          <p:spPr bwMode="auto">
            <a:xfrm flipH="1">
              <a:off x="2935" y="1775"/>
              <a:ext cx="217" cy="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5" name="Line 136"/>
            <p:cNvSpPr>
              <a:spLocks noChangeShapeType="1"/>
            </p:cNvSpPr>
            <p:nvPr/>
          </p:nvSpPr>
          <p:spPr bwMode="auto">
            <a:xfrm>
              <a:off x="3092" y="1861"/>
              <a:ext cx="226" cy="4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6" name="Line 137"/>
            <p:cNvSpPr>
              <a:spLocks noChangeShapeType="1"/>
            </p:cNvSpPr>
            <p:nvPr/>
          </p:nvSpPr>
          <p:spPr bwMode="auto">
            <a:xfrm flipH="1">
              <a:off x="3148" y="2320"/>
              <a:ext cx="181" cy="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7" name="Line 138"/>
            <p:cNvSpPr>
              <a:spLocks noChangeShapeType="1"/>
            </p:cNvSpPr>
            <p:nvPr/>
          </p:nvSpPr>
          <p:spPr bwMode="auto">
            <a:xfrm flipV="1">
              <a:off x="3148" y="2359"/>
              <a:ext cx="278" cy="1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8" name="Line 139"/>
            <p:cNvSpPr>
              <a:spLocks noChangeShapeType="1"/>
            </p:cNvSpPr>
            <p:nvPr/>
          </p:nvSpPr>
          <p:spPr bwMode="auto">
            <a:xfrm flipH="1">
              <a:off x="3214" y="2362"/>
              <a:ext cx="22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9" name="Line 140"/>
            <p:cNvSpPr>
              <a:spLocks noChangeShapeType="1"/>
            </p:cNvSpPr>
            <p:nvPr/>
          </p:nvSpPr>
          <p:spPr bwMode="auto">
            <a:xfrm>
              <a:off x="3227" y="2438"/>
              <a:ext cx="156" cy="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0" name="Line 141"/>
            <p:cNvSpPr>
              <a:spLocks noChangeShapeType="1"/>
            </p:cNvSpPr>
            <p:nvPr/>
          </p:nvSpPr>
          <p:spPr bwMode="auto">
            <a:xfrm>
              <a:off x="3386" y="2466"/>
              <a:ext cx="222" cy="4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9" name="Group 142"/>
          <p:cNvGrpSpPr>
            <a:grpSpLocks/>
          </p:cNvGrpSpPr>
          <p:nvPr/>
        </p:nvGrpSpPr>
        <p:grpSpPr bwMode="auto">
          <a:xfrm>
            <a:off x="5867400" y="1768475"/>
            <a:ext cx="736600" cy="1531938"/>
            <a:chOff x="874" y="952"/>
            <a:chExt cx="1674" cy="1486"/>
          </a:xfrm>
        </p:grpSpPr>
        <p:sp>
          <p:nvSpPr>
            <p:cNvPr id="43199" name="Line 143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0" name="Line 144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1" name="Line 145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2" name="Line 146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3" name="Line 147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4" name="Line 148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5" name="Line 149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6" name="Line 150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7" name="Line 151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8" name="Line 152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9" name="Line 153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0" name="Group 154"/>
          <p:cNvGrpSpPr>
            <a:grpSpLocks/>
          </p:cNvGrpSpPr>
          <p:nvPr/>
        </p:nvGrpSpPr>
        <p:grpSpPr bwMode="auto">
          <a:xfrm>
            <a:off x="3922713" y="1731963"/>
            <a:ext cx="1898650" cy="1592262"/>
            <a:chOff x="2680" y="1036"/>
            <a:chExt cx="928" cy="1888"/>
          </a:xfrm>
        </p:grpSpPr>
        <p:sp>
          <p:nvSpPr>
            <p:cNvPr id="43188" name="Line 155"/>
            <p:cNvSpPr>
              <a:spLocks noChangeShapeType="1"/>
            </p:cNvSpPr>
            <p:nvPr/>
          </p:nvSpPr>
          <p:spPr bwMode="auto">
            <a:xfrm>
              <a:off x="2950" y="1848"/>
              <a:ext cx="138" cy="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9" name="Line 156"/>
            <p:cNvSpPr>
              <a:spLocks noChangeShapeType="1"/>
            </p:cNvSpPr>
            <p:nvPr/>
          </p:nvSpPr>
          <p:spPr bwMode="auto">
            <a:xfrm>
              <a:off x="2680" y="1036"/>
              <a:ext cx="326" cy="6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0" name="Line 157"/>
            <p:cNvSpPr>
              <a:spLocks noChangeShapeType="1"/>
            </p:cNvSpPr>
            <p:nvPr/>
          </p:nvSpPr>
          <p:spPr bwMode="auto">
            <a:xfrm flipH="1">
              <a:off x="2861" y="1733"/>
              <a:ext cx="153" cy="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1" name="Line 158"/>
            <p:cNvSpPr>
              <a:spLocks noChangeShapeType="1"/>
            </p:cNvSpPr>
            <p:nvPr/>
          </p:nvSpPr>
          <p:spPr bwMode="auto">
            <a:xfrm flipV="1">
              <a:off x="2873" y="1774"/>
              <a:ext cx="271" cy="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2" name="Line 159"/>
            <p:cNvSpPr>
              <a:spLocks noChangeShapeType="1"/>
            </p:cNvSpPr>
            <p:nvPr/>
          </p:nvSpPr>
          <p:spPr bwMode="auto">
            <a:xfrm flipH="1">
              <a:off x="2935" y="1775"/>
              <a:ext cx="217" cy="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3" name="Line 160"/>
            <p:cNvSpPr>
              <a:spLocks noChangeShapeType="1"/>
            </p:cNvSpPr>
            <p:nvPr/>
          </p:nvSpPr>
          <p:spPr bwMode="auto">
            <a:xfrm>
              <a:off x="3092" y="1861"/>
              <a:ext cx="226" cy="4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4" name="Line 161"/>
            <p:cNvSpPr>
              <a:spLocks noChangeShapeType="1"/>
            </p:cNvSpPr>
            <p:nvPr/>
          </p:nvSpPr>
          <p:spPr bwMode="auto">
            <a:xfrm flipH="1">
              <a:off x="3148" y="2320"/>
              <a:ext cx="181" cy="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5" name="Line 162"/>
            <p:cNvSpPr>
              <a:spLocks noChangeShapeType="1"/>
            </p:cNvSpPr>
            <p:nvPr/>
          </p:nvSpPr>
          <p:spPr bwMode="auto">
            <a:xfrm flipV="1">
              <a:off x="3148" y="2359"/>
              <a:ext cx="278" cy="1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6" name="Line 163"/>
            <p:cNvSpPr>
              <a:spLocks noChangeShapeType="1"/>
            </p:cNvSpPr>
            <p:nvPr/>
          </p:nvSpPr>
          <p:spPr bwMode="auto">
            <a:xfrm flipH="1">
              <a:off x="3214" y="2362"/>
              <a:ext cx="220" cy="7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7" name="Line 164"/>
            <p:cNvSpPr>
              <a:spLocks noChangeShapeType="1"/>
            </p:cNvSpPr>
            <p:nvPr/>
          </p:nvSpPr>
          <p:spPr bwMode="auto">
            <a:xfrm>
              <a:off x="3227" y="2438"/>
              <a:ext cx="156" cy="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8" name="Line 165"/>
            <p:cNvSpPr>
              <a:spLocks noChangeShapeType="1"/>
            </p:cNvSpPr>
            <p:nvPr/>
          </p:nvSpPr>
          <p:spPr bwMode="auto">
            <a:xfrm>
              <a:off x="3386" y="2466"/>
              <a:ext cx="222" cy="4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1" name="Group 178"/>
          <p:cNvGrpSpPr>
            <a:grpSpLocks/>
          </p:cNvGrpSpPr>
          <p:nvPr/>
        </p:nvGrpSpPr>
        <p:grpSpPr bwMode="auto">
          <a:xfrm>
            <a:off x="2678113" y="1985963"/>
            <a:ext cx="3182937" cy="1435100"/>
            <a:chOff x="2680" y="1036"/>
            <a:chExt cx="928" cy="1888"/>
          </a:xfrm>
        </p:grpSpPr>
        <p:sp>
          <p:nvSpPr>
            <p:cNvPr id="43177" name="Line 179"/>
            <p:cNvSpPr>
              <a:spLocks noChangeShapeType="1"/>
            </p:cNvSpPr>
            <p:nvPr/>
          </p:nvSpPr>
          <p:spPr bwMode="auto">
            <a:xfrm>
              <a:off x="2950" y="1848"/>
              <a:ext cx="138" cy="1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8" name="Line 180"/>
            <p:cNvSpPr>
              <a:spLocks noChangeShapeType="1"/>
            </p:cNvSpPr>
            <p:nvPr/>
          </p:nvSpPr>
          <p:spPr bwMode="auto">
            <a:xfrm>
              <a:off x="2680" y="1036"/>
              <a:ext cx="326" cy="69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9" name="Line 181"/>
            <p:cNvSpPr>
              <a:spLocks noChangeShapeType="1"/>
            </p:cNvSpPr>
            <p:nvPr/>
          </p:nvSpPr>
          <p:spPr bwMode="auto">
            <a:xfrm flipH="1">
              <a:off x="2861" y="1733"/>
              <a:ext cx="153" cy="6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0" name="Line 182"/>
            <p:cNvSpPr>
              <a:spLocks noChangeShapeType="1"/>
            </p:cNvSpPr>
            <p:nvPr/>
          </p:nvSpPr>
          <p:spPr bwMode="auto">
            <a:xfrm flipV="1">
              <a:off x="2873" y="1774"/>
              <a:ext cx="271" cy="1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1" name="Line 183"/>
            <p:cNvSpPr>
              <a:spLocks noChangeShapeType="1"/>
            </p:cNvSpPr>
            <p:nvPr/>
          </p:nvSpPr>
          <p:spPr bwMode="auto">
            <a:xfrm flipH="1">
              <a:off x="2935" y="1775"/>
              <a:ext cx="217" cy="76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2" name="Line 184"/>
            <p:cNvSpPr>
              <a:spLocks noChangeShapeType="1"/>
            </p:cNvSpPr>
            <p:nvPr/>
          </p:nvSpPr>
          <p:spPr bwMode="auto">
            <a:xfrm>
              <a:off x="3092" y="1861"/>
              <a:ext cx="226" cy="459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3" name="Line 185"/>
            <p:cNvSpPr>
              <a:spLocks noChangeShapeType="1"/>
            </p:cNvSpPr>
            <p:nvPr/>
          </p:nvSpPr>
          <p:spPr bwMode="auto">
            <a:xfrm flipH="1">
              <a:off x="3148" y="2320"/>
              <a:ext cx="181" cy="5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4" name="Line 186"/>
            <p:cNvSpPr>
              <a:spLocks noChangeShapeType="1"/>
            </p:cNvSpPr>
            <p:nvPr/>
          </p:nvSpPr>
          <p:spPr bwMode="auto">
            <a:xfrm flipV="1">
              <a:off x="3148" y="2359"/>
              <a:ext cx="278" cy="1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5" name="Line 187"/>
            <p:cNvSpPr>
              <a:spLocks noChangeShapeType="1"/>
            </p:cNvSpPr>
            <p:nvPr/>
          </p:nvSpPr>
          <p:spPr bwMode="auto">
            <a:xfrm flipH="1">
              <a:off x="3214" y="2362"/>
              <a:ext cx="220" cy="7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6" name="Line 188"/>
            <p:cNvSpPr>
              <a:spLocks noChangeShapeType="1"/>
            </p:cNvSpPr>
            <p:nvPr/>
          </p:nvSpPr>
          <p:spPr bwMode="auto">
            <a:xfrm>
              <a:off x="3227" y="2438"/>
              <a:ext cx="156" cy="2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7" name="Line 189"/>
            <p:cNvSpPr>
              <a:spLocks noChangeShapeType="1"/>
            </p:cNvSpPr>
            <p:nvPr/>
          </p:nvSpPr>
          <p:spPr bwMode="auto">
            <a:xfrm>
              <a:off x="3386" y="2466"/>
              <a:ext cx="222" cy="45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2" name="Group 190"/>
          <p:cNvGrpSpPr>
            <a:grpSpLocks/>
          </p:cNvGrpSpPr>
          <p:nvPr/>
        </p:nvGrpSpPr>
        <p:grpSpPr bwMode="auto">
          <a:xfrm>
            <a:off x="5861050" y="2125663"/>
            <a:ext cx="1982788" cy="1201737"/>
            <a:chOff x="874" y="952"/>
            <a:chExt cx="1674" cy="1486"/>
          </a:xfrm>
        </p:grpSpPr>
        <p:sp>
          <p:nvSpPr>
            <p:cNvPr id="43166" name="Line 191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7" name="Line 192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8" name="Line 193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9" name="Line 194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0" name="Line 195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1" name="Line 196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2" name="Line 197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3" name="Line 198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4" name="Line 199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5" name="Line 200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6" name="Line 201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3" name="Group 202"/>
          <p:cNvGrpSpPr>
            <a:grpSpLocks/>
          </p:cNvGrpSpPr>
          <p:nvPr/>
        </p:nvGrpSpPr>
        <p:grpSpPr bwMode="auto">
          <a:xfrm>
            <a:off x="5902325" y="2679700"/>
            <a:ext cx="2549525" cy="715963"/>
            <a:chOff x="874" y="952"/>
            <a:chExt cx="1674" cy="1486"/>
          </a:xfrm>
        </p:grpSpPr>
        <p:sp>
          <p:nvSpPr>
            <p:cNvPr id="43155" name="Line 203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6" name="Line 204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7" name="Line 205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8" name="Line 206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9" name="Line 207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0" name="Line 208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1" name="Line 209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2" name="Line 210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3" name="Line 211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4" name="Line 212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5" name="Line 213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4" name="Text Box 214"/>
          <p:cNvSpPr txBox="1">
            <a:spLocks noChangeArrowheads="1"/>
          </p:cNvSpPr>
          <p:nvPr/>
        </p:nvSpPr>
        <p:spPr bwMode="auto">
          <a:xfrm>
            <a:off x="519113" y="968375"/>
            <a:ext cx="280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80000"/>
                </a:solidFill>
              </a:rPr>
              <a:t>Geostationary WAAS satellites</a:t>
            </a:r>
          </a:p>
        </p:txBody>
      </p:sp>
      <p:sp>
        <p:nvSpPr>
          <p:cNvPr id="43025" name="Text Box 215"/>
          <p:cNvSpPr txBox="1">
            <a:spLocks noChangeArrowheads="1"/>
          </p:cNvSpPr>
          <p:nvPr/>
        </p:nvSpPr>
        <p:spPr bwMode="auto">
          <a:xfrm>
            <a:off x="5716588" y="884238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GPS Constellation</a:t>
            </a:r>
          </a:p>
        </p:txBody>
      </p:sp>
      <p:grpSp>
        <p:nvGrpSpPr>
          <p:cNvPr id="43026" name="Group 216"/>
          <p:cNvGrpSpPr>
            <a:grpSpLocks/>
          </p:cNvGrpSpPr>
          <p:nvPr/>
        </p:nvGrpSpPr>
        <p:grpSpPr bwMode="auto">
          <a:xfrm>
            <a:off x="709613" y="4854575"/>
            <a:ext cx="825500" cy="1365250"/>
            <a:chOff x="320" y="2404"/>
            <a:chExt cx="968" cy="1372"/>
          </a:xfrm>
        </p:grpSpPr>
        <p:sp>
          <p:nvSpPr>
            <p:cNvPr id="43148" name="Rectangle 217"/>
            <p:cNvSpPr>
              <a:spLocks noChangeArrowheads="1"/>
            </p:cNvSpPr>
            <p:nvPr/>
          </p:nvSpPr>
          <p:spPr bwMode="auto">
            <a:xfrm>
              <a:off x="320" y="3272"/>
              <a:ext cx="968" cy="5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49" name="Rectangle 218"/>
            <p:cNvSpPr>
              <a:spLocks noChangeArrowheads="1"/>
            </p:cNvSpPr>
            <p:nvPr/>
          </p:nvSpPr>
          <p:spPr bwMode="auto">
            <a:xfrm>
              <a:off x="456" y="3444"/>
              <a:ext cx="160" cy="32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50" name="Rectangle 219"/>
            <p:cNvSpPr>
              <a:spLocks noChangeArrowheads="1"/>
            </p:cNvSpPr>
            <p:nvPr/>
          </p:nvSpPr>
          <p:spPr bwMode="auto">
            <a:xfrm>
              <a:off x="900" y="3376"/>
              <a:ext cx="248" cy="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51" name="Line 220"/>
            <p:cNvSpPr>
              <a:spLocks noChangeShapeType="1"/>
            </p:cNvSpPr>
            <p:nvPr/>
          </p:nvSpPr>
          <p:spPr bwMode="auto">
            <a:xfrm>
              <a:off x="1028" y="3392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2" name="AutoShape 221"/>
            <p:cNvSpPr>
              <a:spLocks noChangeArrowheads="1"/>
            </p:cNvSpPr>
            <p:nvPr/>
          </p:nvSpPr>
          <p:spPr bwMode="auto">
            <a:xfrm>
              <a:off x="440" y="2992"/>
              <a:ext cx="712" cy="26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53" name="Oval 222"/>
            <p:cNvSpPr>
              <a:spLocks noChangeArrowheads="1"/>
            </p:cNvSpPr>
            <p:nvPr/>
          </p:nvSpPr>
          <p:spPr bwMode="auto">
            <a:xfrm>
              <a:off x="384" y="2640"/>
              <a:ext cx="808" cy="3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54" name="AutoShape 223"/>
            <p:cNvSpPr>
              <a:spLocks noChangeArrowheads="1"/>
            </p:cNvSpPr>
            <p:nvPr/>
          </p:nvSpPr>
          <p:spPr bwMode="auto">
            <a:xfrm>
              <a:off x="736" y="2404"/>
              <a:ext cx="136" cy="472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027" name="Group 224"/>
          <p:cNvGrpSpPr>
            <a:grpSpLocks/>
          </p:cNvGrpSpPr>
          <p:nvPr/>
        </p:nvGrpSpPr>
        <p:grpSpPr bwMode="auto">
          <a:xfrm flipH="1">
            <a:off x="1119188" y="2206625"/>
            <a:ext cx="1465262" cy="2644775"/>
            <a:chOff x="3224" y="1064"/>
            <a:chExt cx="1076" cy="2060"/>
          </a:xfrm>
        </p:grpSpPr>
        <p:sp>
          <p:nvSpPr>
            <p:cNvPr id="43137" name="Line 225"/>
            <p:cNvSpPr>
              <a:spLocks noChangeShapeType="1"/>
            </p:cNvSpPr>
            <p:nvPr/>
          </p:nvSpPr>
          <p:spPr bwMode="auto">
            <a:xfrm flipH="1" flipV="1">
              <a:off x="3911" y="2358"/>
              <a:ext cx="389" cy="76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8" name="Line 226"/>
            <p:cNvSpPr>
              <a:spLocks noChangeShapeType="1"/>
            </p:cNvSpPr>
            <p:nvPr/>
          </p:nvSpPr>
          <p:spPr bwMode="auto">
            <a:xfrm flipV="1">
              <a:off x="3919" y="2302"/>
              <a:ext cx="162" cy="64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9" name="Line 227"/>
            <p:cNvSpPr>
              <a:spLocks noChangeShapeType="1"/>
            </p:cNvSpPr>
            <p:nvPr/>
          </p:nvSpPr>
          <p:spPr bwMode="auto">
            <a:xfrm flipH="1">
              <a:off x="3754" y="2298"/>
              <a:ext cx="326" cy="21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0" name="Line 228"/>
            <p:cNvSpPr>
              <a:spLocks noChangeShapeType="1"/>
            </p:cNvSpPr>
            <p:nvPr/>
          </p:nvSpPr>
          <p:spPr bwMode="auto">
            <a:xfrm flipV="1">
              <a:off x="3762" y="2239"/>
              <a:ext cx="233" cy="7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1" name="Line 229"/>
            <p:cNvSpPr>
              <a:spLocks noChangeShapeType="1"/>
            </p:cNvSpPr>
            <p:nvPr/>
          </p:nvSpPr>
          <p:spPr bwMode="auto">
            <a:xfrm flipH="1" flipV="1">
              <a:off x="3826" y="2222"/>
              <a:ext cx="160" cy="1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2" name="Line 230"/>
            <p:cNvSpPr>
              <a:spLocks noChangeShapeType="1"/>
            </p:cNvSpPr>
            <p:nvPr/>
          </p:nvSpPr>
          <p:spPr bwMode="auto">
            <a:xfrm flipH="1" flipV="1">
              <a:off x="3555" y="1717"/>
              <a:ext cx="275" cy="514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3" name="Line 231"/>
            <p:cNvSpPr>
              <a:spLocks noChangeShapeType="1"/>
            </p:cNvSpPr>
            <p:nvPr/>
          </p:nvSpPr>
          <p:spPr bwMode="auto">
            <a:xfrm flipV="1">
              <a:off x="3555" y="1661"/>
              <a:ext cx="178" cy="6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4" name="Line 232"/>
            <p:cNvSpPr>
              <a:spLocks noChangeShapeType="1"/>
            </p:cNvSpPr>
            <p:nvPr/>
          </p:nvSpPr>
          <p:spPr bwMode="auto">
            <a:xfrm flipH="1">
              <a:off x="3432" y="1660"/>
              <a:ext cx="313" cy="22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5" name="Line 233"/>
            <p:cNvSpPr>
              <a:spLocks noChangeShapeType="1"/>
            </p:cNvSpPr>
            <p:nvPr/>
          </p:nvSpPr>
          <p:spPr bwMode="auto">
            <a:xfrm flipV="1">
              <a:off x="3440" y="1602"/>
              <a:ext cx="234" cy="77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6" name="Line 234"/>
            <p:cNvSpPr>
              <a:spLocks noChangeShapeType="1"/>
            </p:cNvSpPr>
            <p:nvPr/>
          </p:nvSpPr>
          <p:spPr bwMode="auto">
            <a:xfrm flipH="1" flipV="1">
              <a:off x="3493" y="1574"/>
              <a:ext cx="168" cy="2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7" name="Line 235"/>
            <p:cNvSpPr>
              <a:spLocks noChangeShapeType="1"/>
            </p:cNvSpPr>
            <p:nvPr/>
          </p:nvSpPr>
          <p:spPr bwMode="auto">
            <a:xfrm flipH="1" flipV="1">
              <a:off x="3224" y="1064"/>
              <a:ext cx="271" cy="512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8" name="Group 236"/>
          <p:cNvGrpSpPr>
            <a:grpSpLocks/>
          </p:cNvGrpSpPr>
          <p:nvPr/>
        </p:nvGrpSpPr>
        <p:grpSpPr bwMode="auto">
          <a:xfrm>
            <a:off x="8069263" y="4240213"/>
            <a:ext cx="825500" cy="1365250"/>
            <a:chOff x="320" y="2404"/>
            <a:chExt cx="968" cy="1372"/>
          </a:xfrm>
        </p:grpSpPr>
        <p:sp>
          <p:nvSpPr>
            <p:cNvPr id="43130" name="Rectangle 237"/>
            <p:cNvSpPr>
              <a:spLocks noChangeArrowheads="1"/>
            </p:cNvSpPr>
            <p:nvPr/>
          </p:nvSpPr>
          <p:spPr bwMode="auto">
            <a:xfrm>
              <a:off x="320" y="3272"/>
              <a:ext cx="968" cy="5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31" name="Rectangle 238"/>
            <p:cNvSpPr>
              <a:spLocks noChangeArrowheads="1"/>
            </p:cNvSpPr>
            <p:nvPr/>
          </p:nvSpPr>
          <p:spPr bwMode="auto">
            <a:xfrm>
              <a:off x="456" y="3444"/>
              <a:ext cx="160" cy="32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32" name="Rectangle 239"/>
            <p:cNvSpPr>
              <a:spLocks noChangeArrowheads="1"/>
            </p:cNvSpPr>
            <p:nvPr/>
          </p:nvSpPr>
          <p:spPr bwMode="auto">
            <a:xfrm>
              <a:off x="900" y="3376"/>
              <a:ext cx="248" cy="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33" name="Line 240"/>
            <p:cNvSpPr>
              <a:spLocks noChangeShapeType="1"/>
            </p:cNvSpPr>
            <p:nvPr/>
          </p:nvSpPr>
          <p:spPr bwMode="auto">
            <a:xfrm>
              <a:off x="1028" y="3392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4" name="AutoShape 241"/>
            <p:cNvSpPr>
              <a:spLocks noChangeArrowheads="1"/>
            </p:cNvSpPr>
            <p:nvPr/>
          </p:nvSpPr>
          <p:spPr bwMode="auto">
            <a:xfrm>
              <a:off x="440" y="2992"/>
              <a:ext cx="712" cy="26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35" name="Oval 242"/>
            <p:cNvSpPr>
              <a:spLocks noChangeArrowheads="1"/>
            </p:cNvSpPr>
            <p:nvPr/>
          </p:nvSpPr>
          <p:spPr bwMode="auto">
            <a:xfrm>
              <a:off x="384" y="2640"/>
              <a:ext cx="808" cy="3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36" name="AutoShape 243"/>
            <p:cNvSpPr>
              <a:spLocks noChangeArrowheads="1"/>
            </p:cNvSpPr>
            <p:nvPr/>
          </p:nvSpPr>
          <p:spPr bwMode="auto">
            <a:xfrm>
              <a:off x="736" y="2404"/>
              <a:ext cx="136" cy="472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029" name="Group 244"/>
          <p:cNvGrpSpPr>
            <a:grpSpLocks/>
          </p:cNvGrpSpPr>
          <p:nvPr/>
        </p:nvGrpSpPr>
        <p:grpSpPr bwMode="auto">
          <a:xfrm>
            <a:off x="8451850" y="2776538"/>
            <a:ext cx="42863" cy="1398587"/>
            <a:chOff x="3224" y="1064"/>
            <a:chExt cx="1076" cy="2060"/>
          </a:xfrm>
        </p:grpSpPr>
        <p:sp>
          <p:nvSpPr>
            <p:cNvPr id="43119" name="Line 245"/>
            <p:cNvSpPr>
              <a:spLocks noChangeShapeType="1"/>
            </p:cNvSpPr>
            <p:nvPr/>
          </p:nvSpPr>
          <p:spPr bwMode="auto">
            <a:xfrm flipH="1" flipV="1">
              <a:off x="3911" y="2358"/>
              <a:ext cx="389" cy="76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0" name="Line 246"/>
            <p:cNvSpPr>
              <a:spLocks noChangeShapeType="1"/>
            </p:cNvSpPr>
            <p:nvPr/>
          </p:nvSpPr>
          <p:spPr bwMode="auto">
            <a:xfrm flipV="1">
              <a:off x="3919" y="2302"/>
              <a:ext cx="162" cy="64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1" name="Line 247"/>
            <p:cNvSpPr>
              <a:spLocks noChangeShapeType="1"/>
            </p:cNvSpPr>
            <p:nvPr/>
          </p:nvSpPr>
          <p:spPr bwMode="auto">
            <a:xfrm flipH="1">
              <a:off x="3754" y="2298"/>
              <a:ext cx="326" cy="21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2" name="Line 248"/>
            <p:cNvSpPr>
              <a:spLocks noChangeShapeType="1"/>
            </p:cNvSpPr>
            <p:nvPr/>
          </p:nvSpPr>
          <p:spPr bwMode="auto">
            <a:xfrm flipV="1">
              <a:off x="3762" y="2239"/>
              <a:ext cx="233" cy="7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3" name="Line 249"/>
            <p:cNvSpPr>
              <a:spLocks noChangeShapeType="1"/>
            </p:cNvSpPr>
            <p:nvPr/>
          </p:nvSpPr>
          <p:spPr bwMode="auto">
            <a:xfrm flipH="1" flipV="1">
              <a:off x="3826" y="2222"/>
              <a:ext cx="160" cy="1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4" name="Line 250"/>
            <p:cNvSpPr>
              <a:spLocks noChangeShapeType="1"/>
            </p:cNvSpPr>
            <p:nvPr/>
          </p:nvSpPr>
          <p:spPr bwMode="auto">
            <a:xfrm flipH="1" flipV="1">
              <a:off x="3555" y="1717"/>
              <a:ext cx="275" cy="514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5" name="Line 251"/>
            <p:cNvSpPr>
              <a:spLocks noChangeShapeType="1"/>
            </p:cNvSpPr>
            <p:nvPr/>
          </p:nvSpPr>
          <p:spPr bwMode="auto">
            <a:xfrm flipV="1">
              <a:off x="3555" y="1661"/>
              <a:ext cx="178" cy="6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6" name="Line 252"/>
            <p:cNvSpPr>
              <a:spLocks noChangeShapeType="1"/>
            </p:cNvSpPr>
            <p:nvPr/>
          </p:nvSpPr>
          <p:spPr bwMode="auto">
            <a:xfrm flipH="1">
              <a:off x="3432" y="1660"/>
              <a:ext cx="313" cy="22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7" name="Line 253"/>
            <p:cNvSpPr>
              <a:spLocks noChangeShapeType="1"/>
            </p:cNvSpPr>
            <p:nvPr/>
          </p:nvSpPr>
          <p:spPr bwMode="auto">
            <a:xfrm flipV="1">
              <a:off x="3440" y="1602"/>
              <a:ext cx="234" cy="77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8" name="Line 254"/>
            <p:cNvSpPr>
              <a:spLocks noChangeShapeType="1"/>
            </p:cNvSpPr>
            <p:nvPr/>
          </p:nvSpPr>
          <p:spPr bwMode="auto">
            <a:xfrm flipH="1" flipV="1">
              <a:off x="3493" y="1574"/>
              <a:ext cx="168" cy="2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9" name="Line 255"/>
            <p:cNvSpPr>
              <a:spLocks noChangeShapeType="1"/>
            </p:cNvSpPr>
            <p:nvPr/>
          </p:nvSpPr>
          <p:spPr bwMode="auto">
            <a:xfrm flipH="1" flipV="1">
              <a:off x="3224" y="1064"/>
              <a:ext cx="271" cy="512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30" name="Text Box 256"/>
          <p:cNvSpPr txBox="1">
            <a:spLocks noChangeArrowheads="1"/>
          </p:cNvSpPr>
          <p:nvPr/>
        </p:nvSpPr>
        <p:spPr bwMode="auto">
          <a:xfrm>
            <a:off x="277813" y="6159500"/>
            <a:ext cx="2127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9900CC"/>
                </a:solidFill>
              </a:rPr>
              <a:t>WAAS Control Station (West Coast)</a:t>
            </a:r>
          </a:p>
        </p:txBody>
      </p:sp>
      <p:pic>
        <p:nvPicPr>
          <p:cNvPr id="43031" name="Picture 257" descr="j0289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2" r="59679"/>
          <a:stretch>
            <a:fillRect/>
          </a:stretch>
        </p:blipFill>
        <p:spPr bwMode="auto">
          <a:xfrm>
            <a:off x="2363788" y="4718050"/>
            <a:ext cx="14747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2" name="Picture 259" descr="j01808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55685" r="33333"/>
          <a:stretch>
            <a:fillRect/>
          </a:stretch>
        </p:blipFill>
        <p:spPr bwMode="auto">
          <a:xfrm>
            <a:off x="5535613" y="5048250"/>
            <a:ext cx="14779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33" name="Group 260"/>
          <p:cNvGrpSpPr>
            <a:grpSpLocks/>
          </p:cNvGrpSpPr>
          <p:nvPr/>
        </p:nvGrpSpPr>
        <p:grpSpPr bwMode="auto">
          <a:xfrm rot="-147009">
            <a:off x="5957888" y="3568700"/>
            <a:ext cx="412750" cy="2139950"/>
            <a:chOff x="3224" y="1064"/>
            <a:chExt cx="1076" cy="2060"/>
          </a:xfrm>
        </p:grpSpPr>
        <p:sp>
          <p:nvSpPr>
            <p:cNvPr id="43108" name="Line 261"/>
            <p:cNvSpPr>
              <a:spLocks noChangeShapeType="1"/>
            </p:cNvSpPr>
            <p:nvPr/>
          </p:nvSpPr>
          <p:spPr bwMode="auto">
            <a:xfrm flipH="1" flipV="1">
              <a:off x="3911" y="2358"/>
              <a:ext cx="389" cy="76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9" name="Line 262"/>
            <p:cNvSpPr>
              <a:spLocks noChangeShapeType="1"/>
            </p:cNvSpPr>
            <p:nvPr/>
          </p:nvSpPr>
          <p:spPr bwMode="auto">
            <a:xfrm flipV="1">
              <a:off x="3919" y="2302"/>
              <a:ext cx="162" cy="6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0" name="Line 263"/>
            <p:cNvSpPr>
              <a:spLocks noChangeShapeType="1"/>
            </p:cNvSpPr>
            <p:nvPr/>
          </p:nvSpPr>
          <p:spPr bwMode="auto">
            <a:xfrm flipH="1">
              <a:off x="3754" y="2298"/>
              <a:ext cx="326" cy="2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" name="Line 264"/>
            <p:cNvSpPr>
              <a:spLocks noChangeShapeType="1"/>
            </p:cNvSpPr>
            <p:nvPr/>
          </p:nvSpPr>
          <p:spPr bwMode="auto">
            <a:xfrm flipV="1">
              <a:off x="3762" y="2239"/>
              <a:ext cx="233" cy="7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2" name="Line 265"/>
            <p:cNvSpPr>
              <a:spLocks noChangeShapeType="1"/>
            </p:cNvSpPr>
            <p:nvPr/>
          </p:nvSpPr>
          <p:spPr bwMode="auto">
            <a:xfrm flipH="1" flipV="1">
              <a:off x="3826" y="2222"/>
              <a:ext cx="160" cy="1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3" name="Line 266"/>
            <p:cNvSpPr>
              <a:spLocks noChangeShapeType="1"/>
            </p:cNvSpPr>
            <p:nvPr/>
          </p:nvSpPr>
          <p:spPr bwMode="auto">
            <a:xfrm flipH="1" flipV="1">
              <a:off x="3555" y="1717"/>
              <a:ext cx="275" cy="51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4" name="Line 267"/>
            <p:cNvSpPr>
              <a:spLocks noChangeShapeType="1"/>
            </p:cNvSpPr>
            <p:nvPr/>
          </p:nvSpPr>
          <p:spPr bwMode="auto">
            <a:xfrm flipV="1">
              <a:off x="3555" y="1661"/>
              <a:ext cx="178" cy="6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5" name="Line 268"/>
            <p:cNvSpPr>
              <a:spLocks noChangeShapeType="1"/>
            </p:cNvSpPr>
            <p:nvPr/>
          </p:nvSpPr>
          <p:spPr bwMode="auto">
            <a:xfrm flipH="1">
              <a:off x="3432" y="1660"/>
              <a:ext cx="313" cy="2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6" name="Line 269"/>
            <p:cNvSpPr>
              <a:spLocks noChangeShapeType="1"/>
            </p:cNvSpPr>
            <p:nvPr/>
          </p:nvSpPr>
          <p:spPr bwMode="auto">
            <a:xfrm flipV="1">
              <a:off x="3440" y="1602"/>
              <a:ext cx="234" cy="77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7" name="Line 270"/>
            <p:cNvSpPr>
              <a:spLocks noChangeShapeType="1"/>
            </p:cNvSpPr>
            <p:nvPr/>
          </p:nvSpPr>
          <p:spPr bwMode="auto">
            <a:xfrm flipH="1" flipV="1">
              <a:off x="3493" y="1574"/>
              <a:ext cx="168" cy="2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8" name="Line 271"/>
            <p:cNvSpPr>
              <a:spLocks noChangeShapeType="1"/>
            </p:cNvSpPr>
            <p:nvPr/>
          </p:nvSpPr>
          <p:spPr bwMode="auto">
            <a:xfrm flipH="1" flipV="1">
              <a:off x="3224" y="1064"/>
              <a:ext cx="271" cy="51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34" name="Group 296"/>
          <p:cNvGrpSpPr>
            <a:grpSpLocks/>
          </p:cNvGrpSpPr>
          <p:nvPr/>
        </p:nvGrpSpPr>
        <p:grpSpPr bwMode="auto">
          <a:xfrm rot="-3603899">
            <a:off x="4024313" y="4824413"/>
            <a:ext cx="1244600" cy="2114550"/>
            <a:chOff x="3224" y="1064"/>
            <a:chExt cx="1076" cy="2060"/>
          </a:xfrm>
        </p:grpSpPr>
        <p:sp>
          <p:nvSpPr>
            <p:cNvPr id="43097" name="Line 297"/>
            <p:cNvSpPr>
              <a:spLocks noChangeShapeType="1"/>
            </p:cNvSpPr>
            <p:nvPr/>
          </p:nvSpPr>
          <p:spPr bwMode="auto">
            <a:xfrm flipH="1" flipV="1">
              <a:off x="3911" y="2358"/>
              <a:ext cx="389" cy="76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8" name="Line 298"/>
            <p:cNvSpPr>
              <a:spLocks noChangeShapeType="1"/>
            </p:cNvSpPr>
            <p:nvPr/>
          </p:nvSpPr>
          <p:spPr bwMode="auto">
            <a:xfrm flipV="1">
              <a:off x="3919" y="2302"/>
              <a:ext cx="162" cy="6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9" name="Line 299"/>
            <p:cNvSpPr>
              <a:spLocks noChangeShapeType="1"/>
            </p:cNvSpPr>
            <p:nvPr/>
          </p:nvSpPr>
          <p:spPr bwMode="auto">
            <a:xfrm flipH="1">
              <a:off x="3754" y="2298"/>
              <a:ext cx="326" cy="2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Line 300"/>
            <p:cNvSpPr>
              <a:spLocks noChangeShapeType="1"/>
            </p:cNvSpPr>
            <p:nvPr/>
          </p:nvSpPr>
          <p:spPr bwMode="auto">
            <a:xfrm flipV="1">
              <a:off x="3762" y="2239"/>
              <a:ext cx="233" cy="7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1" name="Line 301"/>
            <p:cNvSpPr>
              <a:spLocks noChangeShapeType="1"/>
            </p:cNvSpPr>
            <p:nvPr/>
          </p:nvSpPr>
          <p:spPr bwMode="auto">
            <a:xfrm flipH="1" flipV="1">
              <a:off x="3826" y="2222"/>
              <a:ext cx="160" cy="1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2" name="Line 302"/>
            <p:cNvSpPr>
              <a:spLocks noChangeShapeType="1"/>
            </p:cNvSpPr>
            <p:nvPr/>
          </p:nvSpPr>
          <p:spPr bwMode="auto">
            <a:xfrm flipH="1" flipV="1">
              <a:off x="3555" y="1717"/>
              <a:ext cx="275" cy="51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3" name="Line 303"/>
            <p:cNvSpPr>
              <a:spLocks noChangeShapeType="1"/>
            </p:cNvSpPr>
            <p:nvPr/>
          </p:nvSpPr>
          <p:spPr bwMode="auto">
            <a:xfrm flipV="1">
              <a:off x="3555" y="1661"/>
              <a:ext cx="178" cy="6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4" name="Line 304"/>
            <p:cNvSpPr>
              <a:spLocks noChangeShapeType="1"/>
            </p:cNvSpPr>
            <p:nvPr/>
          </p:nvSpPr>
          <p:spPr bwMode="auto">
            <a:xfrm flipH="1">
              <a:off x="3432" y="1660"/>
              <a:ext cx="313" cy="2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5" name="Line 305"/>
            <p:cNvSpPr>
              <a:spLocks noChangeShapeType="1"/>
            </p:cNvSpPr>
            <p:nvPr/>
          </p:nvSpPr>
          <p:spPr bwMode="auto">
            <a:xfrm flipV="1">
              <a:off x="3440" y="1602"/>
              <a:ext cx="234" cy="77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6" name="Line 306"/>
            <p:cNvSpPr>
              <a:spLocks noChangeShapeType="1"/>
            </p:cNvSpPr>
            <p:nvPr/>
          </p:nvSpPr>
          <p:spPr bwMode="auto">
            <a:xfrm flipH="1" flipV="1">
              <a:off x="3493" y="1574"/>
              <a:ext cx="168" cy="2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7" name="Line 307"/>
            <p:cNvSpPr>
              <a:spLocks noChangeShapeType="1"/>
            </p:cNvSpPr>
            <p:nvPr/>
          </p:nvSpPr>
          <p:spPr bwMode="auto">
            <a:xfrm flipH="1" flipV="1">
              <a:off x="3224" y="1064"/>
              <a:ext cx="271" cy="51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35" name="Text Box 308"/>
          <p:cNvSpPr txBox="1">
            <a:spLocks noChangeArrowheads="1"/>
          </p:cNvSpPr>
          <p:nvPr/>
        </p:nvSpPr>
        <p:spPr bwMode="auto">
          <a:xfrm>
            <a:off x="3289300" y="6210300"/>
            <a:ext cx="287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Local Area System (LAAS)</a:t>
            </a:r>
          </a:p>
        </p:txBody>
      </p:sp>
      <p:grpSp>
        <p:nvGrpSpPr>
          <p:cNvPr id="43036" name="Group 309"/>
          <p:cNvGrpSpPr>
            <a:grpSpLocks/>
          </p:cNvGrpSpPr>
          <p:nvPr/>
        </p:nvGrpSpPr>
        <p:grpSpPr bwMode="auto">
          <a:xfrm>
            <a:off x="6561138" y="2676525"/>
            <a:ext cx="1828800" cy="3013075"/>
            <a:chOff x="874" y="952"/>
            <a:chExt cx="1674" cy="1486"/>
          </a:xfrm>
        </p:grpSpPr>
        <p:sp>
          <p:nvSpPr>
            <p:cNvPr id="43086" name="Line 310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7" name="Line 311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8" name="Line 312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9" name="Line 313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0" name="Line 314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1" name="Line 315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2" name="Line 316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3" name="Line 317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4" name="Line 318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5" name="Line 319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6" name="Line 320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37" name="Group 321"/>
          <p:cNvGrpSpPr>
            <a:grpSpLocks/>
          </p:cNvGrpSpPr>
          <p:nvPr/>
        </p:nvGrpSpPr>
        <p:grpSpPr bwMode="auto">
          <a:xfrm flipH="1">
            <a:off x="1252538" y="2092325"/>
            <a:ext cx="1455737" cy="3027363"/>
            <a:chOff x="2680" y="1036"/>
            <a:chExt cx="928" cy="1888"/>
          </a:xfrm>
        </p:grpSpPr>
        <p:sp>
          <p:nvSpPr>
            <p:cNvPr id="43075" name="Line 322"/>
            <p:cNvSpPr>
              <a:spLocks noChangeShapeType="1"/>
            </p:cNvSpPr>
            <p:nvPr/>
          </p:nvSpPr>
          <p:spPr bwMode="auto">
            <a:xfrm>
              <a:off x="2950" y="1848"/>
              <a:ext cx="138" cy="1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6" name="Line 323"/>
            <p:cNvSpPr>
              <a:spLocks noChangeShapeType="1"/>
            </p:cNvSpPr>
            <p:nvPr/>
          </p:nvSpPr>
          <p:spPr bwMode="auto">
            <a:xfrm>
              <a:off x="2680" y="1036"/>
              <a:ext cx="326" cy="69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7" name="Line 324"/>
            <p:cNvSpPr>
              <a:spLocks noChangeShapeType="1"/>
            </p:cNvSpPr>
            <p:nvPr/>
          </p:nvSpPr>
          <p:spPr bwMode="auto">
            <a:xfrm flipH="1">
              <a:off x="2861" y="1733"/>
              <a:ext cx="153" cy="6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8" name="Line 325"/>
            <p:cNvSpPr>
              <a:spLocks noChangeShapeType="1"/>
            </p:cNvSpPr>
            <p:nvPr/>
          </p:nvSpPr>
          <p:spPr bwMode="auto">
            <a:xfrm flipV="1">
              <a:off x="2873" y="1774"/>
              <a:ext cx="271" cy="1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9" name="Line 326"/>
            <p:cNvSpPr>
              <a:spLocks noChangeShapeType="1"/>
            </p:cNvSpPr>
            <p:nvPr/>
          </p:nvSpPr>
          <p:spPr bwMode="auto">
            <a:xfrm flipH="1">
              <a:off x="2935" y="1775"/>
              <a:ext cx="217" cy="76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0" name="Line 327"/>
            <p:cNvSpPr>
              <a:spLocks noChangeShapeType="1"/>
            </p:cNvSpPr>
            <p:nvPr/>
          </p:nvSpPr>
          <p:spPr bwMode="auto">
            <a:xfrm>
              <a:off x="3092" y="1861"/>
              <a:ext cx="226" cy="459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Line 328"/>
            <p:cNvSpPr>
              <a:spLocks noChangeShapeType="1"/>
            </p:cNvSpPr>
            <p:nvPr/>
          </p:nvSpPr>
          <p:spPr bwMode="auto">
            <a:xfrm flipH="1">
              <a:off x="3148" y="2320"/>
              <a:ext cx="181" cy="5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2" name="Line 329"/>
            <p:cNvSpPr>
              <a:spLocks noChangeShapeType="1"/>
            </p:cNvSpPr>
            <p:nvPr/>
          </p:nvSpPr>
          <p:spPr bwMode="auto">
            <a:xfrm flipV="1">
              <a:off x="3148" y="2359"/>
              <a:ext cx="278" cy="1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3" name="Line 330"/>
            <p:cNvSpPr>
              <a:spLocks noChangeShapeType="1"/>
            </p:cNvSpPr>
            <p:nvPr/>
          </p:nvSpPr>
          <p:spPr bwMode="auto">
            <a:xfrm flipH="1">
              <a:off x="3214" y="2362"/>
              <a:ext cx="220" cy="7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4" name="Line 331"/>
            <p:cNvSpPr>
              <a:spLocks noChangeShapeType="1"/>
            </p:cNvSpPr>
            <p:nvPr/>
          </p:nvSpPr>
          <p:spPr bwMode="auto">
            <a:xfrm>
              <a:off x="3227" y="2438"/>
              <a:ext cx="156" cy="2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5" name="Line 332"/>
            <p:cNvSpPr>
              <a:spLocks noChangeShapeType="1"/>
            </p:cNvSpPr>
            <p:nvPr/>
          </p:nvSpPr>
          <p:spPr bwMode="auto">
            <a:xfrm>
              <a:off x="3386" y="2466"/>
              <a:ext cx="222" cy="45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38" name="Group 333"/>
          <p:cNvGrpSpPr>
            <a:grpSpLocks/>
          </p:cNvGrpSpPr>
          <p:nvPr/>
        </p:nvGrpSpPr>
        <p:grpSpPr bwMode="auto">
          <a:xfrm rot="-3603899">
            <a:off x="6469062" y="4656138"/>
            <a:ext cx="2106613" cy="808038"/>
            <a:chOff x="3224" y="1064"/>
            <a:chExt cx="1076" cy="2060"/>
          </a:xfrm>
        </p:grpSpPr>
        <p:sp>
          <p:nvSpPr>
            <p:cNvPr id="43064" name="Line 334"/>
            <p:cNvSpPr>
              <a:spLocks noChangeShapeType="1"/>
            </p:cNvSpPr>
            <p:nvPr/>
          </p:nvSpPr>
          <p:spPr bwMode="auto">
            <a:xfrm flipH="1" flipV="1">
              <a:off x="3911" y="2358"/>
              <a:ext cx="389" cy="76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Line 335"/>
            <p:cNvSpPr>
              <a:spLocks noChangeShapeType="1"/>
            </p:cNvSpPr>
            <p:nvPr/>
          </p:nvSpPr>
          <p:spPr bwMode="auto">
            <a:xfrm flipV="1">
              <a:off x="3919" y="2302"/>
              <a:ext cx="162" cy="6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Line 336"/>
            <p:cNvSpPr>
              <a:spLocks noChangeShapeType="1"/>
            </p:cNvSpPr>
            <p:nvPr/>
          </p:nvSpPr>
          <p:spPr bwMode="auto">
            <a:xfrm flipH="1">
              <a:off x="3754" y="2298"/>
              <a:ext cx="326" cy="2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Line 337"/>
            <p:cNvSpPr>
              <a:spLocks noChangeShapeType="1"/>
            </p:cNvSpPr>
            <p:nvPr/>
          </p:nvSpPr>
          <p:spPr bwMode="auto">
            <a:xfrm flipV="1">
              <a:off x="3762" y="2239"/>
              <a:ext cx="233" cy="7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Line 338"/>
            <p:cNvSpPr>
              <a:spLocks noChangeShapeType="1"/>
            </p:cNvSpPr>
            <p:nvPr/>
          </p:nvSpPr>
          <p:spPr bwMode="auto">
            <a:xfrm flipH="1" flipV="1">
              <a:off x="3826" y="2222"/>
              <a:ext cx="160" cy="1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Line 339"/>
            <p:cNvSpPr>
              <a:spLocks noChangeShapeType="1"/>
            </p:cNvSpPr>
            <p:nvPr/>
          </p:nvSpPr>
          <p:spPr bwMode="auto">
            <a:xfrm flipH="1" flipV="1">
              <a:off x="3555" y="1717"/>
              <a:ext cx="275" cy="51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0" name="Line 340"/>
            <p:cNvSpPr>
              <a:spLocks noChangeShapeType="1"/>
            </p:cNvSpPr>
            <p:nvPr/>
          </p:nvSpPr>
          <p:spPr bwMode="auto">
            <a:xfrm flipV="1">
              <a:off x="3555" y="1661"/>
              <a:ext cx="178" cy="6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1" name="Line 341"/>
            <p:cNvSpPr>
              <a:spLocks noChangeShapeType="1"/>
            </p:cNvSpPr>
            <p:nvPr/>
          </p:nvSpPr>
          <p:spPr bwMode="auto">
            <a:xfrm flipH="1">
              <a:off x="3432" y="1660"/>
              <a:ext cx="313" cy="2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2" name="Line 342"/>
            <p:cNvSpPr>
              <a:spLocks noChangeShapeType="1"/>
            </p:cNvSpPr>
            <p:nvPr/>
          </p:nvSpPr>
          <p:spPr bwMode="auto">
            <a:xfrm flipV="1">
              <a:off x="3440" y="1602"/>
              <a:ext cx="234" cy="77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3" name="Line 343"/>
            <p:cNvSpPr>
              <a:spLocks noChangeShapeType="1"/>
            </p:cNvSpPr>
            <p:nvPr/>
          </p:nvSpPr>
          <p:spPr bwMode="auto">
            <a:xfrm flipH="1" flipV="1">
              <a:off x="3493" y="1574"/>
              <a:ext cx="168" cy="2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4" name="Line 344"/>
            <p:cNvSpPr>
              <a:spLocks noChangeShapeType="1"/>
            </p:cNvSpPr>
            <p:nvPr/>
          </p:nvSpPr>
          <p:spPr bwMode="auto">
            <a:xfrm flipH="1" flipV="1">
              <a:off x="3224" y="1064"/>
              <a:ext cx="271" cy="51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39" name="Group 394"/>
          <p:cNvGrpSpPr>
            <a:grpSpLocks/>
          </p:cNvGrpSpPr>
          <p:nvPr/>
        </p:nvGrpSpPr>
        <p:grpSpPr bwMode="auto">
          <a:xfrm>
            <a:off x="8323263" y="2709863"/>
            <a:ext cx="100012" cy="1827212"/>
            <a:chOff x="874" y="952"/>
            <a:chExt cx="1674" cy="1486"/>
          </a:xfrm>
        </p:grpSpPr>
        <p:sp>
          <p:nvSpPr>
            <p:cNvPr id="43053" name="Line 395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396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Line 397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Line 398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Line 399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Line 400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Line 401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Line 402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Line 403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Line 404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Line 405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0" name="Group 406"/>
          <p:cNvGrpSpPr>
            <a:grpSpLocks/>
          </p:cNvGrpSpPr>
          <p:nvPr/>
        </p:nvGrpSpPr>
        <p:grpSpPr bwMode="auto">
          <a:xfrm>
            <a:off x="2846388" y="2212975"/>
            <a:ext cx="3319462" cy="3536950"/>
            <a:chOff x="2680" y="1036"/>
            <a:chExt cx="928" cy="1888"/>
          </a:xfrm>
        </p:grpSpPr>
        <p:sp>
          <p:nvSpPr>
            <p:cNvPr id="43042" name="Line 407"/>
            <p:cNvSpPr>
              <a:spLocks noChangeShapeType="1"/>
            </p:cNvSpPr>
            <p:nvPr/>
          </p:nvSpPr>
          <p:spPr bwMode="auto">
            <a:xfrm>
              <a:off x="2950" y="1848"/>
              <a:ext cx="138" cy="1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Line 408"/>
            <p:cNvSpPr>
              <a:spLocks noChangeShapeType="1"/>
            </p:cNvSpPr>
            <p:nvPr/>
          </p:nvSpPr>
          <p:spPr bwMode="auto">
            <a:xfrm>
              <a:off x="2680" y="1036"/>
              <a:ext cx="326" cy="69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Line 409"/>
            <p:cNvSpPr>
              <a:spLocks noChangeShapeType="1"/>
            </p:cNvSpPr>
            <p:nvPr/>
          </p:nvSpPr>
          <p:spPr bwMode="auto">
            <a:xfrm flipH="1">
              <a:off x="2861" y="1733"/>
              <a:ext cx="153" cy="60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Line 410"/>
            <p:cNvSpPr>
              <a:spLocks noChangeShapeType="1"/>
            </p:cNvSpPr>
            <p:nvPr/>
          </p:nvSpPr>
          <p:spPr bwMode="auto">
            <a:xfrm flipV="1">
              <a:off x="2873" y="1774"/>
              <a:ext cx="271" cy="1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Line 411"/>
            <p:cNvSpPr>
              <a:spLocks noChangeShapeType="1"/>
            </p:cNvSpPr>
            <p:nvPr/>
          </p:nvSpPr>
          <p:spPr bwMode="auto">
            <a:xfrm flipH="1">
              <a:off x="2935" y="1775"/>
              <a:ext cx="217" cy="76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7" name="Line 412"/>
            <p:cNvSpPr>
              <a:spLocks noChangeShapeType="1"/>
            </p:cNvSpPr>
            <p:nvPr/>
          </p:nvSpPr>
          <p:spPr bwMode="auto">
            <a:xfrm>
              <a:off x="3092" y="1861"/>
              <a:ext cx="226" cy="459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Line 413"/>
            <p:cNvSpPr>
              <a:spLocks noChangeShapeType="1"/>
            </p:cNvSpPr>
            <p:nvPr/>
          </p:nvSpPr>
          <p:spPr bwMode="auto">
            <a:xfrm flipH="1">
              <a:off x="3148" y="2320"/>
              <a:ext cx="181" cy="52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Line 414"/>
            <p:cNvSpPr>
              <a:spLocks noChangeShapeType="1"/>
            </p:cNvSpPr>
            <p:nvPr/>
          </p:nvSpPr>
          <p:spPr bwMode="auto">
            <a:xfrm flipV="1">
              <a:off x="3148" y="2359"/>
              <a:ext cx="278" cy="1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Line 415"/>
            <p:cNvSpPr>
              <a:spLocks noChangeShapeType="1"/>
            </p:cNvSpPr>
            <p:nvPr/>
          </p:nvSpPr>
          <p:spPr bwMode="auto">
            <a:xfrm flipH="1">
              <a:off x="3214" y="2362"/>
              <a:ext cx="220" cy="7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Line 416"/>
            <p:cNvSpPr>
              <a:spLocks noChangeShapeType="1"/>
            </p:cNvSpPr>
            <p:nvPr/>
          </p:nvSpPr>
          <p:spPr bwMode="auto">
            <a:xfrm>
              <a:off x="3227" y="2438"/>
              <a:ext cx="156" cy="27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Line 417"/>
            <p:cNvSpPr>
              <a:spLocks noChangeShapeType="1"/>
            </p:cNvSpPr>
            <p:nvPr/>
          </p:nvSpPr>
          <p:spPr bwMode="auto">
            <a:xfrm>
              <a:off x="3386" y="2466"/>
              <a:ext cx="222" cy="458"/>
            </a:xfrm>
            <a:prstGeom prst="line">
              <a:avLst/>
            </a:prstGeom>
            <a:noFill/>
            <a:ln w="28575">
              <a:solidFill>
                <a:srgbClr val="F8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41" name="Text Box 418"/>
          <p:cNvSpPr txBox="1">
            <a:spLocks noChangeArrowheads="1"/>
          </p:cNvSpPr>
          <p:nvPr/>
        </p:nvSpPr>
        <p:spPr bwMode="auto">
          <a:xfrm>
            <a:off x="7446963" y="5667375"/>
            <a:ext cx="1631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9900CC"/>
                </a:solidFill>
              </a:rPr>
              <a:t>WAAS Control Station (East Coast)</a:t>
            </a:r>
          </a:p>
        </p:txBody>
      </p:sp>
    </p:spTree>
    <p:extLst>
      <p:ext uri="{BB962C8B-B14F-4D97-AF65-F5344CB8AC3E}">
        <p14:creationId xmlns:p14="http://schemas.microsoft.com/office/powerpoint/2010/main" val="35981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20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02" y="3429000"/>
            <a:ext cx="281419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429000"/>
            <a:ext cx="24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WAAS Reference Station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Barrow Alaska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0"/>
          <p:cNvSpPr>
            <a:spLocks noChangeArrowheads="1"/>
          </p:cNvSpPr>
          <p:nvPr/>
        </p:nvSpPr>
        <p:spPr bwMode="auto">
          <a:xfrm>
            <a:off x="0" y="0"/>
            <a:ext cx="9144000" cy="8128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AC7F0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E0A20"/>
                </a:solidFill>
                <a:latin typeface="Times New Roman" charset="0"/>
              </a:rPr>
              <a:t>How good is WAAS?</a:t>
            </a:r>
          </a:p>
        </p:txBody>
      </p:sp>
      <p:grpSp>
        <p:nvGrpSpPr>
          <p:cNvPr id="44035" name="Group 97"/>
          <p:cNvGrpSpPr>
            <a:grpSpLocks/>
          </p:cNvGrpSpPr>
          <p:nvPr/>
        </p:nvGrpSpPr>
        <p:grpSpPr bwMode="auto">
          <a:xfrm>
            <a:off x="3876675" y="890588"/>
            <a:ext cx="4876800" cy="4876800"/>
            <a:chOff x="2442" y="561"/>
            <a:chExt cx="3072" cy="3072"/>
          </a:xfrm>
        </p:grpSpPr>
        <p:sp>
          <p:nvSpPr>
            <p:cNvPr id="44041" name="Oval 85"/>
            <p:cNvSpPr>
              <a:spLocks noChangeArrowheads="1"/>
            </p:cNvSpPr>
            <p:nvPr/>
          </p:nvSpPr>
          <p:spPr bwMode="auto">
            <a:xfrm>
              <a:off x="2442" y="561"/>
              <a:ext cx="3072" cy="3072"/>
            </a:xfrm>
            <a:prstGeom prst="ellipse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2" name="Oval 84"/>
            <p:cNvSpPr>
              <a:spLocks noChangeArrowheads="1"/>
            </p:cNvSpPr>
            <p:nvPr/>
          </p:nvSpPr>
          <p:spPr bwMode="auto">
            <a:xfrm>
              <a:off x="3690" y="1820"/>
              <a:ext cx="576" cy="57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3" name="Text Box 86"/>
            <p:cNvSpPr txBox="1">
              <a:spLocks noChangeArrowheads="1"/>
            </p:cNvSpPr>
            <p:nvPr/>
          </p:nvSpPr>
          <p:spPr bwMode="auto">
            <a:xfrm>
              <a:off x="3642" y="1845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+ -</a:t>
              </a:r>
              <a:br>
                <a:rPr lang="en-US" altLang="en-US" b="1"/>
              </a:br>
              <a:r>
                <a:rPr lang="en-US" altLang="en-US" b="1"/>
                <a:t>3 meters</a:t>
              </a:r>
            </a:p>
          </p:txBody>
        </p:sp>
        <p:sp>
          <p:nvSpPr>
            <p:cNvPr id="44044" name="Text Box 87"/>
            <p:cNvSpPr txBox="1">
              <a:spLocks noChangeArrowheads="1"/>
            </p:cNvSpPr>
            <p:nvPr/>
          </p:nvSpPr>
          <p:spPr bwMode="auto">
            <a:xfrm>
              <a:off x="3594" y="1342"/>
              <a:ext cx="8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+-15 meters</a:t>
              </a:r>
            </a:p>
          </p:txBody>
        </p:sp>
        <p:sp>
          <p:nvSpPr>
            <p:cNvPr id="44045" name="Line 88"/>
            <p:cNvSpPr>
              <a:spLocks noChangeShapeType="1"/>
            </p:cNvSpPr>
            <p:nvPr/>
          </p:nvSpPr>
          <p:spPr bwMode="auto">
            <a:xfrm flipH="1">
              <a:off x="2645" y="1439"/>
              <a:ext cx="988" cy="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89"/>
            <p:cNvSpPr>
              <a:spLocks noChangeShapeType="1"/>
            </p:cNvSpPr>
            <p:nvPr/>
          </p:nvSpPr>
          <p:spPr bwMode="auto">
            <a:xfrm>
              <a:off x="4405" y="1450"/>
              <a:ext cx="916" cy="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6" name="Text Box 91"/>
          <p:cNvSpPr txBox="1">
            <a:spLocks noChangeArrowheads="1"/>
          </p:cNvSpPr>
          <p:nvPr/>
        </p:nvSpPr>
        <p:spPr bwMode="auto">
          <a:xfrm>
            <a:off x="252413" y="1246188"/>
            <a:ext cx="3225800" cy="1752600"/>
          </a:xfrm>
          <a:prstGeom prst="rect">
            <a:avLst/>
          </a:prstGeom>
          <a:solidFill>
            <a:srgbClr val="EBF1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With Selective Availability set to zero, and under ideal conditions, a GPS receiver without WAAS can achieve fifteen meter accuracy most of the time.*</a:t>
            </a:r>
          </a:p>
        </p:txBody>
      </p:sp>
      <p:sp>
        <p:nvSpPr>
          <p:cNvPr id="44037" name="Text Box 92"/>
          <p:cNvSpPr txBox="1">
            <a:spLocks noChangeArrowheads="1"/>
          </p:cNvSpPr>
          <p:nvPr/>
        </p:nvSpPr>
        <p:spPr bwMode="auto">
          <a:xfrm>
            <a:off x="268288" y="3857625"/>
            <a:ext cx="3125787" cy="1477963"/>
          </a:xfrm>
          <a:prstGeom prst="rect">
            <a:avLst/>
          </a:prstGeom>
          <a:solidFill>
            <a:srgbClr val="EBF1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Under ideal conditions a WAAS equipped GPS receiver can achieve three meter accuracy 95% of the time.*</a:t>
            </a:r>
          </a:p>
        </p:txBody>
      </p:sp>
      <p:sp>
        <p:nvSpPr>
          <p:cNvPr id="44038" name="Text Box 93"/>
          <p:cNvSpPr txBox="1">
            <a:spLocks noChangeArrowheads="1"/>
          </p:cNvSpPr>
          <p:nvPr/>
        </p:nvSpPr>
        <p:spPr bwMode="auto">
          <a:xfrm>
            <a:off x="284163" y="6003925"/>
            <a:ext cx="8629650" cy="654050"/>
          </a:xfrm>
          <a:prstGeom prst="rect">
            <a:avLst/>
          </a:prstGeom>
          <a:solidFill>
            <a:srgbClr val="EBF1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* Precision depends on good satellite geometry, open sky view, and no user induced errors.</a:t>
            </a:r>
          </a:p>
        </p:txBody>
      </p:sp>
      <p:sp>
        <p:nvSpPr>
          <p:cNvPr id="44039" name="Line 94"/>
          <p:cNvSpPr>
            <a:spLocks noChangeShapeType="1"/>
          </p:cNvSpPr>
          <p:nvPr/>
        </p:nvSpPr>
        <p:spPr bwMode="auto">
          <a:xfrm flipV="1">
            <a:off x="3370263" y="3487738"/>
            <a:ext cx="2471737" cy="77946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95"/>
          <p:cNvSpPr>
            <a:spLocks noChangeShapeType="1"/>
          </p:cNvSpPr>
          <p:nvPr/>
        </p:nvSpPr>
        <p:spPr bwMode="auto">
          <a:xfrm>
            <a:off x="3471863" y="1879600"/>
            <a:ext cx="8636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StarFire</a:t>
            </a:r>
            <a:r>
              <a:rPr lang="en-US" dirty="0" smtClean="0"/>
              <a:t> – John Deere (</a:t>
            </a:r>
            <a:r>
              <a:rPr lang="en-US" dirty="0" err="1" smtClean="0"/>
              <a:t>approx</a:t>
            </a:r>
            <a:r>
              <a:rPr lang="en-US" dirty="0" smtClean="0"/>
              <a:t> $800 annual) </a:t>
            </a:r>
          </a:p>
          <a:p>
            <a:r>
              <a:rPr lang="en-US" dirty="0" smtClean="0"/>
              <a:t>Omni-Star- American Mobile Sat Corp. (</a:t>
            </a:r>
          </a:p>
          <a:p>
            <a:r>
              <a:rPr lang="en-US" dirty="0" smtClean="0"/>
              <a:t>GLONASS- Russia’s Global </a:t>
            </a:r>
            <a:r>
              <a:rPr lang="en-US" dirty="0" err="1" smtClean="0"/>
              <a:t>Nav</a:t>
            </a:r>
            <a:endParaRPr lang="en-US" dirty="0" smtClean="0"/>
          </a:p>
          <a:p>
            <a:r>
              <a:rPr lang="en-US" dirty="0" smtClean="0"/>
              <a:t>GALILEO- European Space Agency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4" y="4038600"/>
            <a:ext cx="7448242" cy="24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000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66" y="3090241"/>
            <a:ext cx="2037292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86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 this Pic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7" y="3200400"/>
            <a:ext cx="8994613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601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8422"/>
            <a:ext cx="5181600" cy="463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13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47"/>
          <p:cNvGrpSpPr>
            <a:grpSpLocks/>
          </p:cNvGrpSpPr>
          <p:nvPr/>
        </p:nvGrpSpPr>
        <p:grpSpPr bwMode="auto">
          <a:xfrm rot="1098268">
            <a:off x="4800600" y="1455738"/>
            <a:ext cx="488950" cy="501650"/>
            <a:chOff x="1621" y="1008"/>
            <a:chExt cx="231" cy="231"/>
          </a:xfrm>
        </p:grpSpPr>
        <p:sp>
          <p:nvSpPr>
            <p:cNvPr id="5287" name="Rectangle 248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88" name="Rectangle 249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89" name="Oval 250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3" name="Group 251"/>
          <p:cNvGrpSpPr>
            <a:grpSpLocks/>
          </p:cNvGrpSpPr>
          <p:nvPr/>
        </p:nvGrpSpPr>
        <p:grpSpPr bwMode="auto">
          <a:xfrm rot="1056072">
            <a:off x="3711575" y="1328738"/>
            <a:ext cx="652463" cy="635000"/>
            <a:chOff x="1621" y="1008"/>
            <a:chExt cx="231" cy="231"/>
          </a:xfrm>
        </p:grpSpPr>
        <p:sp>
          <p:nvSpPr>
            <p:cNvPr id="5284" name="Rectangle 252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85" name="Rectangle 253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86" name="Oval 254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4" name="Group 255"/>
          <p:cNvGrpSpPr>
            <a:grpSpLocks/>
          </p:cNvGrpSpPr>
          <p:nvPr/>
        </p:nvGrpSpPr>
        <p:grpSpPr bwMode="auto">
          <a:xfrm rot="1025971">
            <a:off x="4398963" y="957263"/>
            <a:ext cx="455612" cy="471487"/>
            <a:chOff x="1621" y="1008"/>
            <a:chExt cx="231" cy="231"/>
          </a:xfrm>
        </p:grpSpPr>
        <p:sp>
          <p:nvSpPr>
            <p:cNvPr id="5281" name="Rectangle 256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82" name="Rectangle 257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83" name="Oval 258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5" name="Group 259"/>
          <p:cNvGrpSpPr>
            <a:grpSpLocks/>
          </p:cNvGrpSpPr>
          <p:nvPr/>
        </p:nvGrpSpPr>
        <p:grpSpPr bwMode="auto">
          <a:xfrm rot="995877">
            <a:off x="3113088" y="987425"/>
            <a:ext cx="569912" cy="582613"/>
            <a:chOff x="1621" y="1008"/>
            <a:chExt cx="231" cy="231"/>
          </a:xfrm>
        </p:grpSpPr>
        <p:sp>
          <p:nvSpPr>
            <p:cNvPr id="5278" name="Rectangle 260"/>
            <p:cNvSpPr>
              <a:spLocks noChangeArrowheads="1"/>
            </p:cNvSpPr>
            <p:nvPr/>
          </p:nvSpPr>
          <p:spPr bwMode="auto">
            <a:xfrm>
              <a:off x="1621" y="1008"/>
              <a:ext cx="58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79" name="Rectangle 261"/>
            <p:cNvSpPr>
              <a:spLocks noChangeArrowheads="1"/>
            </p:cNvSpPr>
            <p:nvPr/>
          </p:nvSpPr>
          <p:spPr bwMode="auto">
            <a:xfrm>
              <a:off x="1793" y="1008"/>
              <a:ext cx="59" cy="231"/>
            </a:xfrm>
            <a:prstGeom prst="rect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80" name="Oval 262"/>
            <p:cNvSpPr>
              <a:spLocks noChangeArrowheads="1"/>
            </p:cNvSpPr>
            <p:nvPr/>
          </p:nvSpPr>
          <p:spPr bwMode="auto">
            <a:xfrm>
              <a:off x="1678" y="1066"/>
              <a:ext cx="116" cy="116"/>
            </a:xfrm>
            <a:prstGeom prst="ellipse">
              <a:avLst/>
            </a:prstGeom>
            <a:solidFill>
              <a:srgbClr val="0D0D0D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6" name="Group 267"/>
          <p:cNvGrpSpPr>
            <a:grpSpLocks/>
          </p:cNvGrpSpPr>
          <p:nvPr/>
        </p:nvGrpSpPr>
        <p:grpSpPr bwMode="auto">
          <a:xfrm>
            <a:off x="4241800" y="5067300"/>
            <a:ext cx="660400" cy="1149350"/>
            <a:chOff x="2768" y="2920"/>
            <a:chExt cx="416" cy="724"/>
          </a:xfrm>
        </p:grpSpPr>
        <p:sp>
          <p:nvSpPr>
            <p:cNvPr id="5274" name="AutoShape 2"/>
            <p:cNvSpPr>
              <a:spLocks noChangeArrowheads="1"/>
            </p:cNvSpPr>
            <p:nvPr/>
          </p:nvSpPr>
          <p:spPr bwMode="auto">
            <a:xfrm>
              <a:off x="2888" y="3176"/>
              <a:ext cx="280" cy="26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75" name="Oval 3"/>
            <p:cNvSpPr>
              <a:spLocks noChangeArrowheads="1"/>
            </p:cNvSpPr>
            <p:nvPr/>
          </p:nvSpPr>
          <p:spPr bwMode="auto">
            <a:xfrm>
              <a:off x="2784" y="2920"/>
              <a:ext cx="400" cy="3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76" name="AutoShape 4"/>
            <p:cNvSpPr>
              <a:spLocks noChangeArrowheads="1"/>
            </p:cNvSpPr>
            <p:nvPr/>
          </p:nvSpPr>
          <p:spPr bwMode="auto">
            <a:xfrm rot="-3360000">
              <a:off x="2868" y="2916"/>
              <a:ext cx="56" cy="25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77" name="Rectangle 5"/>
            <p:cNvSpPr>
              <a:spLocks noChangeArrowheads="1"/>
            </p:cNvSpPr>
            <p:nvPr/>
          </p:nvSpPr>
          <p:spPr bwMode="auto">
            <a:xfrm>
              <a:off x="2884" y="3448"/>
              <a:ext cx="292" cy="19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7" name="Group 272"/>
          <p:cNvGrpSpPr>
            <a:grpSpLocks/>
          </p:cNvGrpSpPr>
          <p:nvPr/>
        </p:nvGrpSpPr>
        <p:grpSpPr bwMode="auto">
          <a:xfrm>
            <a:off x="5213350" y="5162550"/>
            <a:ext cx="660400" cy="1130300"/>
            <a:chOff x="3380" y="2980"/>
            <a:chExt cx="416" cy="712"/>
          </a:xfrm>
        </p:grpSpPr>
        <p:sp>
          <p:nvSpPr>
            <p:cNvPr id="5270" name="AutoShape 7"/>
            <p:cNvSpPr>
              <a:spLocks noChangeArrowheads="1"/>
            </p:cNvSpPr>
            <p:nvPr/>
          </p:nvSpPr>
          <p:spPr bwMode="auto">
            <a:xfrm>
              <a:off x="3500" y="3236"/>
              <a:ext cx="280" cy="26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71" name="Oval 8"/>
            <p:cNvSpPr>
              <a:spLocks noChangeArrowheads="1"/>
            </p:cNvSpPr>
            <p:nvPr/>
          </p:nvSpPr>
          <p:spPr bwMode="auto">
            <a:xfrm>
              <a:off x="3396" y="2980"/>
              <a:ext cx="400" cy="3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72" name="AutoShape 9"/>
            <p:cNvSpPr>
              <a:spLocks noChangeArrowheads="1"/>
            </p:cNvSpPr>
            <p:nvPr/>
          </p:nvSpPr>
          <p:spPr bwMode="auto">
            <a:xfrm rot="-3360000">
              <a:off x="3480" y="2976"/>
              <a:ext cx="56" cy="25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73" name="Rectangle 10"/>
            <p:cNvSpPr>
              <a:spLocks noChangeArrowheads="1"/>
            </p:cNvSpPr>
            <p:nvPr/>
          </p:nvSpPr>
          <p:spPr bwMode="auto">
            <a:xfrm>
              <a:off x="3496" y="3496"/>
              <a:ext cx="292" cy="19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8" name="Group 265"/>
          <p:cNvGrpSpPr>
            <a:grpSpLocks/>
          </p:cNvGrpSpPr>
          <p:nvPr/>
        </p:nvGrpSpPr>
        <p:grpSpPr bwMode="auto">
          <a:xfrm>
            <a:off x="355600" y="4248150"/>
            <a:ext cx="1536700" cy="2178050"/>
            <a:chOff x="320" y="2404"/>
            <a:chExt cx="968" cy="1372"/>
          </a:xfrm>
        </p:grpSpPr>
        <p:sp>
          <p:nvSpPr>
            <p:cNvPr id="5263" name="Rectangle 118"/>
            <p:cNvSpPr>
              <a:spLocks noChangeArrowheads="1"/>
            </p:cNvSpPr>
            <p:nvPr/>
          </p:nvSpPr>
          <p:spPr bwMode="auto">
            <a:xfrm>
              <a:off x="320" y="3272"/>
              <a:ext cx="968" cy="5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4" name="Rectangle 119"/>
            <p:cNvSpPr>
              <a:spLocks noChangeArrowheads="1"/>
            </p:cNvSpPr>
            <p:nvPr/>
          </p:nvSpPr>
          <p:spPr bwMode="auto">
            <a:xfrm>
              <a:off x="456" y="3444"/>
              <a:ext cx="160" cy="32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5" name="Rectangle 120"/>
            <p:cNvSpPr>
              <a:spLocks noChangeArrowheads="1"/>
            </p:cNvSpPr>
            <p:nvPr/>
          </p:nvSpPr>
          <p:spPr bwMode="auto">
            <a:xfrm>
              <a:off x="900" y="3376"/>
              <a:ext cx="248" cy="1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6" name="Line 121"/>
            <p:cNvSpPr>
              <a:spLocks noChangeShapeType="1"/>
            </p:cNvSpPr>
            <p:nvPr/>
          </p:nvSpPr>
          <p:spPr bwMode="auto">
            <a:xfrm>
              <a:off x="1028" y="3392"/>
              <a:ext cx="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7" name="AutoShape 122"/>
            <p:cNvSpPr>
              <a:spLocks noChangeArrowheads="1"/>
            </p:cNvSpPr>
            <p:nvPr/>
          </p:nvSpPr>
          <p:spPr bwMode="auto">
            <a:xfrm>
              <a:off x="440" y="2992"/>
              <a:ext cx="712" cy="26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8" name="Oval 123"/>
            <p:cNvSpPr>
              <a:spLocks noChangeArrowheads="1"/>
            </p:cNvSpPr>
            <p:nvPr/>
          </p:nvSpPr>
          <p:spPr bwMode="auto">
            <a:xfrm>
              <a:off x="384" y="2640"/>
              <a:ext cx="808" cy="3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9" name="AutoShape 124"/>
            <p:cNvSpPr>
              <a:spLocks noChangeArrowheads="1"/>
            </p:cNvSpPr>
            <p:nvPr/>
          </p:nvSpPr>
          <p:spPr bwMode="auto">
            <a:xfrm>
              <a:off x="736" y="2404"/>
              <a:ext cx="136" cy="472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29" name="Group 273"/>
          <p:cNvGrpSpPr>
            <a:grpSpLocks/>
          </p:cNvGrpSpPr>
          <p:nvPr/>
        </p:nvGrpSpPr>
        <p:grpSpPr bwMode="auto">
          <a:xfrm>
            <a:off x="4756150" y="5276850"/>
            <a:ext cx="660400" cy="1130300"/>
            <a:chOff x="3092" y="3052"/>
            <a:chExt cx="416" cy="712"/>
          </a:xfrm>
        </p:grpSpPr>
        <p:sp>
          <p:nvSpPr>
            <p:cNvPr id="5259" name="AutoShape 127"/>
            <p:cNvSpPr>
              <a:spLocks noChangeArrowheads="1"/>
            </p:cNvSpPr>
            <p:nvPr/>
          </p:nvSpPr>
          <p:spPr bwMode="auto">
            <a:xfrm>
              <a:off x="3212" y="3308"/>
              <a:ext cx="280" cy="26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0" name="Oval 128"/>
            <p:cNvSpPr>
              <a:spLocks noChangeArrowheads="1"/>
            </p:cNvSpPr>
            <p:nvPr/>
          </p:nvSpPr>
          <p:spPr bwMode="auto">
            <a:xfrm>
              <a:off x="3108" y="3052"/>
              <a:ext cx="400" cy="3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1" name="AutoShape 129"/>
            <p:cNvSpPr>
              <a:spLocks noChangeArrowheads="1"/>
            </p:cNvSpPr>
            <p:nvPr/>
          </p:nvSpPr>
          <p:spPr bwMode="auto">
            <a:xfrm rot="-3360000">
              <a:off x="3192" y="3048"/>
              <a:ext cx="56" cy="25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62" name="Rectangle 130"/>
            <p:cNvSpPr>
              <a:spLocks noChangeArrowheads="1"/>
            </p:cNvSpPr>
            <p:nvPr/>
          </p:nvSpPr>
          <p:spPr bwMode="auto">
            <a:xfrm>
              <a:off x="3208" y="3568"/>
              <a:ext cx="292" cy="19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30" name="Group 266"/>
          <p:cNvGrpSpPr>
            <a:grpSpLocks/>
          </p:cNvGrpSpPr>
          <p:nvPr/>
        </p:nvGrpSpPr>
        <p:grpSpPr bwMode="auto">
          <a:xfrm>
            <a:off x="3803650" y="5295900"/>
            <a:ext cx="660400" cy="1149350"/>
            <a:chOff x="2492" y="3064"/>
            <a:chExt cx="416" cy="724"/>
          </a:xfrm>
        </p:grpSpPr>
        <p:sp>
          <p:nvSpPr>
            <p:cNvPr id="5255" name="AutoShape 132"/>
            <p:cNvSpPr>
              <a:spLocks noChangeArrowheads="1"/>
            </p:cNvSpPr>
            <p:nvPr/>
          </p:nvSpPr>
          <p:spPr bwMode="auto">
            <a:xfrm>
              <a:off x="2612" y="3320"/>
              <a:ext cx="280" cy="26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56" name="Oval 133"/>
            <p:cNvSpPr>
              <a:spLocks noChangeArrowheads="1"/>
            </p:cNvSpPr>
            <p:nvPr/>
          </p:nvSpPr>
          <p:spPr bwMode="auto">
            <a:xfrm>
              <a:off x="2508" y="3064"/>
              <a:ext cx="400" cy="3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57" name="AutoShape 134"/>
            <p:cNvSpPr>
              <a:spLocks noChangeArrowheads="1"/>
            </p:cNvSpPr>
            <p:nvPr/>
          </p:nvSpPr>
          <p:spPr bwMode="auto">
            <a:xfrm rot="-3360000">
              <a:off x="2592" y="3060"/>
              <a:ext cx="56" cy="25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58" name="Rectangle 135"/>
            <p:cNvSpPr>
              <a:spLocks noChangeArrowheads="1"/>
            </p:cNvSpPr>
            <p:nvPr/>
          </p:nvSpPr>
          <p:spPr bwMode="auto">
            <a:xfrm>
              <a:off x="2608" y="3592"/>
              <a:ext cx="292" cy="19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131" name="Rectangle 139"/>
          <p:cNvSpPr>
            <a:spLocks noChangeArrowheads="1"/>
          </p:cNvSpPr>
          <p:nvPr/>
        </p:nvSpPr>
        <p:spPr bwMode="auto">
          <a:xfrm>
            <a:off x="1741488" y="4770438"/>
            <a:ext cx="2689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</a:rPr>
              <a:t>Control Segment</a:t>
            </a:r>
          </a:p>
        </p:txBody>
      </p:sp>
      <p:grpSp>
        <p:nvGrpSpPr>
          <p:cNvPr id="5132" name="Group 230"/>
          <p:cNvGrpSpPr>
            <a:grpSpLocks/>
          </p:cNvGrpSpPr>
          <p:nvPr/>
        </p:nvGrpSpPr>
        <p:grpSpPr bwMode="auto">
          <a:xfrm>
            <a:off x="1960563" y="5740400"/>
            <a:ext cx="1809750" cy="155575"/>
            <a:chOff x="1330" y="3344"/>
            <a:chExt cx="1141" cy="98"/>
          </a:xfrm>
        </p:grpSpPr>
        <p:sp>
          <p:nvSpPr>
            <p:cNvPr id="5244" name="Line 140"/>
            <p:cNvSpPr>
              <a:spLocks noChangeShapeType="1"/>
            </p:cNvSpPr>
            <p:nvPr/>
          </p:nvSpPr>
          <p:spPr bwMode="auto">
            <a:xfrm flipH="1" flipV="1">
              <a:off x="2046" y="3396"/>
              <a:ext cx="425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" name="Line 141"/>
            <p:cNvSpPr>
              <a:spLocks noChangeShapeType="1"/>
            </p:cNvSpPr>
            <p:nvPr/>
          </p:nvSpPr>
          <p:spPr bwMode="auto">
            <a:xfrm flipH="1" flipV="1">
              <a:off x="2028" y="3344"/>
              <a:ext cx="23" cy="5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" name="Line 142"/>
            <p:cNvSpPr>
              <a:spLocks noChangeShapeType="1"/>
            </p:cNvSpPr>
            <p:nvPr/>
          </p:nvSpPr>
          <p:spPr bwMode="auto">
            <a:xfrm flipH="1">
              <a:off x="2017" y="3353"/>
              <a:ext cx="11" cy="7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7" name="Line 143"/>
            <p:cNvSpPr>
              <a:spLocks noChangeShapeType="1"/>
            </p:cNvSpPr>
            <p:nvPr/>
          </p:nvSpPr>
          <p:spPr bwMode="auto">
            <a:xfrm flipH="1" flipV="1">
              <a:off x="1989" y="3358"/>
              <a:ext cx="26" cy="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8" name="Line 144"/>
            <p:cNvSpPr>
              <a:spLocks noChangeShapeType="1"/>
            </p:cNvSpPr>
            <p:nvPr/>
          </p:nvSpPr>
          <p:spPr bwMode="auto">
            <a:xfrm flipH="1">
              <a:off x="1975" y="3360"/>
              <a:ext cx="14" cy="4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9" name="Line 145"/>
            <p:cNvSpPr>
              <a:spLocks noChangeShapeType="1"/>
            </p:cNvSpPr>
            <p:nvPr/>
          </p:nvSpPr>
          <p:spPr bwMode="auto">
            <a:xfrm flipH="1">
              <a:off x="1687" y="3408"/>
              <a:ext cx="288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0" name="Line 146"/>
            <p:cNvSpPr>
              <a:spLocks noChangeShapeType="1"/>
            </p:cNvSpPr>
            <p:nvPr/>
          </p:nvSpPr>
          <p:spPr bwMode="auto">
            <a:xfrm flipH="1" flipV="1">
              <a:off x="1676" y="3354"/>
              <a:ext cx="19" cy="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1" name="Line 147"/>
            <p:cNvSpPr>
              <a:spLocks noChangeShapeType="1"/>
            </p:cNvSpPr>
            <p:nvPr/>
          </p:nvSpPr>
          <p:spPr bwMode="auto">
            <a:xfrm flipH="1">
              <a:off x="1665" y="3359"/>
              <a:ext cx="8" cy="8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2" name="Line 148"/>
            <p:cNvSpPr>
              <a:spLocks noChangeShapeType="1"/>
            </p:cNvSpPr>
            <p:nvPr/>
          </p:nvSpPr>
          <p:spPr bwMode="auto">
            <a:xfrm flipH="1" flipV="1">
              <a:off x="1639" y="3367"/>
              <a:ext cx="24" cy="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3" name="Line 149"/>
            <p:cNvSpPr>
              <a:spLocks noChangeShapeType="1"/>
            </p:cNvSpPr>
            <p:nvPr/>
          </p:nvSpPr>
          <p:spPr bwMode="auto">
            <a:xfrm flipH="1">
              <a:off x="1607" y="3373"/>
              <a:ext cx="32" cy="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4" name="Line 150"/>
            <p:cNvSpPr>
              <a:spLocks noChangeShapeType="1"/>
            </p:cNvSpPr>
            <p:nvPr/>
          </p:nvSpPr>
          <p:spPr bwMode="auto">
            <a:xfrm flipH="1">
              <a:off x="1330" y="3417"/>
              <a:ext cx="284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3" name="Group 231"/>
          <p:cNvGrpSpPr>
            <a:grpSpLocks/>
          </p:cNvGrpSpPr>
          <p:nvPr/>
        </p:nvGrpSpPr>
        <p:grpSpPr bwMode="auto">
          <a:xfrm>
            <a:off x="1944688" y="5957888"/>
            <a:ext cx="1825625" cy="138112"/>
            <a:chOff x="1321" y="3481"/>
            <a:chExt cx="1149" cy="87"/>
          </a:xfrm>
        </p:grpSpPr>
        <p:sp>
          <p:nvSpPr>
            <p:cNvPr id="5233" name="Line 152"/>
            <p:cNvSpPr>
              <a:spLocks noChangeShapeType="1"/>
            </p:cNvSpPr>
            <p:nvPr/>
          </p:nvSpPr>
          <p:spPr bwMode="auto">
            <a:xfrm flipH="1" flipV="1">
              <a:off x="2043" y="3530"/>
              <a:ext cx="427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" name="Line 153"/>
            <p:cNvSpPr>
              <a:spLocks noChangeShapeType="1"/>
            </p:cNvSpPr>
            <p:nvPr/>
          </p:nvSpPr>
          <p:spPr bwMode="auto">
            <a:xfrm flipH="1" flipV="1">
              <a:off x="2023" y="3481"/>
              <a:ext cx="23" cy="4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" name="Line 154"/>
            <p:cNvSpPr>
              <a:spLocks noChangeShapeType="1"/>
            </p:cNvSpPr>
            <p:nvPr/>
          </p:nvSpPr>
          <p:spPr bwMode="auto">
            <a:xfrm flipH="1">
              <a:off x="2007" y="3485"/>
              <a:ext cx="13" cy="7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" name="Line 155"/>
            <p:cNvSpPr>
              <a:spLocks noChangeShapeType="1"/>
            </p:cNvSpPr>
            <p:nvPr/>
          </p:nvSpPr>
          <p:spPr bwMode="auto">
            <a:xfrm flipH="1" flipV="1">
              <a:off x="1983" y="3499"/>
              <a:ext cx="27" cy="6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" name="Line 156"/>
            <p:cNvSpPr>
              <a:spLocks noChangeShapeType="1"/>
            </p:cNvSpPr>
            <p:nvPr/>
          </p:nvSpPr>
          <p:spPr bwMode="auto">
            <a:xfrm flipH="1">
              <a:off x="1962" y="3505"/>
              <a:ext cx="24" cy="3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" name="Line 157"/>
            <p:cNvSpPr>
              <a:spLocks noChangeShapeType="1"/>
            </p:cNvSpPr>
            <p:nvPr/>
          </p:nvSpPr>
          <p:spPr bwMode="auto">
            <a:xfrm flipH="1">
              <a:off x="1679" y="3539"/>
              <a:ext cx="290" cy="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" name="Line 158"/>
            <p:cNvSpPr>
              <a:spLocks noChangeShapeType="1"/>
            </p:cNvSpPr>
            <p:nvPr/>
          </p:nvSpPr>
          <p:spPr bwMode="auto">
            <a:xfrm flipH="1" flipV="1">
              <a:off x="1667" y="3496"/>
              <a:ext cx="19" cy="4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0" name="Line 159"/>
            <p:cNvSpPr>
              <a:spLocks noChangeShapeType="1"/>
            </p:cNvSpPr>
            <p:nvPr/>
          </p:nvSpPr>
          <p:spPr bwMode="auto">
            <a:xfrm flipH="1">
              <a:off x="1656" y="3505"/>
              <a:ext cx="11" cy="5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1" name="Line 160"/>
            <p:cNvSpPr>
              <a:spLocks noChangeShapeType="1"/>
            </p:cNvSpPr>
            <p:nvPr/>
          </p:nvSpPr>
          <p:spPr bwMode="auto">
            <a:xfrm flipH="1" flipV="1">
              <a:off x="1630" y="3506"/>
              <a:ext cx="24" cy="6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2" name="Line 161"/>
            <p:cNvSpPr>
              <a:spLocks noChangeShapeType="1"/>
            </p:cNvSpPr>
            <p:nvPr/>
          </p:nvSpPr>
          <p:spPr bwMode="auto">
            <a:xfrm flipH="1">
              <a:off x="1603" y="3514"/>
              <a:ext cx="22" cy="2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" name="Line 162"/>
            <p:cNvSpPr>
              <a:spLocks noChangeShapeType="1"/>
            </p:cNvSpPr>
            <p:nvPr/>
          </p:nvSpPr>
          <p:spPr bwMode="auto">
            <a:xfrm flipH="1">
              <a:off x="1321" y="3536"/>
              <a:ext cx="28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4" name="Group 263"/>
          <p:cNvGrpSpPr>
            <a:grpSpLocks/>
          </p:cNvGrpSpPr>
          <p:nvPr/>
        </p:nvGrpSpPr>
        <p:grpSpPr bwMode="auto">
          <a:xfrm>
            <a:off x="6704013" y="5583238"/>
            <a:ext cx="319087" cy="568325"/>
            <a:chOff x="4319" y="3245"/>
            <a:chExt cx="201" cy="358"/>
          </a:xfrm>
        </p:grpSpPr>
        <p:sp>
          <p:nvSpPr>
            <p:cNvPr id="5229" name="AutoShape 180"/>
            <p:cNvSpPr>
              <a:spLocks noChangeArrowheads="1"/>
            </p:cNvSpPr>
            <p:nvPr/>
          </p:nvSpPr>
          <p:spPr bwMode="auto">
            <a:xfrm>
              <a:off x="4381" y="3373"/>
              <a:ext cx="131" cy="12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0" name="Oval 181"/>
            <p:cNvSpPr>
              <a:spLocks noChangeArrowheads="1"/>
            </p:cNvSpPr>
            <p:nvPr/>
          </p:nvSpPr>
          <p:spPr bwMode="auto">
            <a:xfrm>
              <a:off x="4329" y="3245"/>
              <a:ext cx="191" cy="1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1" name="AutoShape 182"/>
            <p:cNvSpPr>
              <a:spLocks noChangeArrowheads="1"/>
            </p:cNvSpPr>
            <p:nvPr/>
          </p:nvSpPr>
          <p:spPr bwMode="auto">
            <a:xfrm rot="-3360000">
              <a:off x="4369" y="3241"/>
              <a:ext cx="24" cy="123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" name="Rectangle 183"/>
            <p:cNvSpPr>
              <a:spLocks noChangeArrowheads="1"/>
            </p:cNvSpPr>
            <p:nvPr/>
          </p:nvSpPr>
          <p:spPr bwMode="auto">
            <a:xfrm>
              <a:off x="4377" y="3509"/>
              <a:ext cx="141" cy="9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35" name="Group 271"/>
          <p:cNvGrpSpPr>
            <a:grpSpLocks/>
          </p:cNvGrpSpPr>
          <p:nvPr/>
        </p:nvGrpSpPr>
        <p:grpSpPr bwMode="auto">
          <a:xfrm>
            <a:off x="6894513" y="5748338"/>
            <a:ext cx="319087" cy="555625"/>
            <a:chOff x="4439" y="3349"/>
            <a:chExt cx="201" cy="350"/>
          </a:xfrm>
        </p:grpSpPr>
        <p:sp>
          <p:nvSpPr>
            <p:cNvPr id="5225" name="AutoShape 185"/>
            <p:cNvSpPr>
              <a:spLocks noChangeArrowheads="1"/>
            </p:cNvSpPr>
            <p:nvPr/>
          </p:nvSpPr>
          <p:spPr bwMode="auto">
            <a:xfrm>
              <a:off x="4501" y="3477"/>
              <a:ext cx="131" cy="12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6" name="Oval 186"/>
            <p:cNvSpPr>
              <a:spLocks noChangeArrowheads="1"/>
            </p:cNvSpPr>
            <p:nvPr/>
          </p:nvSpPr>
          <p:spPr bwMode="auto">
            <a:xfrm>
              <a:off x="4449" y="3349"/>
              <a:ext cx="191" cy="1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7" name="AutoShape 187"/>
            <p:cNvSpPr>
              <a:spLocks noChangeArrowheads="1"/>
            </p:cNvSpPr>
            <p:nvPr/>
          </p:nvSpPr>
          <p:spPr bwMode="auto">
            <a:xfrm rot="-3360000">
              <a:off x="4489" y="3345"/>
              <a:ext cx="24" cy="123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8" name="Rectangle 188"/>
            <p:cNvSpPr>
              <a:spLocks noChangeArrowheads="1"/>
            </p:cNvSpPr>
            <p:nvPr/>
          </p:nvSpPr>
          <p:spPr bwMode="auto">
            <a:xfrm>
              <a:off x="4497" y="3605"/>
              <a:ext cx="141" cy="9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36" name="Group 270"/>
          <p:cNvGrpSpPr>
            <a:grpSpLocks/>
          </p:cNvGrpSpPr>
          <p:nvPr/>
        </p:nvGrpSpPr>
        <p:grpSpPr bwMode="auto">
          <a:xfrm>
            <a:off x="6494463" y="5773738"/>
            <a:ext cx="319087" cy="568325"/>
            <a:chOff x="4187" y="3365"/>
            <a:chExt cx="201" cy="358"/>
          </a:xfrm>
        </p:grpSpPr>
        <p:sp>
          <p:nvSpPr>
            <p:cNvPr id="5221" name="AutoShape 190"/>
            <p:cNvSpPr>
              <a:spLocks noChangeArrowheads="1"/>
            </p:cNvSpPr>
            <p:nvPr/>
          </p:nvSpPr>
          <p:spPr bwMode="auto">
            <a:xfrm>
              <a:off x="4249" y="3493"/>
              <a:ext cx="131" cy="124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2" name="Oval 191"/>
            <p:cNvSpPr>
              <a:spLocks noChangeArrowheads="1"/>
            </p:cNvSpPr>
            <p:nvPr/>
          </p:nvSpPr>
          <p:spPr bwMode="auto">
            <a:xfrm>
              <a:off x="4197" y="3365"/>
              <a:ext cx="191" cy="184"/>
            </a:xfrm>
            <a:prstGeom prst="ellipse">
              <a:avLst/>
            </a:prstGeom>
            <a:solidFill>
              <a:srgbClr val="A2A2A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" name="AutoShape 192"/>
            <p:cNvSpPr>
              <a:spLocks noChangeArrowheads="1"/>
            </p:cNvSpPr>
            <p:nvPr/>
          </p:nvSpPr>
          <p:spPr bwMode="auto">
            <a:xfrm rot="-3360000">
              <a:off x="4237" y="3361"/>
              <a:ext cx="24" cy="123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4" name="Rectangle 193"/>
            <p:cNvSpPr>
              <a:spLocks noChangeArrowheads="1"/>
            </p:cNvSpPr>
            <p:nvPr/>
          </p:nvSpPr>
          <p:spPr bwMode="auto">
            <a:xfrm>
              <a:off x="4245" y="3629"/>
              <a:ext cx="141" cy="9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137" name="Rectangle 138"/>
          <p:cNvSpPr>
            <a:spLocks noChangeArrowheads="1"/>
          </p:cNvSpPr>
          <p:nvPr/>
        </p:nvSpPr>
        <p:spPr bwMode="auto">
          <a:xfrm>
            <a:off x="477838" y="1385888"/>
            <a:ext cx="2498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Space Segment</a:t>
            </a:r>
          </a:p>
        </p:txBody>
      </p:sp>
      <p:grpSp>
        <p:nvGrpSpPr>
          <p:cNvPr id="5138" name="Group 233"/>
          <p:cNvGrpSpPr>
            <a:grpSpLocks/>
          </p:cNvGrpSpPr>
          <p:nvPr/>
        </p:nvGrpSpPr>
        <p:grpSpPr bwMode="auto">
          <a:xfrm>
            <a:off x="1193800" y="2038350"/>
            <a:ext cx="2108200" cy="2120900"/>
            <a:chOff x="848" y="1012"/>
            <a:chExt cx="1328" cy="1336"/>
          </a:xfrm>
        </p:grpSpPr>
        <p:sp>
          <p:nvSpPr>
            <p:cNvPr id="5210" name="Line 76"/>
            <p:cNvSpPr>
              <a:spLocks noChangeShapeType="1"/>
            </p:cNvSpPr>
            <p:nvPr/>
          </p:nvSpPr>
          <p:spPr bwMode="auto">
            <a:xfrm flipH="1">
              <a:off x="1703" y="1012"/>
              <a:ext cx="473" cy="455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1" name="Line 77"/>
            <p:cNvSpPr>
              <a:spLocks noChangeShapeType="1"/>
            </p:cNvSpPr>
            <p:nvPr/>
          </p:nvSpPr>
          <p:spPr bwMode="auto">
            <a:xfrm flipH="1" flipV="1">
              <a:off x="1553" y="1444"/>
              <a:ext cx="155" cy="22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" name="Line 78"/>
            <p:cNvSpPr>
              <a:spLocks noChangeShapeType="1"/>
            </p:cNvSpPr>
            <p:nvPr/>
          </p:nvSpPr>
          <p:spPr bwMode="auto">
            <a:xfrm>
              <a:off x="1558" y="1450"/>
              <a:ext cx="148" cy="139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3" name="Line 79"/>
            <p:cNvSpPr>
              <a:spLocks noChangeShapeType="1"/>
            </p:cNvSpPr>
            <p:nvPr/>
          </p:nvSpPr>
          <p:spPr bwMode="auto">
            <a:xfrm flipH="1" flipV="1">
              <a:off x="1518" y="1524"/>
              <a:ext cx="188" cy="68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4" name="Line 80"/>
            <p:cNvSpPr>
              <a:spLocks noChangeShapeType="1"/>
            </p:cNvSpPr>
            <p:nvPr/>
          </p:nvSpPr>
          <p:spPr bwMode="auto">
            <a:xfrm>
              <a:off x="1521" y="1529"/>
              <a:ext cx="59" cy="91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5" name="Line 81"/>
            <p:cNvSpPr>
              <a:spLocks noChangeShapeType="1"/>
            </p:cNvSpPr>
            <p:nvPr/>
          </p:nvSpPr>
          <p:spPr bwMode="auto">
            <a:xfrm flipH="1">
              <a:off x="1283" y="1617"/>
              <a:ext cx="301" cy="283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6" name="Line 82"/>
            <p:cNvSpPr>
              <a:spLocks noChangeShapeType="1"/>
            </p:cNvSpPr>
            <p:nvPr/>
          </p:nvSpPr>
          <p:spPr bwMode="auto">
            <a:xfrm flipH="1" flipV="1">
              <a:off x="1128" y="1882"/>
              <a:ext cx="158" cy="26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7" name="Line 83"/>
            <p:cNvSpPr>
              <a:spLocks noChangeShapeType="1"/>
            </p:cNvSpPr>
            <p:nvPr/>
          </p:nvSpPr>
          <p:spPr bwMode="auto">
            <a:xfrm>
              <a:off x="1136" y="1888"/>
              <a:ext cx="145" cy="136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8" name="Line 84"/>
            <p:cNvSpPr>
              <a:spLocks noChangeShapeType="1"/>
            </p:cNvSpPr>
            <p:nvPr/>
          </p:nvSpPr>
          <p:spPr bwMode="auto">
            <a:xfrm flipH="1" flipV="1">
              <a:off x="1098" y="1957"/>
              <a:ext cx="188" cy="68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9" name="Line 85"/>
            <p:cNvSpPr>
              <a:spLocks noChangeShapeType="1"/>
            </p:cNvSpPr>
            <p:nvPr/>
          </p:nvSpPr>
          <p:spPr bwMode="auto">
            <a:xfrm>
              <a:off x="1101" y="1963"/>
              <a:ext cx="42" cy="105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0" name="Line 86"/>
            <p:cNvSpPr>
              <a:spLocks noChangeShapeType="1"/>
            </p:cNvSpPr>
            <p:nvPr/>
          </p:nvSpPr>
          <p:spPr bwMode="auto">
            <a:xfrm flipH="1">
              <a:off x="848" y="2065"/>
              <a:ext cx="301" cy="283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9" name="Group 239"/>
          <p:cNvGrpSpPr>
            <a:grpSpLocks/>
          </p:cNvGrpSpPr>
          <p:nvPr/>
        </p:nvGrpSpPr>
        <p:grpSpPr bwMode="auto">
          <a:xfrm>
            <a:off x="4102100" y="2076450"/>
            <a:ext cx="946150" cy="3025775"/>
            <a:chOff x="2680" y="1036"/>
            <a:chExt cx="928" cy="1888"/>
          </a:xfrm>
        </p:grpSpPr>
        <p:sp>
          <p:nvSpPr>
            <p:cNvPr id="5199" name="Line 92"/>
            <p:cNvSpPr>
              <a:spLocks noChangeShapeType="1"/>
            </p:cNvSpPr>
            <p:nvPr/>
          </p:nvSpPr>
          <p:spPr bwMode="auto">
            <a:xfrm>
              <a:off x="2950" y="1848"/>
              <a:ext cx="138" cy="12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0" name="Line 88"/>
            <p:cNvSpPr>
              <a:spLocks noChangeShapeType="1"/>
            </p:cNvSpPr>
            <p:nvPr/>
          </p:nvSpPr>
          <p:spPr bwMode="auto">
            <a:xfrm>
              <a:off x="2680" y="1036"/>
              <a:ext cx="326" cy="692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" name="Line 89"/>
            <p:cNvSpPr>
              <a:spLocks noChangeShapeType="1"/>
            </p:cNvSpPr>
            <p:nvPr/>
          </p:nvSpPr>
          <p:spPr bwMode="auto">
            <a:xfrm flipH="1">
              <a:off x="2861" y="1733"/>
              <a:ext cx="153" cy="60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" name="Line 90"/>
            <p:cNvSpPr>
              <a:spLocks noChangeShapeType="1"/>
            </p:cNvSpPr>
            <p:nvPr/>
          </p:nvSpPr>
          <p:spPr bwMode="auto">
            <a:xfrm flipV="1">
              <a:off x="2873" y="1774"/>
              <a:ext cx="271" cy="18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3" name="Line 91"/>
            <p:cNvSpPr>
              <a:spLocks noChangeShapeType="1"/>
            </p:cNvSpPr>
            <p:nvPr/>
          </p:nvSpPr>
          <p:spPr bwMode="auto">
            <a:xfrm flipH="1">
              <a:off x="2935" y="1775"/>
              <a:ext cx="217" cy="76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4" name="Line 93"/>
            <p:cNvSpPr>
              <a:spLocks noChangeShapeType="1"/>
            </p:cNvSpPr>
            <p:nvPr/>
          </p:nvSpPr>
          <p:spPr bwMode="auto">
            <a:xfrm>
              <a:off x="3092" y="1861"/>
              <a:ext cx="226" cy="459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5" name="Line 94"/>
            <p:cNvSpPr>
              <a:spLocks noChangeShapeType="1"/>
            </p:cNvSpPr>
            <p:nvPr/>
          </p:nvSpPr>
          <p:spPr bwMode="auto">
            <a:xfrm flipH="1">
              <a:off x="3148" y="2320"/>
              <a:ext cx="181" cy="52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6" name="Line 95"/>
            <p:cNvSpPr>
              <a:spLocks noChangeShapeType="1"/>
            </p:cNvSpPr>
            <p:nvPr/>
          </p:nvSpPr>
          <p:spPr bwMode="auto">
            <a:xfrm flipV="1">
              <a:off x="3148" y="2359"/>
              <a:ext cx="278" cy="17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7" name="Line 96"/>
            <p:cNvSpPr>
              <a:spLocks noChangeShapeType="1"/>
            </p:cNvSpPr>
            <p:nvPr/>
          </p:nvSpPr>
          <p:spPr bwMode="auto">
            <a:xfrm flipH="1">
              <a:off x="3214" y="2362"/>
              <a:ext cx="220" cy="77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8" name="Line 97"/>
            <p:cNvSpPr>
              <a:spLocks noChangeShapeType="1"/>
            </p:cNvSpPr>
            <p:nvPr/>
          </p:nvSpPr>
          <p:spPr bwMode="auto">
            <a:xfrm>
              <a:off x="3227" y="2438"/>
              <a:ext cx="156" cy="27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9" name="Line 98"/>
            <p:cNvSpPr>
              <a:spLocks noChangeShapeType="1"/>
            </p:cNvSpPr>
            <p:nvPr/>
          </p:nvSpPr>
          <p:spPr bwMode="auto">
            <a:xfrm>
              <a:off x="3386" y="2466"/>
              <a:ext cx="222" cy="458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0" name="Group 234"/>
          <p:cNvGrpSpPr>
            <a:grpSpLocks/>
          </p:cNvGrpSpPr>
          <p:nvPr/>
        </p:nvGrpSpPr>
        <p:grpSpPr bwMode="auto">
          <a:xfrm>
            <a:off x="1235075" y="1943100"/>
            <a:ext cx="2657475" cy="2359025"/>
            <a:chOff x="874" y="952"/>
            <a:chExt cx="1674" cy="1486"/>
          </a:xfrm>
        </p:grpSpPr>
        <p:sp>
          <p:nvSpPr>
            <p:cNvPr id="5188" name="Line 164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9" name="Line 165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0" name="Line 166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" name="Line 167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2" name="Line 168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3" name="Line 169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4" name="Line 170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5" name="Line 171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6" name="Line 172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7" name="Line 173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8" name="Line 174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1" name="Group 236"/>
          <p:cNvGrpSpPr>
            <a:grpSpLocks/>
          </p:cNvGrpSpPr>
          <p:nvPr/>
        </p:nvGrpSpPr>
        <p:grpSpPr bwMode="auto">
          <a:xfrm>
            <a:off x="4965700" y="2120900"/>
            <a:ext cx="1708150" cy="3270250"/>
            <a:chOff x="3224" y="1064"/>
            <a:chExt cx="1076" cy="2060"/>
          </a:xfrm>
        </p:grpSpPr>
        <p:sp>
          <p:nvSpPr>
            <p:cNvPr id="5177" name="Line 195"/>
            <p:cNvSpPr>
              <a:spLocks noChangeShapeType="1"/>
            </p:cNvSpPr>
            <p:nvPr/>
          </p:nvSpPr>
          <p:spPr bwMode="auto">
            <a:xfrm flipH="1" flipV="1">
              <a:off x="3911" y="2358"/>
              <a:ext cx="389" cy="766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" name="Line 196"/>
            <p:cNvSpPr>
              <a:spLocks noChangeShapeType="1"/>
            </p:cNvSpPr>
            <p:nvPr/>
          </p:nvSpPr>
          <p:spPr bwMode="auto">
            <a:xfrm flipV="1">
              <a:off x="3919" y="2302"/>
              <a:ext cx="162" cy="64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" name="Line 197"/>
            <p:cNvSpPr>
              <a:spLocks noChangeShapeType="1"/>
            </p:cNvSpPr>
            <p:nvPr/>
          </p:nvSpPr>
          <p:spPr bwMode="auto">
            <a:xfrm flipH="1">
              <a:off x="3754" y="2298"/>
              <a:ext cx="326" cy="21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0" name="Line 198"/>
            <p:cNvSpPr>
              <a:spLocks noChangeShapeType="1"/>
            </p:cNvSpPr>
            <p:nvPr/>
          </p:nvSpPr>
          <p:spPr bwMode="auto">
            <a:xfrm flipV="1">
              <a:off x="3762" y="2239"/>
              <a:ext cx="233" cy="76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1" name="Line 199"/>
            <p:cNvSpPr>
              <a:spLocks noChangeShapeType="1"/>
            </p:cNvSpPr>
            <p:nvPr/>
          </p:nvSpPr>
          <p:spPr bwMode="auto">
            <a:xfrm flipH="1" flipV="1">
              <a:off x="3826" y="2222"/>
              <a:ext cx="160" cy="16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" name="Line 200"/>
            <p:cNvSpPr>
              <a:spLocks noChangeShapeType="1"/>
            </p:cNvSpPr>
            <p:nvPr/>
          </p:nvSpPr>
          <p:spPr bwMode="auto">
            <a:xfrm flipH="1" flipV="1">
              <a:off x="3555" y="1717"/>
              <a:ext cx="275" cy="514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Line 201"/>
            <p:cNvSpPr>
              <a:spLocks noChangeShapeType="1"/>
            </p:cNvSpPr>
            <p:nvPr/>
          </p:nvSpPr>
          <p:spPr bwMode="auto">
            <a:xfrm flipV="1">
              <a:off x="3555" y="1661"/>
              <a:ext cx="178" cy="60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Line 202"/>
            <p:cNvSpPr>
              <a:spLocks noChangeShapeType="1"/>
            </p:cNvSpPr>
            <p:nvPr/>
          </p:nvSpPr>
          <p:spPr bwMode="auto">
            <a:xfrm flipH="1">
              <a:off x="3432" y="1660"/>
              <a:ext cx="313" cy="22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5" name="Line 203"/>
            <p:cNvSpPr>
              <a:spLocks noChangeShapeType="1"/>
            </p:cNvSpPr>
            <p:nvPr/>
          </p:nvSpPr>
          <p:spPr bwMode="auto">
            <a:xfrm flipV="1">
              <a:off x="3440" y="1602"/>
              <a:ext cx="234" cy="77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6" name="Line 204"/>
            <p:cNvSpPr>
              <a:spLocks noChangeShapeType="1"/>
            </p:cNvSpPr>
            <p:nvPr/>
          </p:nvSpPr>
          <p:spPr bwMode="auto">
            <a:xfrm flipH="1" flipV="1">
              <a:off x="3493" y="1574"/>
              <a:ext cx="168" cy="28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7" name="Line 205"/>
            <p:cNvSpPr>
              <a:spLocks noChangeShapeType="1"/>
            </p:cNvSpPr>
            <p:nvPr/>
          </p:nvSpPr>
          <p:spPr bwMode="auto">
            <a:xfrm flipH="1" flipV="1">
              <a:off x="3224" y="1064"/>
              <a:ext cx="271" cy="512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2" name="Group 232"/>
          <p:cNvGrpSpPr>
            <a:grpSpLocks/>
          </p:cNvGrpSpPr>
          <p:nvPr/>
        </p:nvGrpSpPr>
        <p:grpSpPr bwMode="auto">
          <a:xfrm>
            <a:off x="1960563" y="6080125"/>
            <a:ext cx="4548187" cy="282575"/>
            <a:chOff x="1331" y="3558"/>
            <a:chExt cx="2865" cy="178"/>
          </a:xfrm>
        </p:grpSpPr>
        <p:sp>
          <p:nvSpPr>
            <p:cNvPr id="5166" name="Line 208"/>
            <p:cNvSpPr>
              <a:spLocks noChangeShapeType="1"/>
            </p:cNvSpPr>
            <p:nvPr/>
          </p:nvSpPr>
          <p:spPr bwMode="auto">
            <a:xfrm flipV="1">
              <a:off x="1331" y="3644"/>
              <a:ext cx="1053" cy="0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Line 209"/>
            <p:cNvSpPr>
              <a:spLocks noChangeShapeType="1"/>
            </p:cNvSpPr>
            <p:nvPr/>
          </p:nvSpPr>
          <p:spPr bwMode="auto">
            <a:xfrm flipV="1">
              <a:off x="2385" y="3558"/>
              <a:ext cx="50" cy="88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Line 210"/>
            <p:cNvSpPr>
              <a:spLocks noChangeShapeType="1"/>
            </p:cNvSpPr>
            <p:nvPr/>
          </p:nvSpPr>
          <p:spPr bwMode="auto">
            <a:xfrm>
              <a:off x="2438" y="3559"/>
              <a:ext cx="45" cy="156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Line 211"/>
            <p:cNvSpPr>
              <a:spLocks noChangeShapeType="1"/>
            </p:cNvSpPr>
            <p:nvPr/>
          </p:nvSpPr>
          <p:spPr bwMode="auto">
            <a:xfrm flipV="1">
              <a:off x="2483" y="3576"/>
              <a:ext cx="40" cy="142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Line 212"/>
            <p:cNvSpPr>
              <a:spLocks noChangeShapeType="1"/>
            </p:cNvSpPr>
            <p:nvPr/>
          </p:nvSpPr>
          <p:spPr bwMode="auto">
            <a:xfrm>
              <a:off x="2521" y="3575"/>
              <a:ext cx="69" cy="98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Line 213"/>
            <p:cNvSpPr>
              <a:spLocks noChangeShapeType="1"/>
            </p:cNvSpPr>
            <p:nvPr/>
          </p:nvSpPr>
          <p:spPr bwMode="auto">
            <a:xfrm>
              <a:off x="2586" y="3664"/>
              <a:ext cx="702" cy="14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Line 214"/>
            <p:cNvSpPr>
              <a:spLocks noChangeShapeType="1"/>
            </p:cNvSpPr>
            <p:nvPr/>
          </p:nvSpPr>
          <p:spPr bwMode="auto">
            <a:xfrm flipV="1">
              <a:off x="3293" y="3583"/>
              <a:ext cx="28" cy="93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Line 215"/>
            <p:cNvSpPr>
              <a:spLocks noChangeShapeType="1"/>
            </p:cNvSpPr>
            <p:nvPr/>
          </p:nvSpPr>
          <p:spPr bwMode="auto">
            <a:xfrm>
              <a:off x="3330" y="3584"/>
              <a:ext cx="49" cy="151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Line 216"/>
            <p:cNvSpPr>
              <a:spLocks noChangeShapeType="1"/>
            </p:cNvSpPr>
            <p:nvPr/>
          </p:nvSpPr>
          <p:spPr bwMode="auto">
            <a:xfrm flipV="1">
              <a:off x="3381" y="3605"/>
              <a:ext cx="39" cy="131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5" name="Line 217"/>
            <p:cNvSpPr>
              <a:spLocks noChangeShapeType="1"/>
            </p:cNvSpPr>
            <p:nvPr/>
          </p:nvSpPr>
          <p:spPr bwMode="auto">
            <a:xfrm>
              <a:off x="3428" y="3608"/>
              <a:ext cx="76" cy="81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Line 218"/>
            <p:cNvSpPr>
              <a:spLocks noChangeShapeType="1"/>
            </p:cNvSpPr>
            <p:nvPr/>
          </p:nvSpPr>
          <p:spPr bwMode="auto">
            <a:xfrm>
              <a:off x="3504" y="3686"/>
              <a:ext cx="692" cy="9"/>
            </a:xfrm>
            <a:prstGeom prst="line">
              <a:avLst/>
            </a:prstGeom>
            <a:noFill/>
            <a:ln w="28575">
              <a:solidFill>
                <a:srgbClr val="2B812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43" name="Group 117"/>
          <p:cNvGrpSpPr>
            <a:grpSpLocks/>
          </p:cNvGrpSpPr>
          <p:nvPr/>
        </p:nvGrpSpPr>
        <p:grpSpPr bwMode="auto">
          <a:xfrm>
            <a:off x="7583488" y="3095625"/>
            <a:ext cx="442912" cy="939800"/>
            <a:chOff x="4873" y="1678"/>
            <a:chExt cx="279" cy="592"/>
          </a:xfrm>
        </p:grpSpPr>
        <p:sp>
          <p:nvSpPr>
            <p:cNvPr id="5161" name="Rectangle 112"/>
            <p:cNvSpPr>
              <a:spLocks noChangeArrowheads="1"/>
            </p:cNvSpPr>
            <p:nvPr/>
          </p:nvSpPr>
          <p:spPr bwMode="auto">
            <a:xfrm rot="-1380000">
              <a:off x="4880" y="1814"/>
              <a:ext cx="232" cy="456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2" name="Rectangle 113"/>
            <p:cNvSpPr>
              <a:spLocks noChangeArrowheads="1"/>
            </p:cNvSpPr>
            <p:nvPr/>
          </p:nvSpPr>
          <p:spPr bwMode="auto">
            <a:xfrm rot="-1380000">
              <a:off x="4873" y="1870"/>
              <a:ext cx="144" cy="136"/>
            </a:xfrm>
            <a:prstGeom prst="rect">
              <a:avLst/>
            </a:prstGeom>
            <a:solidFill>
              <a:srgbClr val="114FF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163" name="Group 116"/>
            <p:cNvGrpSpPr>
              <a:grpSpLocks/>
            </p:cNvGrpSpPr>
            <p:nvPr/>
          </p:nvGrpSpPr>
          <p:grpSpPr bwMode="auto">
            <a:xfrm>
              <a:off x="5074" y="1678"/>
              <a:ext cx="78" cy="240"/>
              <a:chOff x="5074" y="1678"/>
              <a:chExt cx="78" cy="240"/>
            </a:xfrm>
          </p:grpSpPr>
          <p:sp>
            <p:nvSpPr>
              <p:cNvPr id="5164" name="Rectangle 114"/>
              <p:cNvSpPr>
                <a:spLocks noChangeArrowheads="1"/>
              </p:cNvSpPr>
              <p:nvPr/>
            </p:nvSpPr>
            <p:spPr bwMode="auto">
              <a:xfrm rot="-1380000">
                <a:off x="5104" y="1678"/>
                <a:ext cx="48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65" name="Rectangle 115"/>
              <p:cNvSpPr>
                <a:spLocks noChangeArrowheads="1"/>
              </p:cNvSpPr>
              <p:nvPr/>
            </p:nvSpPr>
            <p:spPr bwMode="auto">
              <a:xfrm rot="-1380000">
                <a:off x="5074" y="1854"/>
                <a:ext cx="56" cy="3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5144" name="Rectangle 179"/>
          <p:cNvSpPr>
            <a:spLocks noChangeArrowheads="1"/>
          </p:cNvSpPr>
          <p:nvPr/>
        </p:nvSpPr>
        <p:spPr bwMode="auto">
          <a:xfrm>
            <a:off x="6626225" y="4052888"/>
            <a:ext cx="2365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800BE"/>
                </a:solidFill>
              </a:rPr>
              <a:t>User Segment</a:t>
            </a:r>
          </a:p>
        </p:txBody>
      </p:sp>
      <p:grpSp>
        <p:nvGrpSpPr>
          <p:cNvPr id="5145" name="Group 237"/>
          <p:cNvGrpSpPr>
            <a:grpSpLocks/>
          </p:cNvGrpSpPr>
          <p:nvPr/>
        </p:nvGrpSpPr>
        <p:grpSpPr bwMode="auto">
          <a:xfrm>
            <a:off x="5397500" y="1771650"/>
            <a:ext cx="2425700" cy="1282700"/>
            <a:chOff x="3496" y="844"/>
            <a:chExt cx="1528" cy="808"/>
          </a:xfrm>
        </p:grpSpPr>
        <p:sp>
          <p:nvSpPr>
            <p:cNvPr id="5150" name="Line 100"/>
            <p:cNvSpPr>
              <a:spLocks noChangeShapeType="1"/>
            </p:cNvSpPr>
            <p:nvPr/>
          </p:nvSpPr>
          <p:spPr bwMode="auto">
            <a:xfrm>
              <a:off x="3496" y="844"/>
              <a:ext cx="560" cy="290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Line 101"/>
            <p:cNvSpPr>
              <a:spLocks noChangeShapeType="1"/>
            </p:cNvSpPr>
            <p:nvPr/>
          </p:nvSpPr>
          <p:spPr bwMode="auto">
            <a:xfrm flipV="1">
              <a:off x="4049" y="1092"/>
              <a:ext cx="101" cy="45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Line 102"/>
            <p:cNvSpPr>
              <a:spLocks noChangeShapeType="1"/>
            </p:cNvSpPr>
            <p:nvPr/>
          </p:nvSpPr>
          <p:spPr bwMode="auto">
            <a:xfrm flipH="1">
              <a:off x="4050" y="1095"/>
              <a:ext cx="99" cy="108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103"/>
            <p:cNvSpPr>
              <a:spLocks noChangeShapeType="1"/>
            </p:cNvSpPr>
            <p:nvPr/>
          </p:nvSpPr>
          <p:spPr bwMode="auto">
            <a:xfrm flipV="1">
              <a:off x="4056" y="1150"/>
              <a:ext cx="142" cy="52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104"/>
            <p:cNvSpPr>
              <a:spLocks noChangeShapeType="1"/>
            </p:cNvSpPr>
            <p:nvPr/>
          </p:nvSpPr>
          <p:spPr bwMode="auto">
            <a:xfrm flipH="1">
              <a:off x="4157" y="1153"/>
              <a:ext cx="44" cy="46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105"/>
            <p:cNvSpPr>
              <a:spLocks noChangeShapeType="1"/>
            </p:cNvSpPr>
            <p:nvPr/>
          </p:nvSpPr>
          <p:spPr bwMode="auto">
            <a:xfrm>
              <a:off x="4162" y="1202"/>
              <a:ext cx="369" cy="194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Line 110"/>
            <p:cNvSpPr>
              <a:spLocks noChangeShapeType="1"/>
            </p:cNvSpPr>
            <p:nvPr/>
          </p:nvSpPr>
          <p:spPr bwMode="auto">
            <a:xfrm>
              <a:off x="4653" y="1461"/>
              <a:ext cx="371" cy="191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226"/>
            <p:cNvSpPr>
              <a:spLocks noChangeShapeType="1"/>
            </p:cNvSpPr>
            <p:nvPr/>
          </p:nvSpPr>
          <p:spPr bwMode="auto">
            <a:xfrm flipV="1">
              <a:off x="4536" y="1351"/>
              <a:ext cx="101" cy="45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Line 227"/>
            <p:cNvSpPr>
              <a:spLocks noChangeShapeType="1"/>
            </p:cNvSpPr>
            <p:nvPr/>
          </p:nvSpPr>
          <p:spPr bwMode="auto">
            <a:xfrm flipH="1">
              <a:off x="4537" y="1354"/>
              <a:ext cx="99" cy="108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Line 228"/>
            <p:cNvSpPr>
              <a:spLocks noChangeShapeType="1"/>
            </p:cNvSpPr>
            <p:nvPr/>
          </p:nvSpPr>
          <p:spPr bwMode="auto">
            <a:xfrm flipV="1">
              <a:off x="4543" y="1409"/>
              <a:ext cx="142" cy="52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Line 229"/>
            <p:cNvSpPr>
              <a:spLocks noChangeShapeType="1"/>
            </p:cNvSpPr>
            <p:nvPr/>
          </p:nvSpPr>
          <p:spPr bwMode="auto">
            <a:xfrm flipH="1">
              <a:off x="4644" y="1412"/>
              <a:ext cx="44" cy="46"/>
            </a:xfrm>
            <a:prstGeom prst="line">
              <a:avLst/>
            </a:prstGeom>
            <a:noFill/>
            <a:ln w="28575">
              <a:solidFill>
                <a:srgbClr val="6800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6" name="Rectangle 24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3900"/>
          </a:xfrm>
          <a:effectLst>
            <a:outerShdw dist="25400" algn="ctr" rotWithShape="0">
              <a:srgbClr val="AC7F0E"/>
            </a:outerShdw>
          </a:effectLst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8E0A20"/>
                </a:solidFill>
              </a:rPr>
              <a:t>Three Segments of the GPS</a:t>
            </a:r>
            <a:endParaRPr lang="en-US" altLang="en-US" sz="4000" smtClean="0">
              <a:solidFill>
                <a:srgbClr val="8E0A20"/>
              </a:solidFill>
            </a:endParaRPr>
          </a:p>
        </p:txBody>
      </p:sp>
      <p:sp>
        <p:nvSpPr>
          <p:cNvPr id="5147" name="Text Box 274"/>
          <p:cNvSpPr txBox="1">
            <a:spLocks noChangeArrowheads="1"/>
          </p:cNvSpPr>
          <p:nvPr/>
        </p:nvSpPr>
        <p:spPr bwMode="auto">
          <a:xfrm>
            <a:off x="3814763" y="6372225"/>
            <a:ext cx="238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Monitor Stations</a:t>
            </a:r>
          </a:p>
        </p:txBody>
      </p:sp>
      <p:sp>
        <p:nvSpPr>
          <p:cNvPr id="5148" name="Text Box 275"/>
          <p:cNvSpPr txBox="1">
            <a:spLocks noChangeArrowheads="1"/>
          </p:cNvSpPr>
          <p:nvPr/>
        </p:nvSpPr>
        <p:spPr bwMode="auto">
          <a:xfrm>
            <a:off x="7229475" y="5556250"/>
            <a:ext cx="1693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Ground</a:t>
            </a:r>
            <a:br>
              <a:rPr lang="en-US" altLang="en-US" sz="2400"/>
            </a:br>
            <a:r>
              <a:rPr lang="en-US" altLang="en-US" sz="2400"/>
              <a:t>Antennas</a:t>
            </a:r>
          </a:p>
        </p:txBody>
      </p:sp>
      <p:sp>
        <p:nvSpPr>
          <p:cNvPr id="5149" name="Text Box 276"/>
          <p:cNvSpPr txBox="1">
            <a:spLocks noChangeArrowheads="1"/>
          </p:cNvSpPr>
          <p:nvPr/>
        </p:nvSpPr>
        <p:spPr bwMode="auto">
          <a:xfrm>
            <a:off x="0" y="6400800"/>
            <a:ext cx="214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Master Station</a:t>
            </a:r>
          </a:p>
        </p:txBody>
      </p:sp>
    </p:spTree>
    <p:extLst>
      <p:ext uri="{BB962C8B-B14F-4D97-AF65-F5344CB8AC3E}">
        <p14:creationId xmlns:p14="http://schemas.microsoft.com/office/powerpoint/2010/main" val="155322545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en-US" sz="2400" b="1" dirty="0">
                <a:hlinkClick r:id="rId2"/>
              </a:rPr>
              <a:t>http://</a:t>
            </a:r>
            <a:r>
              <a:rPr lang="en-US" altLang="en-US" sz="2400" b="1" dirty="0" smtClean="0">
                <a:hlinkClick r:id="rId2"/>
              </a:rPr>
              <a:t>soil4213.okstate.edu/2011/Student_Presentations2011.htm</a:t>
            </a:r>
            <a:endParaRPr lang="en-US" altLang="en-US" sz="2400" b="1" dirty="0" smtClean="0"/>
          </a:p>
          <a:p>
            <a:pPr marL="114300" indent="0">
              <a:buNone/>
            </a:pPr>
            <a:endParaRPr lang="en-US" altLang="en-US" sz="1800" b="1" dirty="0" smtClean="0"/>
          </a:p>
          <a:p>
            <a:pPr marL="114300" indent="0">
              <a:buNone/>
            </a:pPr>
            <a:endParaRPr lang="en-US" altLang="en-US" sz="1800" b="1" dirty="0"/>
          </a:p>
          <a:p>
            <a:pPr marL="114300" indent="0">
              <a:buNone/>
            </a:pPr>
            <a:endParaRPr lang="en-US" altLang="en-US" sz="1800" b="1" dirty="0" smtClean="0"/>
          </a:p>
          <a:p>
            <a:pPr marL="114300" indent="0">
              <a:buNone/>
            </a:pPr>
            <a:endParaRPr lang="en-US" altLang="en-US" sz="1800" b="1" dirty="0"/>
          </a:p>
          <a:p>
            <a:pPr marL="114300" indent="0">
              <a:buNone/>
            </a:pPr>
            <a:r>
              <a:rPr lang="en-US" altLang="en-US" sz="1800" b="1" dirty="0" smtClean="0"/>
              <a:t>NAVSTAR </a:t>
            </a:r>
            <a:r>
              <a:rPr lang="en-US" altLang="en-US" sz="1800" b="1" dirty="0">
                <a:hlinkClick r:id="rId3"/>
              </a:rPr>
              <a:t>http://</a:t>
            </a:r>
            <a:r>
              <a:rPr lang="en-US" altLang="en-US" sz="1800" b="1" dirty="0" smtClean="0">
                <a:hlinkClick r:id="rId3"/>
              </a:rPr>
              <a:t>spaceandtech.com/spacedata/constellations/navstar-gps_consum.shtml</a:t>
            </a:r>
            <a:r>
              <a:rPr lang="en-US" altLang="en-US" sz="1800" b="1" dirty="0" smtClean="0"/>
              <a:t> </a:t>
            </a:r>
          </a:p>
          <a:p>
            <a:pPr marL="114300" indent="0">
              <a:buNone/>
            </a:pPr>
            <a:endParaRPr lang="en-US" altLang="en-US" sz="1800" b="1" dirty="0"/>
          </a:p>
          <a:p>
            <a:pPr marL="114300" indent="0">
              <a:buNone/>
            </a:pPr>
            <a:r>
              <a:rPr lang="en-US" altLang="en-US" sz="1800" b="1" dirty="0" smtClean="0"/>
              <a:t>Some slides adopted from Charlie Leonard, 1999 (revised 2001, 2002)</a:t>
            </a:r>
            <a:endParaRPr lang="en-US" alt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31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42988"/>
          </a:xfrm>
        </p:spPr>
        <p:txBody>
          <a:bodyPr/>
          <a:lstStyle/>
          <a:p>
            <a:r>
              <a:rPr lang="en-US" altLang="en-US" smtClean="0"/>
              <a:t>Four Basic Functions of GPS</a:t>
            </a:r>
          </a:p>
        </p:txBody>
      </p:sp>
      <p:sp>
        <p:nvSpPr>
          <p:cNvPr id="9219" name="Rectangle 30"/>
          <p:cNvSpPr>
            <a:spLocks noGrp="1" noChangeArrowheads="1"/>
          </p:cNvSpPr>
          <p:nvPr>
            <p:ph idx="1"/>
          </p:nvPr>
        </p:nvSpPr>
        <p:spPr>
          <a:xfrm>
            <a:off x="0" y="1517650"/>
            <a:ext cx="9144000" cy="4133850"/>
          </a:xfrm>
        </p:spPr>
        <p:txBody>
          <a:bodyPr>
            <a:normAutofit/>
          </a:bodyPr>
          <a:lstStyle/>
          <a:p>
            <a:pPr>
              <a:buClrTx/>
              <a:buSzPct val="65000"/>
            </a:pPr>
            <a:r>
              <a:rPr lang="en-US" altLang="en-US" b="0" dirty="0" smtClean="0"/>
              <a:t>Position and coordinates.</a:t>
            </a:r>
          </a:p>
          <a:p>
            <a:pPr>
              <a:buClrTx/>
              <a:buSzPct val="65000"/>
            </a:pPr>
            <a:endParaRPr lang="en-US" altLang="en-US" b="0" dirty="0" smtClean="0"/>
          </a:p>
          <a:p>
            <a:pPr>
              <a:buClrTx/>
              <a:buSzPct val="65000"/>
            </a:pPr>
            <a:r>
              <a:rPr lang="en-US" altLang="en-US" b="0" dirty="0" smtClean="0"/>
              <a:t>The distance and direction between any two waypoints, </a:t>
            </a:r>
            <a:br>
              <a:rPr lang="en-US" altLang="en-US" b="0" dirty="0" smtClean="0"/>
            </a:br>
            <a:r>
              <a:rPr lang="en-US" altLang="en-US" b="0" dirty="0" smtClean="0"/>
              <a:t>or a position and a waypoint.</a:t>
            </a:r>
          </a:p>
          <a:p>
            <a:pPr>
              <a:buClrTx/>
              <a:buSzPct val="65000"/>
            </a:pPr>
            <a:endParaRPr lang="en-US" altLang="en-US" b="0" dirty="0" smtClean="0"/>
          </a:p>
          <a:p>
            <a:pPr>
              <a:buClrTx/>
              <a:buSzPct val="65000"/>
            </a:pPr>
            <a:r>
              <a:rPr lang="en-US" altLang="en-US" b="0" dirty="0" smtClean="0"/>
              <a:t>Travel progress reports.</a:t>
            </a:r>
          </a:p>
          <a:p>
            <a:pPr>
              <a:buClrTx/>
              <a:buSzPct val="65000"/>
            </a:pPr>
            <a:endParaRPr lang="en-US" altLang="en-US" b="0" dirty="0" smtClean="0"/>
          </a:p>
          <a:p>
            <a:pPr>
              <a:buClrTx/>
              <a:buSzPct val="65000"/>
            </a:pPr>
            <a:r>
              <a:rPr lang="en-US" altLang="en-US" b="0" dirty="0" smtClean="0"/>
              <a:t>Accurate time measurement.</a:t>
            </a:r>
          </a:p>
        </p:txBody>
      </p:sp>
    </p:spTree>
    <p:extLst>
      <p:ext uri="{BB962C8B-B14F-4D97-AF65-F5344CB8AC3E}">
        <p14:creationId xmlns:p14="http://schemas.microsoft.com/office/powerpoint/2010/main" val="210286006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NAVSTAR, Space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4+ Birds</a:t>
            </a:r>
          </a:p>
          <a:p>
            <a:r>
              <a:rPr lang="en-US" dirty="0" smtClean="0"/>
              <a:t>24 Active 4 Spare</a:t>
            </a:r>
          </a:p>
          <a:p>
            <a:pPr lvl="1"/>
            <a:r>
              <a:rPr lang="en-US" dirty="0" smtClean="0"/>
              <a:t>Consistently repaired/replaced. </a:t>
            </a:r>
          </a:p>
          <a:p>
            <a:r>
              <a:rPr lang="en-US" dirty="0" smtClean="0"/>
              <a:t>6 paths or plates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hr</a:t>
            </a:r>
            <a:r>
              <a:rPr lang="en-US" dirty="0" smtClean="0"/>
              <a:t> orbit</a:t>
            </a:r>
          </a:p>
          <a:p>
            <a:r>
              <a:rPr lang="en-US" dirty="0" smtClean="0"/>
              <a:t>2 or 3 atomic or nuclear clocks,</a:t>
            </a:r>
          </a:p>
          <a:p>
            <a:pPr lvl="1"/>
            <a:r>
              <a:rPr lang="en-US" dirty="0" smtClean="0"/>
              <a:t>2/2 cesium rubidium; now 3 rubidium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524000"/>
            <a:ext cx="31877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3453362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4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Monitoring Stations</a:t>
            </a:r>
          </a:p>
          <a:p>
            <a:r>
              <a:rPr lang="en-US" dirty="0" smtClean="0"/>
              <a:t>1 Master Control</a:t>
            </a:r>
          </a:p>
          <a:p>
            <a:pPr lvl="1"/>
            <a:r>
              <a:rPr lang="en-US" dirty="0" smtClean="0"/>
              <a:t>Colorado Springs Co. </a:t>
            </a:r>
          </a:p>
          <a:p>
            <a:r>
              <a:rPr lang="en-US" dirty="0" smtClean="0"/>
              <a:t>MC, computes clock errors</a:t>
            </a:r>
            <a:br>
              <a:rPr lang="en-US" dirty="0" smtClean="0"/>
            </a:br>
            <a:r>
              <a:rPr lang="en-US" dirty="0" smtClean="0"/>
              <a:t>tracks orbits. </a:t>
            </a:r>
            <a:br>
              <a:rPr lang="en-US" dirty="0" smtClean="0"/>
            </a:br>
            <a:r>
              <a:rPr lang="en-US" dirty="0" smtClean="0"/>
              <a:t>Sends corrective info back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err="1" smtClean="0"/>
              <a:t>satelite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819400"/>
            <a:ext cx="4029074" cy="297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7888"/>
          </a:xfrm>
        </p:spPr>
        <p:txBody>
          <a:bodyPr/>
          <a:lstStyle/>
          <a:p>
            <a:r>
              <a:rPr lang="en-US" altLang="en-US" smtClean="0"/>
              <a:t>User Segment</a:t>
            </a:r>
          </a:p>
        </p:txBody>
      </p:sp>
      <p:sp>
        <p:nvSpPr>
          <p:cNvPr id="8195" name="Rectangle 30"/>
          <p:cNvSpPr>
            <a:spLocks noGrp="1" noChangeArrowheads="1"/>
          </p:cNvSpPr>
          <p:nvPr>
            <p:ph idx="1"/>
          </p:nvPr>
        </p:nvSpPr>
        <p:spPr>
          <a:xfrm>
            <a:off x="0" y="1022350"/>
            <a:ext cx="9144000" cy="5192713"/>
          </a:xfrm>
        </p:spPr>
        <p:txBody>
          <a:bodyPr>
            <a:normAutofit/>
          </a:bodyPr>
          <a:lstStyle/>
          <a:p>
            <a:pPr>
              <a:buClrTx/>
              <a:buSzPct val="65000"/>
            </a:pPr>
            <a:r>
              <a:rPr lang="en-US" altLang="en-US" b="0" dirty="0" smtClean="0"/>
              <a:t>Military.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Search and rescue.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Disaster relief.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Surveying.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Marine, aeronautical and terrestrial navigation.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Remote controlled vehicle and robot guidance.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Satellite positioning and tracking.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Shipping.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Geographic Information Systems (GIS).</a:t>
            </a:r>
          </a:p>
          <a:p>
            <a:pPr>
              <a:buClrTx/>
              <a:buSzPct val="65000"/>
            </a:pPr>
            <a:r>
              <a:rPr lang="en-US" altLang="en-US" b="0" dirty="0" smtClean="0"/>
              <a:t>Recreation.</a:t>
            </a:r>
          </a:p>
        </p:txBody>
      </p:sp>
    </p:spTree>
    <p:extLst>
      <p:ext uri="{BB962C8B-B14F-4D97-AF65-F5344CB8AC3E}">
        <p14:creationId xmlns:p14="http://schemas.microsoft.com/office/powerpoint/2010/main" val="14890788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Ranging.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satellite transmits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Timing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91" y="2667000"/>
            <a:ext cx="561717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5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126"/>
          <p:cNvSpPr>
            <a:spLocks noGrp="1" noChangeArrowheads="1"/>
          </p:cNvSpPr>
          <p:nvPr>
            <p:ph type="title"/>
          </p:nvPr>
        </p:nvSpPr>
        <p:spPr>
          <a:effectLst>
            <a:outerShdw dist="28398" dir="1593903" algn="ctr" rotWithShape="0">
              <a:srgbClr val="AC7F0E"/>
            </a:outerShdw>
          </a:effectLst>
        </p:spPr>
        <p:txBody>
          <a:bodyPr/>
          <a:lstStyle/>
          <a:p>
            <a:r>
              <a:rPr lang="en-US" altLang="en-US" smtClean="0">
                <a:solidFill>
                  <a:srgbClr val="8E0A20"/>
                </a:solidFill>
              </a:rPr>
              <a:t>Position is Based on Time</a:t>
            </a:r>
            <a:endParaRPr lang="en-US" altLang="en-US" sz="4800" smtClean="0">
              <a:solidFill>
                <a:srgbClr val="8E0A20"/>
              </a:solidFill>
            </a:endParaRPr>
          </a:p>
        </p:txBody>
      </p:sp>
      <p:pic>
        <p:nvPicPr>
          <p:cNvPr id="10244" name="Picture 5176" descr="gpssat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25" y="812800"/>
            <a:ext cx="215265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5181" descr="B00000J40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" y="4344988"/>
            <a:ext cx="2987675" cy="2424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655" name="Text Box 5127"/>
          <p:cNvSpPr txBox="1">
            <a:spLocks noChangeArrowheads="1"/>
          </p:cNvSpPr>
          <p:nvPr/>
        </p:nvSpPr>
        <p:spPr bwMode="auto">
          <a:xfrm>
            <a:off x="2959100" y="4408488"/>
            <a:ext cx="123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EF5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T + 3</a:t>
            </a:r>
          </a:p>
        </p:txBody>
      </p:sp>
      <p:sp>
        <p:nvSpPr>
          <p:cNvPr id="923656" name="Text Box 5128"/>
          <p:cNvSpPr txBox="1">
            <a:spLocks noChangeArrowheads="1"/>
          </p:cNvSpPr>
          <p:nvPr/>
        </p:nvSpPr>
        <p:spPr bwMode="auto">
          <a:xfrm>
            <a:off x="3284538" y="5251450"/>
            <a:ext cx="52609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EF5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solidFill>
                  <a:srgbClr val="500093"/>
                </a:solidFill>
              </a:rPr>
              <a:t>Distance between satellite and receiver = “3 times the speed of light”</a:t>
            </a:r>
          </a:p>
        </p:txBody>
      </p:sp>
      <p:sp>
        <p:nvSpPr>
          <p:cNvPr id="10247" name="Text Box 5141"/>
          <p:cNvSpPr txBox="1">
            <a:spLocks noChangeArrowheads="1"/>
          </p:cNvSpPr>
          <p:nvPr/>
        </p:nvSpPr>
        <p:spPr bwMode="auto">
          <a:xfrm>
            <a:off x="6232525" y="2270125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EF5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248" name="Text Box 5142"/>
          <p:cNvSpPr txBox="1">
            <a:spLocks noChangeArrowheads="1"/>
          </p:cNvSpPr>
          <p:nvPr/>
        </p:nvSpPr>
        <p:spPr bwMode="auto">
          <a:xfrm>
            <a:off x="2424113" y="11049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EF5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solidFill>
                  <a:srgbClr val="500093"/>
                </a:solidFill>
              </a:rPr>
              <a:t>Signal leaves satellite at time “T”</a:t>
            </a:r>
          </a:p>
        </p:txBody>
      </p:sp>
      <p:sp>
        <p:nvSpPr>
          <p:cNvPr id="923671" name="Text Box 5143"/>
          <p:cNvSpPr txBox="1">
            <a:spLocks noChangeArrowheads="1"/>
          </p:cNvSpPr>
          <p:nvPr/>
        </p:nvSpPr>
        <p:spPr bwMode="auto">
          <a:xfrm>
            <a:off x="4352925" y="4213225"/>
            <a:ext cx="467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EF5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solidFill>
                  <a:srgbClr val="500093"/>
                </a:solidFill>
              </a:rPr>
              <a:t>Signal is picked up by  the receiver at time “T + 3”</a:t>
            </a:r>
          </a:p>
        </p:txBody>
      </p:sp>
      <p:grpSp>
        <p:nvGrpSpPr>
          <p:cNvPr id="923692" name="Group 5164"/>
          <p:cNvGrpSpPr>
            <a:grpSpLocks/>
          </p:cNvGrpSpPr>
          <p:nvPr/>
        </p:nvGrpSpPr>
        <p:grpSpPr bwMode="auto">
          <a:xfrm>
            <a:off x="2762250" y="1644650"/>
            <a:ext cx="4532313" cy="2854325"/>
            <a:chOff x="874" y="952"/>
            <a:chExt cx="1674" cy="1486"/>
          </a:xfrm>
        </p:grpSpPr>
        <p:sp>
          <p:nvSpPr>
            <p:cNvPr id="10251" name="Line 5165"/>
            <p:cNvSpPr>
              <a:spLocks noChangeShapeType="1"/>
            </p:cNvSpPr>
            <p:nvPr/>
          </p:nvSpPr>
          <p:spPr bwMode="auto">
            <a:xfrm flipH="1">
              <a:off x="1932" y="952"/>
              <a:ext cx="616" cy="5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5166"/>
            <p:cNvSpPr>
              <a:spLocks noChangeShapeType="1"/>
            </p:cNvSpPr>
            <p:nvPr/>
          </p:nvSpPr>
          <p:spPr bwMode="auto">
            <a:xfrm>
              <a:off x="1937" y="1491"/>
              <a:ext cx="49" cy="1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5167"/>
            <p:cNvSpPr>
              <a:spLocks noChangeShapeType="1"/>
            </p:cNvSpPr>
            <p:nvPr/>
          </p:nvSpPr>
          <p:spPr bwMode="auto">
            <a:xfrm flipH="1" flipV="1">
              <a:off x="1824" y="1475"/>
              <a:ext cx="160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5168"/>
            <p:cNvSpPr>
              <a:spLocks noChangeShapeType="1"/>
            </p:cNvSpPr>
            <p:nvPr/>
          </p:nvSpPr>
          <p:spPr bwMode="auto">
            <a:xfrm>
              <a:off x="1826" y="1483"/>
              <a:ext cx="85" cy="1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5169"/>
            <p:cNvSpPr>
              <a:spLocks noChangeShapeType="1"/>
            </p:cNvSpPr>
            <p:nvPr/>
          </p:nvSpPr>
          <p:spPr bwMode="auto">
            <a:xfrm flipH="1" flipV="1">
              <a:off x="1813" y="1594"/>
              <a:ext cx="97" cy="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5170"/>
            <p:cNvSpPr>
              <a:spLocks noChangeShapeType="1"/>
            </p:cNvSpPr>
            <p:nvPr/>
          </p:nvSpPr>
          <p:spPr bwMode="auto">
            <a:xfrm flipH="1">
              <a:off x="1400" y="1599"/>
              <a:ext cx="417" cy="3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5171"/>
            <p:cNvSpPr>
              <a:spLocks noChangeShapeType="1"/>
            </p:cNvSpPr>
            <p:nvPr/>
          </p:nvSpPr>
          <p:spPr bwMode="auto">
            <a:xfrm>
              <a:off x="1401" y="1954"/>
              <a:ext cx="67" cy="1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5172"/>
            <p:cNvSpPr>
              <a:spLocks noChangeShapeType="1"/>
            </p:cNvSpPr>
            <p:nvPr/>
          </p:nvSpPr>
          <p:spPr bwMode="auto">
            <a:xfrm flipH="1" flipV="1">
              <a:off x="1309" y="1946"/>
              <a:ext cx="160" cy="1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5173"/>
            <p:cNvSpPr>
              <a:spLocks noChangeShapeType="1"/>
            </p:cNvSpPr>
            <p:nvPr/>
          </p:nvSpPr>
          <p:spPr bwMode="auto">
            <a:xfrm>
              <a:off x="1311" y="1954"/>
              <a:ext cx="83" cy="1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Line 5174"/>
            <p:cNvSpPr>
              <a:spLocks noChangeShapeType="1"/>
            </p:cNvSpPr>
            <p:nvPr/>
          </p:nvSpPr>
          <p:spPr bwMode="auto">
            <a:xfrm flipH="1" flipV="1">
              <a:off x="1287" y="2071"/>
              <a:ext cx="107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5175"/>
            <p:cNvSpPr>
              <a:spLocks noChangeShapeType="1"/>
            </p:cNvSpPr>
            <p:nvPr/>
          </p:nvSpPr>
          <p:spPr bwMode="auto">
            <a:xfrm flipH="1">
              <a:off x="874" y="2076"/>
              <a:ext cx="415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03630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5" grpId="0" autoUpdateAnimBg="0"/>
      <p:bldP spid="923656" grpId="0" autoUpdateAnimBg="0"/>
      <p:bldP spid="92367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558</TotalTime>
  <Words>553</Words>
  <Application>Microsoft Office PowerPoint</Application>
  <PresentationFormat>On-screen Show (4:3)</PresentationFormat>
  <Paragraphs>134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Global Positioning System</vt:lpstr>
      <vt:lpstr>The History of GPS</vt:lpstr>
      <vt:lpstr>Three Segments of the GPS</vt:lpstr>
      <vt:lpstr>Four Basic Functions of GPS</vt:lpstr>
      <vt:lpstr>NAVSTAR, Space Segment</vt:lpstr>
      <vt:lpstr>Control Sector</vt:lpstr>
      <vt:lpstr>User Segment</vt:lpstr>
      <vt:lpstr>Satellite Ranging. </vt:lpstr>
      <vt:lpstr>Position is Based on Time</vt:lpstr>
      <vt:lpstr>Pseudo Random Noise Code</vt:lpstr>
      <vt:lpstr>Real Time Differential GPS</vt:lpstr>
      <vt:lpstr>Good Satellite Geometry</vt:lpstr>
      <vt:lpstr>Poor Satellite Geometry</vt:lpstr>
      <vt:lpstr>Poor Satellite Geometry</vt:lpstr>
      <vt:lpstr>PowerPoint Presentation</vt:lpstr>
      <vt:lpstr>Accuracy and Factors Affecting it</vt:lpstr>
      <vt:lpstr># of Satellites Needed.</vt:lpstr>
      <vt:lpstr>DGPS</vt:lpstr>
      <vt:lpstr>Sources of Real-Time DGPS</vt:lpstr>
      <vt:lpstr>USCG Radio Beacon</vt:lpstr>
      <vt:lpstr>Local base Station</vt:lpstr>
      <vt:lpstr>Satellite-Based DGPS</vt:lpstr>
      <vt:lpstr>WAAS</vt:lpstr>
      <vt:lpstr>PowerPoint Presentation</vt:lpstr>
      <vt:lpstr>PowerPoint Presentation</vt:lpstr>
      <vt:lpstr>PowerPoint Presentation</vt:lpstr>
      <vt:lpstr>Others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Positioning System</dc:title>
  <dc:creator>Brian Arnall</dc:creator>
  <cp:lastModifiedBy>Brian Arnall</cp:lastModifiedBy>
  <cp:revision>26</cp:revision>
  <cp:lastPrinted>2014-02-10T20:20:05Z</cp:lastPrinted>
  <dcterms:created xsi:type="dcterms:W3CDTF">2014-02-10T14:20:52Z</dcterms:created>
  <dcterms:modified xsi:type="dcterms:W3CDTF">2014-02-12T18:21:52Z</dcterms:modified>
</cp:coreProperties>
</file>