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258" r:id="rId58"/>
    <p:sldId id="259" r:id="rId59"/>
    <p:sldId id="260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50" b="1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r>
              <a:rPr lang="en-US">
                <a:solidFill>
                  <a:sysClr val="windowText" lastClr="000000"/>
                </a:solidFill>
              </a:rPr>
              <a:t>Efaw Phosphorus 1x1 Experiment</a:t>
            </a:r>
          </a:p>
        </c:rich>
      </c:tx>
      <c:layout>
        <c:manualLayout>
          <c:xMode val="edge"/>
          <c:yMode val="edge"/>
          <c:x val="0.12060357599269689"/>
          <c:y val="0.28759700673924965"/>
        </c:manualLayout>
      </c:layout>
      <c:overlay val="0"/>
      <c:spPr>
        <a:noFill/>
        <a:ln w="45248">
          <a:noFill/>
        </a:ln>
      </c:spPr>
    </c:title>
    <c:autoTitleDeleted val="0"/>
    <c:view3D>
      <c:rotX val="90"/>
      <c:hPercent val="100"/>
      <c:rotY val="0"/>
      <c:depthPercent val="100"/>
      <c:rAngAx val="0"/>
      <c:perspective val="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3749999999999997E-3"/>
          <c:y val="0"/>
          <c:w val="0.95725787401574802"/>
          <c:h val="0.92746624149356893"/>
        </c:manualLayout>
      </c:layout>
      <c:surfaceChart>
        <c:wireframe val="0"/>
        <c:ser>
          <c:idx val="0"/>
          <c:order val="0"/>
          <c:tx>
            <c:strRef>
              <c:f>Sheet1!$K$7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9999FF"/>
            </a:solidFill>
            <a:ln w="22624">
              <a:solidFill>
                <a:srgbClr val="000000"/>
              </a:solidFill>
              <a:prstDash val="solid"/>
            </a:ln>
            <a:sp3d prstMaterial="flat"/>
          </c:spPr>
          <c:cat>
            <c:numRef>
              <c:f>Sheet1!$J$8:$J$77</c:f>
              <c:numCache>
                <c:formatCode>General</c:formatCode>
                <c:ptCount val="7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</c:numCache>
            </c:numRef>
          </c:cat>
          <c:val>
            <c:numRef>
              <c:f>Sheet1!$K$8:$K$77</c:f>
              <c:numCache>
                <c:formatCode>0.0</c:formatCode>
                <c:ptCount val="70"/>
                <c:pt idx="0">
                  <c:v>40.244210000000002</c:v>
                </c:pt>
                <c:pt idx="1">
                  <c:v>40.571780000000004</c:v>
                </c:pt>
                <c:pt idx="2">
                  <c:v>50.617259999999995</c:v>
                </c:pt>
                <c:pt idx="3">
                  <c:v>46.795610000000011</c:v>
                </c:pt>
                <c:pt idx="4">
                  <c:v>51.490780000000001</c:v>
                </c:pt>
                <c:pt idx="5">
                  <c:v>37.951219999999999</c:v>
                </c:pt>
                <c:pt idx="6">
                  <c:v>32.710100000000004</c:v>
                </c:pt>
                <c:pt idx="7">
                  <c:v>39.370689999999996</c:v>
                </c:pt>
                <c:pt idx="8">
                  <c:v>38.704550000000005</c:v>
                </c:pt>
                <c:pt idx="9">
                  <c:v>39.791050000000006</c:v>
                </c:pt>
                <c:pt idx="10">
                  <c:v>42.724600000000009</c:v>
                </c:pt>
                <c:pt idx="11">
                  <c:v>38.161300000000011</c:v>
                </c:pt>
                <c:pt idx="12">
                  <c:v>34.901799999999994</c:v>
                </c:pt>
                <c:pt idx="13">
                  <c:v>51.307949999999998</c:v>
                </c:pt>
                <c:pt idx="14">
                  <c:v>38.813200000000002</c:v>
                </c:pt>
                <c:pt idx="15">
                  <c:v>37.853760299999998</c:v>
                </c:pt>
                <c:pt idx="16">
                  <c:v>51.742550000000016</c:v>
                </c:pt>
                <c:pt idx="17">
                  <c:v>46.961950000000002</c:v>
                </c:pt>
                <c:pt idx="18">
                  <c:v>59.239400000000003</c:v>
                </c:pt>
                <c:pt idx="19">
                  <c:v>53.263650000000005</c:v>
                </c:pt>
                <c:pt idx="20">
                  <c:v>61.521050000000002</c:v>
                </c:pt>
                <c:pt idx="21">
                  <c:v>54.8934</c:v>
                </c:pt>
                <c:pt idx="22">
                  <c:v>53.046349999999997</c:v>
                </c:pt>
                <c:pt idx="23">
                  <c:v>46.2014</c:v>
                </c:pt>
                <c:pt idx="24">
                  <c:v>52.829050000000002</c:v>
                </c:pt>
                <c:pt idx="25">
                  <c:v>45.766800000000011</c:v>
                </c:pt>
                <c:pt idx="26">
                  <c:v>27.839549999999992</c:v>
                </c:pt>
                <c:pt idx="27">
                  <c:v>51.525250000000007</c:v>
                </c:pt>
                <c:pt idx="28">
                  <c:v>51.633900000000011</c:v>
                </c:pt>
                <c:pt idx="29">
                  <c:v>48.591700000000003</c:v>
                </c:pt>
                <c:pt idx="30">
                  <c:v>47.2879</c:v>
                </c:pt>
                <c:pt idx="31">
                  <c:v>44.897600000000004</c:v>
                </c:pt>
                <c:pt idx="32">
                  <c:v>47.939799999999998</c:v>
                </c:pt>
                <c:pt idx="33">
                  <c:v>47.722500000000011</c:v>
                </c:pt>
                <c:pt idx="34">
                  <c:v>47.428840000000001</c:v>
                </c:pt>
                <c:pt idx="35">
                  <c:v>40.922320000000013</c:v>
                </c:pt>
                <c:pt idx="36">
                  <c:v>54.045640000000006</c:v>
                </c:pt>
                <c:pt idx="37">
                  <c:v>46.987720000000003</c:v>
                </c:pt>
                <c:pt idx="38">
                  <c:v>39.819520000000004</c:v>
                </c:pt>
                <c:pt idx="39">
                  <c:v>53.273680000000006</c:v>
                </c:pt>
                <c:pt idx="40">
                  <c:v>56.361520000000006</c:v>
                </c:pt>
                <c:pt idx="41">
                  <c:v>42.025120000000008</c:v>
                </c:pt>
                <c:pt idx="42">
                  <c:v>33.312999999999995</c:v>
                </c:pt>
                <c:pt idx="43">
                  <c:v>30.776560000000003</c:v>
                </c:pt>
                <c:pt idx="44">
                  <c:v>31.438239999999997</c:v>
                </c:pt>
                <c:pt idx="45">
                  <c:v>34.305520000000001</c:v>
                </c:pt>
                <c:pt idx="46">
                  <c:v>35.408320000000003</c:v>
                </c:pt>
                <c:pt idx="47">
                  <c:v>41.914839999999998</c:v>
                </c:pt>
                <c:pt idx="48">
                  <c:v>34.52608</c:v>
                </c:pt>
                <c:pt idx="49">
                  <c:v>33.312999999999995</c:v>
                </c:pt>
                <c:pt idx="50">
                  <c:v>42.135400000000011</c:v>
                </c:pt>
                <c:pt idx="51">
                  <c:v>42.466240000000006</c:v>
                </c:pt>
                <c:pt idx="52">
                  <c:v>34.415800000000004</c:v>
                </c:pt>
                <c:pt idx="53">
                  <c:v>32.761600000000001</c:v>
                </c:pt>
                <c:pt idx="54">
                  <c:v>33.533560000000008</c:v>
                </c:pt>
                <c:pt idx="55">
                  <c:v>40.922320000000013</c:v>
                </c:pt>
                <c:pt idx="56">
                  <c:v>33.312999999999995</c:v>
                </c:pt>
                <c:pt idx="57">
                  <c:v>41.694280000000006</c:v>
                </c:pt>
                <c:pt idx="58">
                  <c:v>40.260640000000009</c:v>
                </c:pt>
                <c:pt idx="59">
                  <c:v>53.82508</c:v>
                </c:pt>
                <c:pt idx="60">
                  <c:v>40.952600000000004</c:v>
                </c:pt>
                <c:pt idx="61">
                  <c:v>47.096360000000011</c:v>
                </c:pt>
                <c:pt idx="62">
                  <c:v>45.121580000000002</c:v>
                </c:pt>
                <c:pt idx="63">
                  <c:v>47.315780000000004</c:v>
                </c:pt>
                <c:pt idx="64">
                  <c:v>31.627250000000007</c:v>
                </c:pt>
                <c:pt idx="65">
                  <c:v>25.483489999999996</c:v>
                </c:pt>
                <c:pt idx="66">
                  <c:v>27.348560000000003</c:v>
                </c:pt>
                <c:pt idx="67">
                  <c:v>25.812620000000003</c:v>
                </c:pt>
                <c:pt idx="68">
                  <c:v>21.533930000000005</c:v>
                </c:pt>
                <c:pt idx="69">
                  <c:v>31.078700000000001</c:v>
                </c:pt>
              </c:numCache>
            </c:numRef>
          </c:val>
        </c:ser>
        <c:ser>
          <c:idx val="1"/>
          <c:order val="1"/>
          <c:tx>
            <c:strRef>
              <c:f>Sheet1!$L$7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993366"/>
            </a:solidFill>
            <a:ln w="22624">
              <a:solidFill>
                <a:srgbClr val="000000"/>
              </a:solidFill>
              <a:prstDash val="solid"/>
            </a:ln>
            <a:sp3d prstMaterial="flat"/>
          </c:spPr>
          <c:cat>
            <c:numRef>
              <c:f>Sheet1!$J$8:$J$77</c:f>
              <c:numCache>
                <c:formatCode>General</c:formatCode>
                <c:ptCount val="7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</c:numCache>
            </c:numRef>
          </c:cat>
          <c:val>
            <c:numRef>
              <c:f>Sheet1!$L$8:$L$77</c:f>
              <c:numCache>
                <c:formatCode>0.0</c:formatCode>
                <c:ptCount val="70"/>
                <c:pt idx="0">
                  <c:v>44.049050000000001</c:v>
                </c:pt>
                <c:pt idx="1">
                  <c:v>45.218750000000007</c:v>
                </c:pt>
                <c:pt idx="2">
                  <c:v>49.429670000000002</c:v>
                </c:pt>
                <c:pt idx="3">
                  <c:v>55.629080000000002</c:v>
                </c:pt>
                <c:pt idx="4">
                  <c:v>52.119980000000005</c:v>
                </c:pt>
                <c:pt idx="5">
                  <c:v>56.915750000000003</c:v>
                </c:pt>
                <c:pt idx="6">
                  <c:v>41.241770000000002</c:v>
                </c:pt>
                <c:pt idx="7">
                  <c:v>47.207240000000006</c:v>
                </c:pt>
                <c:pt idx="8">
                  <c:v>40.072070000000011</c:v>
                </c:pt>
                <c:pt idx="9">
                  <c:v>46.271480000000004</c:v>
                </c:pt>
                <c:pt idx="10">
                  <c:v>42.294500000000006</c:v>
                </c:pt>
                <c:pt idx="11">
                  <c:v>43.464200000000005</c:v>
                </c:pt>
                <c:pt idx="12">
                  <c:v>39.370249999999999</c:v>
                </c:pt>
                <c:pt idx="13">
                  <c:v>53.289680000000004</c:v>
                </c:pt>
                <c:pt idx="14">
                  <c:v>49.546640000000004</c:v>
                </c:pt>
                <c:pt idx="15">
                  <c:v>55.27817000000001</c:v>
                </c:pt>
                <c:pt idx="16">
                  <c:v>40.773890000000002</c:v>
                </c:pt>
                <c:pt idx="17">
                  <c:v>43.347229999999996</c:v>
                </c:pt>
                <c:pt idx="18">
                  <c:v>58.904239999999994</c:v>
                </c:pt>
                <c:pt idx="19">
                  <c:v>49.195730000000012</c:v>
                </c:pt>
                <c:pt idx="20">
                  <c:v>54.927260000000004</c:v>
                </c:pt>
                <c:pt idx="21">
                  <c:v>51.535130000000009</c:v>
                </c:pt>
                <c:pt idx="22">
                  <c:v>44.867839999999994</c:v>
                </c:pt>
                <c:pt idx="23">
                  <c:v>58.670300000000005</c:v>
                </c:pt>
                <c:pt idx="24">
                  <c:v>57.215320000000013</c:v>
                </c:pt>
                <c:pt idx="25">
                  <c:v>56.773560000000003</c:v>
                </c:pt>
                <c:pt idx="26">
                  <c:v>46.060880000000004</c:v>
                </c:pt>
                <c:pt idx="27">
                  <c:v>50.920240000000007</c:v>
                </c:pt>
                <c:pt idx="28">
                  <c:v>49.153200000000005</c:v>
                </c:pt>
                <c:pt idx="29">
                  <c:v>53.349920000000004</c:v>
                </c:pt>
                <c:pt idx="30">
                  <c:v>39.434480000000001</c:v>
                </c:pt>
                <c:pt idx="31">
                  <c:v>49.042760000000001</c:v>
                </c:pt>
                <c:pt idx="32">
                  <c:v>44.956479999999999</c:v>
                </c:pt>
                <c:pt idx="33">
                  <c:v>43.520760000000003</c:v>
                </c:pt>
                <c:pt idx="34">
                  <c:v>43.189440000000005</c:v>
                </c:pt>
                <c:pt idx="35">
                  <c:v>63.28952000000001</c:v>
                </c:pt>
                <c:pt idx="36">
                  <c:v>51.472440000000006</c:v>
                </c:pt>
                <c:pt idx="37">
                  <c:v>41.201520000000002</c:v>
                </c:pt>
                <c:pt idx="38">
                  <c:v>46.944399999999995</c:v>
                </c:pt>
                <c:pt idx="39">
                  <c:v>48.711439999999996</c:v>
                </c:pt>
                <c:pt idx="40">
                  <c:v>49.263640000000002</c:v>
                </c:pt>
                <c:pt idx="41">
                  <c:v>42.858120000000007</c:v>
                </c:pt>
                <c:pt idx="42">
                  <c:v>37.336120000000001</c:v>
                </c:pt>
                <c:pt idx="43">
                  <c:v>37.88832</c:v>
                </c:pt>
                <c:pt idx="44">
                  <c:v>31.26192</c:v>
                </c:pt>
                <c:pt idx="45">
                  <c:v>33.249840000000006</c:v>
                </c:pt>
                <c:pt idx="46">
                  <c:v>40.207560000000001</c:v>
                </c:pt>
                <c:pt idx="47">
                  <c:v>41.974599999999995</c:v>
                </c:pt>
                <c:pt idx="48">
                  <c:v>42.526800000000009</c:v>
                </c:pt>
                <c:pt idx="49">
                  <c:v>41.864160000000005</c:v>
                </c:pt>
                <c:pt idx="50">
                  <c:v>41.482280000000003</c:v>
                </c:pt>
                <c:pt idx="51">
                  <c:v>40.787120000000002</c:v>
                </c:pt>
                <c:pt idx="52">
                  <c:v>34.530680000000004</c:v>
                </c:pt>
                <c:pt idx="53">
                  <c:v>38.93336</c:v>
                </c:pt>
                <c:pt idx="54">
                  <c:v>28.505959999999995</c:v>
                </c:pt>
                <c:pt idx="55">
                  <c:v>37.079600000000006</c:v>
                </c:pt>
                <c:pt idx="56">
                  <c:v>40.555400000000006</c:v>
                </c:pt>
                <c:pt idx="57">
                  <c:v>34.183100000000003</c:v>
                </c:pt>
                <c:pt idx="58">
                  <c:v>33.372080000000004</c:v>
                </c:pt>
                <c:pt idx="59">
                  <c:v>30.823160000000001</c:v>
                </c:pt>
                <c:pt idx="60">
                  <c:v>53.184140000000006</c:v>
                </c:pt>
                <c:pt idx="61">
                  <c:v>52.720700000000008</c:v>
                </c:pt>
                <c:pt idx="62">
                  <c:v>37.079600000000006</c:v>
                </c:pt>
                <c:pt idx="63">
                  <c:v>38.93336</c:v>
                </c:pt>
                <c:pt idx="64">
                  <c:v>30.012140000000002</c:v>
                </c:pt>
                <c:pt idx="65">
                  <c:v>31.750039999999991</c:v>
                </c:pt>
                <c:pt idx="66">
                  <c:v>26.072899999999994</c:v>
                </c:pt>
                <c:pt idx="67">
                  <c:v>20.627479999999995</c:v>
                </c:pt>
                <c:pt idx="68">
                  <c:v>22.82882</c:v>
                </c:pt>
                <c:pt idx="69">
                  <c:v>29.54869999999999</c:v>
                </c:pt>
              </c:numCache>
            </c:numRef>
          </c:val>
        </c:ser>
        <c:ser>
          <c:idx val="2"/>
          <c:order val="2"/>
          <c:tx>
            <c:strRef>
              <c:f>Sheet1!$M$7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CC"/>
            </a:solidFill>
            <a:ln w="22624">
              <a:solidFill>
                <a:srgbClr val="000000"/>
              </a:solidFill>
              <a:prstDash val="solid"/>
            </a:ln>
            <a:sp3d prstMaterial="flat"/>
          </c:spPr>
          <c:cat>
            <c:numRef>
              <c:f>Sheet1!$J$8:$J$77</c:f>
              <c:numCache>
                <c:formatCode>General</c:formatCode>
                <c:ptCount val="7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</c:numCache>
            </c:numRef>
          </c:cat>
          <c:val>
            <c:numRef>
              <c:f>Sheet1!$M$8:$M$77</c:f>
              <c:numCache>
                <c:formatCode>0.0</c:formatCode>
                <c:ptCount val="70"/>
                <c:pt idx="0">
                  <c:v>38.331270000000004</c:v>
                </c:pt>
                <c:pt idx="1">
                  <c:v>52.137440000000005</c:v>
                </c:pt>
                <c:pt idx="2">
                  <c:v>56.050999999999995</c:v>
                </c:pt>
                <c:pt idx="3">
                  <c:v>49.202270000000013</c:v>
                </c:pt>
                <c:pt idx="4">
                  <c:v>50.615500000000011</c:v>
                </c:pt>
                <c:pt idx="5">
                  <c:v>48.115170000000013</c:v>
                </c:pt>
                <c:pt idx="6">
                  <c:v>45.397420000000004</c:v>
                </c:pt>
                <c:pt idx="7">
                  <c:v>47.462910000000008</c:v>
                </c:pt>
                <c:pt idx="8">
                  <c:v>43.549350000000011</c:v>
                </c:pt>
                <c:pt idx="9">
                  <c:v>44.201610000000002</c:v>
                </c:pt>
                <c:pt idx="10">
                  <c:v>50.289370000000005</c:v>
                </c:pt>
                <c:pt idx="11">
                  <c:v>52.680990000000001</c:v>
                </c:pt>
                <c:pt idx="12">
                  <c:v>42.136120000000012</c:v>
                </c:pt>
                <c:pt idx="13">
                  <c:v>44.419029999999999</c:v>
                </c:pt>
                <c:pt idx="14">
                  <c:v>40.045750000000005</c:v>
                </c:pt>
                <c:pt idx="15">
                  <c:v>52.481400000000001</c:v>
                </c:pt>
                <c:pt idx="16">
                  <c:v>54.572350000000014</c:v>
                </c:pt>
                <c:pt idx="17">
                  <c:v>45.438200000000009</c:v>
                </c:pt>
                <c:pt idx="18">
                  <c:v>50.170350000000013</c:v>
                </c:pt>
                <c:pt idx="19">
                  <c:v>46.428650000000012</c:v>
                </c:pt>
                <c:pt idx="20">
                  <c:v>48.40955000000001</c:v>
                </c:pt>
                <c:pt idx="21">
                  <c:v>50.500500000000002</c:v>
                </c:pt>
                <c:pt idx="22">
                  <c:v>46.318600000000004</c:v>
                </c:pt>
                <c:pt idx="23">
                  <c:v>48.739700000000013</c:v>
                </c:pt>
                <c:pt idx="24">
                  <c:v>43.787450000000007</c:v>
                </c:pt>
                <c:pt idx="25">
                  <c:v>59.524600000000014</c:v>
                </c:pt>
                <c:pt idx="26">
                  <c:v>48.519600000000004</c:v>
                </c:pt>
                <c:pt idx="27">
                  <c:v>56.773350000000015</c:v>
                </c:pt>
                <c:pt idx="28">
                  <c:v>48.189450000000001</c:v>
                </c:pt>
                <c:pt idx="29">
                  <c:v>43.017100000000006</c:v>
                </c:pt>
                <c:pt idx="30">
                  <c:v>46.428650000000012</c:v>
                </c:pt>
                <c:pt idx="31">
                  <c:v>45.878400000000006</c:v>
                </c:pt>
                <c:pt idx="32">
                  <c:v>49.730150000000016</c:v>
                </c:pt>
                <c:pt idx="33">
                  <c:v>52.591450000000002</c:v>
                </c:pt>
                <c:pt idx="34">
                  <c:v>44.5578</c:v>
                </c:pt>
                <c:pt idx="35">
                  <c:v>44.667850000000008</c:v>
                </c:pt>
                <c:pt idx="36">
                  <c:v>41.366350000000011</c:v>
                </c:pt>
                <c:pt idx="37">
                  <c:v>47.199000000000012</c:v>
                </c:pt>
                <c:pt idx="38">
                  <c:v>43.237200000000009</c:v>
                </c:pt>
                <c:pt idx="39">
                  <c:v>40.485950000000003</c:v>
                </c:pt>
                <c:pt idx="40">
                  <c:v>43.533900000000003</c:v>
                </c:pt>
                <c:pt idx="41">
                  <c:v>38.490330000000007</c:v>
                </c:pt>
                <c:pt idx="42">
                  <c:v>40.743840000000006</c:v>
                </c:pt>
                <c:pt idx="43">
                  <c:v>35.700270000000003</c:v>
                </c:pt>
                <c:pt idx="44">
                  <c:v>36.773370000000007</c:v>
                </c:pt>
                <c:pt idx="45">
                  <c:v>33.876000000000005</c:v>
                </c:pt>
                <c:pt idx="46">
                  <c:v>34.090620000000008</c:v>
                </c:pt>
                <c:pt idx="47">
                  <c:v>42.675420000000003</c:v>
                </c:pt>
                <c:pt idx="48">
                  <c:v>42.675420000000003</c:v>
                </c:pt>
                <c:pt idx="49">
                  <c:v>39.241500000000002</c:v>
                </c:pt>
                <c:pt idx="50">
                  <c:v>38.704950000000004</c:v>
                </c:pt>
                <c:pt idx="51">
                  <c:v>37.739160000000012</c:v>
                </c:pt>
                <c:pt idx="52">
                  <c:v>30.334769999999999</c:v>
                </c:pt>
                <c:pt idx="53">
                  <c:v>35.05641</c:v>
                </c:pt>
                <c:pt idx="54">
                  <c:v>27.65202</c:v>
                </c:pt>
                <c:pt idx="55">
                  <c:v>35.914889999999993</c:v>
                </c:pt>
                <c:pt idx="56">
                  <c:v>29.154360000000004</c:v>
                </c:pt>
                <c:pt idx="57">
                  <c:v>34.090620000000008</c:v>
                </c:pt>
                <c:pt idx="58">
                  <c:v>31.944419999999987</c:v>
                </c:pt>
                <c:pt idx="59">
                  <c:v>31.944419999999987</c:v>
                </c:pt>
                <c:pt idx="60">
                  <c:v>33.446760000000005</c:v>
                </c:pt>
                <c:pt idx="61">
                  <c:v>32.910209999999999</c:v>
                </c:pt>
                <c:pt idx="62">
                  <c:v>32.69559000000001</c:v>
                </c:pt>
                <c:pt idx="63">
                  <c:v>41.924250000000001</c:v>
                </c:pt>
                <c:pt idx="64">
                  <c:v>26.471610000000002</c:v>
                </c:pt>
                <c:pt idx="65">
                  <c:v>20.354939999999999</c:v>
                </c:pt>
                <c:pt idx="66">
                  <c:v>16.599090000000004</c:v>
                </c:pt>
                <c:pt idx="67">
                  <c:v>15.6333</c:v>
                </c:pt>
                <c:pt idx="68">
                  <c:v>15.525990000000002</c:v>
                </c:pt>
                <c:pt idx="69">
                  <c:v>15.20406</c:v>
                </c:pt>
              </c:numCache>
            </c:numRef>
          </c:val>
        </c:ser>
        <c:ser>
          <c:idx val="3"/>
          <c:order val="3"/>
          <c:tx>
            <c:strRef>
              <c:f>Sheet1!$N$7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CCFFFF"/>
            </a:solidFill>
            <a:ln w="22624">
              <a:solidFill>
                <a:srgbClr val="000000"/>
              </a:solidFill>
              <a:prstDash val="solid"/>
            </a:ln>
            <a:sp3d prstMaterial="flat"/>
          </c:spPr>
          <c:cat>
            <c:numRef>
              <c:f>Sheet1!$J$8:$J$77</c:f>
              <c:numCache>
                <c:formatCode>General</c:formatCode>
                <c:ptCount val="7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</c:numCache>
            </c:numRef>
          </c:cat>
          <c:val>
            <c:numRef>
              <c:f>Sheet1!$N$8:$N$77</c:f>
              <c:numCache>
                <c:formatCode>0.0</c:formatCode>
                <c:ptCount val="70"/>
                <c:pt idx="0">
                  <c:v>48.332920000000001</c:v>
                </c:pt>
                <c:pt idx="1">
                  <c:v>42.604600000000005</c:v>
                </c:pt>
                <c:pt idx="2">
                  <c:v>51.303160000000005</c:v>
                </c:pt>
                <c:pt idx="3">
                  <c:v>51.621400000000001</c:v>
                </c:pt>
                <c:pt idx="4">
                  <c:v>47.3782</c:v>
                </c:pt>
                <c:pt idx="5">
                  <c:v>42.498520000000013</c:v>
                </c:pt>
                <c:pt idx="6">
                  <c:v>35.603320000000011</c:v>
                </c:pt>
                <c:pt idx="7">
                  <c:v>36.664120000000011</c:v>
                </c:pt>
                <c:pt idx="8">
                  <c:v>40.589080000000003</c:v>
                </c:pt>
                <c:pt idx="9">
                  <c:v>51.19708</c:v>
                </c:pt>
                <c:pt idx="10">
                  <c:v>53.636920000000011</c:v>
                </c:pt>
                <c:pt idx="11">
                  <c:v>48.332920000000001</c:v>
                </c:pt>
                <c:pt idx="12">
                  <c:v>41.331639999999993</c:v>
                </c:pt>
                <c:pt idx="13">
                  <c:v>36.027640000000005</c:v>
                </c:pt>
                <c:pt idx="14">
                  <c:v>47.9086</c:v>
                </c:pt>
                <c:pt idx="15">
                  <c:v>32.527000000000001</c:v>
                </c:pt>
                <c:pt idx="16">
                  <c:v>50.878840000000004</c:v>
                </c:pt>
                <c:pt idx="17">
                  <c:v>46.423480000000005</c:v>
                </c:pt>
                <c:pt idx="18">
                  <c:v>45.574840000000002</c:v>
                </c:pt>
                <c:pt idx="19">
                  <c:v>37.830999999999996</c:v>
                </c:pt>
                <c:pt idx="20">
                  <c:v>47.059960000000004</c:v>
                </c:pt>
                <c:pt idx="21">
                  <c:v>41.225560000000016</c:v>
                </c:pt>
                <c:pt idx="22">
                  <c:v>51.51532000000001</c:v>
                </c:pt>
                <c:pt idx="23">
                  <c:v>59.259160000000001</c:v>
                </c:pt>
                <c:pt idx="24">
                  <c:v>56.819320000000005</c:v>
                </c:pt>
                <c:pt idx="25">
                  <c:v>42.922840000000008</c:v>
                </c:pt>
                <c:pt idx="26">
                  <c:v>40.801239999999993</c:v>
                </c:pt>
                <c:pt idx="27">
                  <c:v>56.395000000000003</c:v>
                </c:pt>
                <c:pt idx="28">
                  <c:v>52.04572000000001</c:v>
                </c:pt>
                <c:pt idx="29">
                  <c:v>47.3782</c:v>
                </c:pt>
                <c:pt idx="30">
                  <c:v>38.886389999999999</c:v>
                </c:pt>
                <c:pt idx="31">
                  <c:v>43.439659999999996</c:v>
                </c:pt>
                <c:pt idx="32">
                  <c:v>42.698430000000009</c:v>
                </c:pt>
                <c:pt idx="33">
                  <c:v>46.192800000000013</c:v>
                </c:pt>
                <c:pt idx="34">
                  <c:v>47.569370000000006</c:v>
                </c:pt>
                <c:pt idx="35">
                  <c:v>45.663350000000008</c:v>
                </c:pt>
                <c:pt idx="36">
                  <c:v>50.004839999999994</c:v>
                </c:pt>
                <c:pt idx="37">
                  <c:v>47.569370000000006</c:v>
                </c:pt>
                <c:pt idx="38">
                  <c:v>45.875130000000006</c:v>
                </c:pt>
                <c:pt idx="39">
                  <c:v>47.675260000000002</c:v>
                </c:pt>
                <c:pt idx="40">
                  <c:v>38.251049999999999</c:v>
                </c:pt>
                <c:pt idx="41">
                  <c:v>38.568720000000013</c:v>
                </c:pt>
                <c:pt idx="42">
                  <c:v>38.145160000000011</c:v>
                </c:pt>
                <c:pt idx="43">
                  <c:v>38.356940000000002</c:v>
                </c:pt>
                <c:pt idx="44">
                  <c:v>34.015450000000001</c:v>
                </c:pt>
                <c:pt idx="45">
                  <c:v>34.96846</c:v>
                </c:pt>
                <c:pt idx="46">
                  <c:v>29.673960000000008</c:v>
                </c:pt>
                <c:pt idx="47">
                  <c:v>33.168330000000012</c:v>
                </c:pt>
                <c:pt idx="48">
                  <c:v>35.921469999999999</c:v>
                </c:pt>
                <c:pt idx="49">
                  <c:v>33.803670000000004</c:v>
                </c:pt>
                <c:pt idx="50">
                  <c:v>39.204060000000005</c:v>
                </c:pt>
                <c:pt idx="51">
                  <c:v>32.532990000000005</c:v>
                </c:pt>
                <c:pt idx="52">
                  <c:v>40.898300000000006</c:v>
                </c:pt>
                <c:pt idx="53">
                  <c:v>32.003540000000001</c:v>
                </c:pt>
                <c:pt idx="54">
                  <c:v>28.29739</c:v>
                </c:pt>
                <c:pt idx="55">
                  <c:v>32.744770000000003</c:v>
                </c:pt>
                <c:pt idx="56">
                  <c:v>34.862570000000012</c:v>
                </c:pt>
                <c:pt idx="57">
                  <c:v>32.003540000000001</c:v>
                </c:pt>
                <c:pt idx="58">
                  <c:v>36.027360000000002</c:v>
                </c:pt>
                <c:pt idx="59">
                  <c:v>41.427750000000003</c:v>
                </c:pt>
                <c:pt idx="60">
                  <c:v>48.204710000000013</c:v>
                </c:pt>
                <c:pt idx="61">
                  <c:v>44.710340000000002</c:v>
                </c:pt>
                <c:pt idx="62">
                  <c:v>33.486000000000004</c:v>
                </c:pt>
                <c:pt idx="63">
                  <c:v>44.498560000000012</c:v>
                </c:pt>
                <c:pt idx="64">
                  <c:v>30.732860000000006</c:v>
                </c:pt>
                <c:pt idx="65">
                  <c:v>25.226579999999991</c:v>
                </c:pt>
                <c:pt idx="66">
                  <c:v>21.943990000000003</c:v>
                </c:pt>
                <c:pt idx="67">
                  <c:v>18.97907</c:v>
                </c:pt>
                <c:pt idx="68">
                  <c:v>18.131950000000007</c:v>
                </c:pt>
                <c:pt idx="69">
                  <c:v>22.261659999999996</c:v>
                </c:pt>
              </c:numCache>
            </c:numRef>
          </c:val>
        </c:ser>
        <c:ser>
          <c:idx val="4"/>
          <c:order val="4"/>
          <c:tx>
            <c:strRef>
              <c:f>Sheet1!$O$7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660066"/>
            </a:solidFill>
            <a:ln w="22624">
              <a:solidFill>
                <a:srgbClr val="000000"/>
              </a:solidFill>
              <a:prstDash val="solid"/>
            </a:ln>
            <a:sp3d prstMaterial="flat"/>
          </c:spPr>
          <c:cat>
            <c:numRef>
              <c:f>Sheet1!$J$8:$J$77</c:f>
              <c:numCache>
                <c:formatCode>General</c:formatCode>
                <c:ptCount val="7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</c:numCache>
            </c:numRef>
          </c:cat>
          <c:val>
            <c:numRef>
              <c:f>Sheet1!$O$8:$O$77</c:f>
              <c:numCache>
                <c:formatCode>0.0</c:formatCode>
                <c:ptCount val="70"/>
                <c:pt idx="0">
                  <c:v>49.854530000000004</c:v>
                </c:pt>
                <c:pt idx="1">
                  <c:v>45.397420000000004</c:v>
                </c:pt>
                <c:pt idx="2">
                  <c:v>46.267100000000006</c:v>
                </c:pt>
                <c:pt idx="3">
                  <c:v>55.290030000000009</c:v>
                </c:pt>
                <c:pt idx="4">
                  <c:v>57.464230000000001</c:v>
                </c:pt>
                <c:pt idx="5">
                  <c:v>47.680330000000005</c:v>
                </c:pt>
                <c:pt idx="6">
                  <c:v>42.679670000000002</c:v>
                </c:pt>
                <c:pt idx="7">
                  <c:v>45.071289999999998</c:v>
                </c:pt>
                <c:pt idx="8">
                  <c:v>44.092900000000007</c:v>
                </c:pt>
                <c:pt idx="9">
                  <c:v>56.485839999999996</c:v>
                </c:pt>
                <c:pt idx="10">
                  <c:v>48.115170000000013</c:v>
                </c:pt>
                <c:pt idx="11">
                  <c:v>55.072610000000005</c:v>
                </c:pt>
                <c:pt idx="12">
                  <c:v>45.147120000000001</c:v>
                </c:pt>
                <c:pt idx="13">
                  <c:v>43.288240000000002</c:v>
                </c:pt>
                <c:pt idx="14">
                  <c:v>50.491400000000006</c:v>
                </c:pt>
                <c:pt idx="15">
                  <c:v>43.869140000000002</c:v>
                </c:pt>
                <c:pt idx="16">
                  <c:v>42.010260000000002</c:v>
                </c:pt>
                <c:pt idx="17">
                  <c:v>38.757220000000004</c:v>
                </c:pt>
                <c:pt idx="18">
                  <c:v>41.313180000000003</c:v>
                </c:pt>
                <c:pt idx="19">
                  <c:v>38.757220000000004</c:v>
                </c:pt>
                <c:pt idx="20">
                  <c:v>42.707340000000002</c:v>
                </c:pt>
                <c:pt idx="21">
                  <c:v>49.097240000000006</c:v>
                </c:pt>
                <c:pt idx="22">
                  <c:v>51.537020000000005</c:v>
                </c:pt>
                <c:pt idx="23">
                  <c:v>52.466460000000005</c:v>
                </c:pt>
                <c:pt idx="24">
                  <c:v>48.748700000000007</c:v>
                </c:pt>
                <c:pt idx="25">
                  <c:v>52.698820000000012</c:v>
                </c:pt>
                <c:pt idx="26">
                  <c:v>60.366700000000002</c:v>
                </c:pt>
                <c:pt idx="27">
                  <c:v>55.603320000000011</c:v>
                </c:pt>
                <c:pt idx="28">
                  <c:v>56.184220000000003</c:v>
                </c:pt>
                <c:pt idx="29">
                  <c:v>52.466460000000005</c:v>
                </c:pt>
                <c:pt idx="30">
                  <c:v>51.653200000000005</c:v>
                </c:pt>
                <c:pt idx="31">
                  <c:v>53.628260000000012</c:v>
                </c:pt>
                <c:pt idx="32">
                  <c:v>56.648940000000003</c:v>
                </c:pt>
                <c:pt idx="33">
                  <c:v>55.487140000000004</c:v>
                </c:pt>
                <c:pt idx="34">
                  <c:v>53.163540000000012</c:v>
                </c:pt>
                <c:pt idx="35">
                  <c:v>55.022420000000011</c:v>
                </c:pt>
                <c:pt idx="36">
                  <c:v>47.93544</c:v>
                </c:pt>
                <c:pt idx="37">
                  <c:v>47.47072</c:v>
                </c:pt>
                <c:pt idx="38">
                  <c:v>51.855120000000014</c:v>
                </c:pt>
                <c:pt idx="39">
                  <c:v>52.755600000000001</c:v>
                </c:pt>
                <c:pt idx="40">
                  <c:v>52.417919999999995</c:v>
                </c:pt>
                <c:pt idx="41">
                  <c:v>41.949840000000002</c:v>
                </c:pt>
                <c:pt idx="42">
                  <c:v>32.269680000000001</c:v>
                </c:pt>
                <c:pt idx="43">
                  <c:v>40.374000000000002</c:v>
                </c:pt>
                <c:pt idx="44">
                  <c:v>29.005439999999997</c:v>
                </c:pt>
                <c:pt idx="45">
                  <c:v>39.473520000000008</c:v>
                </c:pt>
                <c:pt idx="46">
                  <c:v>33.507840000000002</c:v>
                </c:pt>
                <c:pt idx="47">
                  <c:v>39.586079999999995</c:v>
                </c:pt>
                <c:pt idx="48">
                  <c:v>34.971120000000006</c:v>
                </c:pt>
                <c:pt idx="49">
                  <c:v>38.122800000000012</c:v>
                </c:pt>
                <c:pt idx="50">
                  <c:v>35.42136</c:v>
                </c:pt>
                <c:pt idx="51">
                  <c:v>37.222320000000018</c:v>
                </c:pt>
                <c:pt idx="52">
                  <c:v>36.884639999999997</c:v>
                </c:pt>
                <c:pt idx="53">
                  <c:v>37.56</c:v>
                </c:pt>
                <c:pt idx="54">
                  <c:v>29.568239999999999</c:v>
                </c:pt>
                <c:pt idx="55">
                  <c:v>32.719920000000009</c:v>
                </c:pt>
                <c:pt idx="56">
                  <c:v>27.542159999999996</c:v>
                </c:pt>
                <c:pt idx="57">
                  <c:v>35.759040000000006</c:v>
                </c:pt>
                <c:pt idx="58">
                  <c:v>30.693839999999994</c:v>
                </c:pt>
                <c:pt idx="59">
                  <c:v>30.468719999999994</c:v>
                </c:pt>
                <c:pt idx="60">
                  <c:v>48.086300000000001</c:v>
                </c:pt>
                <c:pt idx="61">
                  <c:v>42.756740000000008</c:v>
                </c:pt>
                <c:pt idx="62">
                  <c:v>32.676920000000003</c:v>
                </c:pt>
                <c:pt idx="63">
                  <c:v>33.256220000000006</c:v>
                </c:pt>
                <c:pt idx="64">
                  <c:v>27.810800000000004</c:v>
                </c:pt>
                <c:pt idx="65">
                  <c:v>24.798439999999992</c:v>
                </c:pt>
                <c:pt idx="66">
                  <c:v>26.999779999999991</c:v>
                </c:pt>
                <c:pt idx="67">
                  <c:v>16.572380000000003</c:v>
                </c:pt>
                <c:pt idx="68">
                  <c:v>18.07856</c:v>
                </c:pt>
                <c:pt idx="69">
                  <c:v>20.74334</c:v>
                </c:pt>
              </c:numCache>
            </c:numRef>
          </c:val>
        </c:ser>
        <c:ser>
          <c:idx val="5"/>
          <c:order val="5"/>
          <c:tx>
            <c:strRef>
              <c:f>Sheet1!$P$7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F8080"/>
            </a:solidFill>
            <a:ln w="22624">
              <a:solidFill>
                <a:srgbClr val="000000"/>
              </a:solidFill>
              <a:prstDash val="solid"/>
            </a:ln>
            <a:sp3d prstMaterial="flat"/>
          </c:spPr>
          <c:cat>
            <c:numRef>
              <c:f>Sheet1!$J$8:$J$77</c:f>
              <c:numCache>
                <c:formatCode>General</c:formatCode>
                <c:ptCount val="7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</c:numCache>
            </c:numRef>
          </c:cat>
          <c:val>
            <c:numRef>
              <c:f>Sheet1!$P$8:$P$77</c:f>
              <c:numCache>
                <c:formatCode>0.0</c:formatCode>
                <c:ptCount val="70"/>
                <c:pt idx="0">
                  <c:v>43.464200000000005</c:v>
                </c:pt>
                <c:pt idx="1">
                  <c:v>47.324210000000008</c:v>
                </c:pt>
                <c:pt idx="2">
                  <c:v>45.491600000000005</c:v>
                </c:pt>
                <c:pt idx="3">
                  <c:v>59.015300000000011</c:v>
                </c:pt>
                <c:pt idx="4">
                  <c:v>59.902100000000011</c:v>
                </c:pt>
                <c:pt idx="5">
                  <c:v>43.385450000000006</c:v>
                </c:pt>
                <c:pt idx="6">
                  <c:v>39.838250000000002</c:v>
                </c:pt>
                <c:pt idx="7">
                  <c:v>48.373700000000007</c:v>
                </c:pt>
                <c:pt idx="8">
                  <c:v>41.168450000000014</c:v>
                </c:pt>
                <c:pt idx="9">
                  <c:v>43.163750000000007</c:v>
                </c:pt>
                <c:pt idx="10">
                  <c:v>46.378400000000006</c:v>
                </c:pt>
                <c:pt idx="11">
                  <c:v>39.949100000000001</c:v>
                </c:pt>
                <c:pt idx="12">
                  <c:v>53.140250000000009</c:v>
                </c:pt>
                <c:pt idx="13">
                  <c:v>43.82885000000001</c:v>
                </c:pt>
                <c:pt idx="14">
                  <c:v>50.590700000000012</c:v>
                </c:pt>
                <c:pt idx="15">
                  <c:v>43.939700000000002</c:v>
                </c:pt>
                <c:pt idx="16">
                  <c:v>57.352550000000008</c:v>
                </c:pt>
                <c:pt idx="17">
                  <c:v>52.807700000000004</c:v>
                </c:pt>
                <c:pt idx="18">
                  <c:v>46.045850000000009</c:v>
                </c:pt>
                <c:pt idx="19">
                  <c:v>45.602450000000012</c:v>
                </c:pt>
                <c:pt idx="20">
                  <c:v>47.043500000000009</c:v>
                </c:pt>
                <c:pt idx="21">
                  <c:v>45.491600000000005</c:v>
                </c:pt>
                <c:pt idx="22">
                  <c:v>63.671000000000014</c:v>
                </c:pt>
                <c:pt idx="23">
                  <c:v>52.807700000000004</c:v>
                </c:pt>
                <c:pt idx="24">
                  <c:v>56.798300000000019</c:v>
                </c:pt>
                <c:pt idx="25">
                  <c:v>47.376050000000006</c:v>
                </c:pt>
                <c:pt idx="26">
                  <c:v>58.461050000000007</c:v>
                </c:pt>
                <c:pt idx="27">
                  <c:v>52.142600000000016</c:v>
                </c:pt>
                <c:pt idx="28">
                  <c:v>48.966320000000003</c:v>
                </c:pt>
                <c:pt idx="29">
                  <c:v>46.598680000000009</c:v>
                </c:pt>
                <c:pt idx="30">
                  <c:v>40.571960000000004</c:v>
                </c:pt>
                <c:pt idx="31">
                  <c:v>48.42822000000001</c:v>
                </c:pt>
                <c:pt idx="32">
                  <c:v>47.459639999999993</c:v>
                </c:pt>
                <c:pt idx="33">
                  <c:v>45.630100000000006</c:v>
                </c:pt>
                <c:pt idx="34">
                  <c:v>52.840639999999993</c:v>
                </c:pt>
                <c:pt idx="35">
                  <c:v>51.441579999999995</c:v>
                </c:pt>
                <c:pt idx="36">
                  <c:v>46.060580000000002</c:v>
                </c:pt>
                <c:pt idx="37">
                  <c:v>47.029160000000012</c:v>
                </c:pt>
                <c:pt idx="38">
                  <c:v>56.607340000000008</c:v>
                </c:pt>
                <c:pt idx="39">
                  <c:v>53.163500000000006</c:v>
                </c:pt>
                <c:pt idx="40">
                  <c:v>50.257760000000005</c:v>
                </c:pt>
                <c:pt idx="41">
                  <c:v>39.92624</c:v>
                </c:pt>
                <c:pt idx="42">
                  <c:v>39.172900000000006</c:v>
                </c:pt>
                <c:pt idx="43">
                  <c:v>37.450979999999994</c:v>
                </c:pt>
                <c:pt idx="44">
                  <c:v>40.356720000000003</c:v>
                </c:pt>
                <c:pt idx="45">
                  <c:v>43.154839999999993</c:v>
                </c:pt>
                <c:pt idx="46">
                  <c:v>39.711000000000006</c:v>
                </c:pt>
                <c:pt idx="47">
                  <c:v>41.110060000000004</c:v>
                </c:pt>
                <c:pt idx="48">
                  <c:v>41.648160000000011</c:v>
                </c:pt>
                <c:pt idx="49">
                  <c:v>39.065280000000001</c:v>
                </c:pt>
                <c:pt idx="50">
                  <c:v>40.356720000000003</c:v>
                </c:pt>
                <c:pt idx="51">
                  <c:v>38.74242000000001</c:v>
                </c:pt>
                <c:pt idx="52">
                  <c:v>36.051919999999996</c:v>
                </c:pt>
                <c:pt idx="53">
                  <c:v>38.74242000000001</c:v>
                </c:pt>
                <c:pt idx="54">
                  <c:v>31.298120000000001</c:v>
                </c:pt>
                <c:pt idx="55">
                  <c:v>39.197240000000001</c:v>
                </c:pt>
                <c:pt idx="56">
                  <c:v>27.019430000000003</c:v>
                </c:pt>
                <c:pt idx="57">
                  <c:v>28.66508</c:v>
                </c:pt>
                <c:pt idx="58">
                  <c:v>26.317286000000006</c:v>
                </c:pt>
                <c:pt idx="59">
                  <c:v>34.040869999999998</c:v>
                </c:pt>
                <c:pt idx="60">
                  <c:v>47.864330000000002</c:v>
                </c:pt>
                <c:pt idx="61">
                  <c:v>37.990430000000003</c:v>
                </c:pt>
                <c:pt idx="62">
                  <c:v>32.066090000000003</c:v>
                </c:pt>
                <c:pt idx="63">
                  <c:v>38.100140000000003</c:v>
                </c:pt>
                <c:pt idx="64">
                  <c:v>35.357389999999995</c:v>
                </c:pt>
                <c:pt idx="65">
                  <c:v>25.5932</c:v>
                </c:pt>
                <c:pt idx="66">
                  <c:v>21.314510000000006</c:v>
                </c:pt>
                <c:pt idx="67">
                  <c:v>17.694080000000003</c:v>
                </c:pt>
                <c:pt idx="68">
                  <c:v>20.656250000000004</c:v>
                </c:pt>
                <c:pt idx="69">
                  <c:v>21.533930000000005</c:v>
                </c:pt>
              </c:numCache>
            </c:numRef>
          </c:val>
        </c:ser>
        <c:ser>
          <c:idx val="6"/>
          <c:order val="6"/>
          <c:tx>
            <c:strRef>
              <c:f>Sheet1!$Q$7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0066CC"/>
            </a:solidFill>
            <a:ln w="22624">
              <a:solidFill>
                <a:srgbClr val="000000"/>
              </a:solidFill>
              <a:prstDash val="solid"/>
            </a:ln>
            <a:sp3d prstMaterial="flat"/>
          </c:spPr>
          <c:cat>
            <c:numRef>
              <c:f>Sheet1!$J$8:$J$77</c:f>
              <c:numCache>
                <c:formatCode>General</c:formatCode>
                <c:ptCount val="7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</c:numCache>
            </c:numRef>
          </c:cat>
          <c:val>
            <c:numRef>
              <c:f>Sheet1!$Q$8:$Q$77</c:f>
              <c:numCache>
                <c:formatCode>0.0</c:formatCode>
                <c:ptCount val="70"/>
                <c:pt idx="0">
                  <c:v>41.008540000000011</c:v>
                </c:pt>
                <c:pt idx="1">
                  <c:v>44.721000000000011</c:v>
                </c:pt>
                <c:pt idx="2">
                  <c:v>51.054020000000001</c:v>
                </c:pt>
                <c:pt idx="3">
                  <c:v>49.743740000000003</c:v>
                </c:pt>
                <c:pt idx="4">
                  <c:v>58.36975000000001</c:v>
                </c:pt>
                <c:pt idx="5">
                  <c:v>51.054020000000001</c:v>
                </c:pt>
                <c:pt idx="6">
                  <c:v>37.0777</c:v>
                </c:pt>
                <c:pt idx="7">
                  <c:v>37.0777</c:v>
                </c:pt>
                <c:pt idx="8">
                  <c:v>42.755580000000002</c:v>
                </c:pt>
                <c:pt idx="9">
                  <c:v>44.502620000000007</c:v>
                </c:pt>
                <c:pt idx="10">
                  <c:v>44.284240000000004</c:v>
                </c:pt>
                <c:pt idx="11">
                  <c:v>38.715550000000007</c:v>
                </c:pt>
                <c:pt idx="12">
                  <c:v>49.0886</c:v>
                </c:pt>
                <c:pt idx="13">
                  <c:v>39.261500000000005</c:v>
                </c:pt>
                <c:pt idx="14">
                  <c:v>48.324269999999999</c:v>
                </c:pt>
                <c:pt idx="15">
                  <c:v>48.761030000000005</c:v>
                </c:pt>
                <c:pt idx="16">
                  <c:v>45.157760000000003</c:v>
                </c:pt>
                <c:pt idx="17">
                  <c:v>45.485330000000005</c:v>
                </c:pt>
                <c:pt idx="18">
                  <c:v>45.061170000000011</c:v>
                </c:pt>
                <c:pt idx="19">
                  <c:v>45.607020000000006</c:v>
                </c:pt>
                <c:pt idx="20">
                  <c:v>48.227100000000007</c:v>
                </c:pt>
                <c:pt idx="21">
                  <c:v>50.192160000000008</c:v>
                </c:pt>
                <c:pt idx="22">
                  <c:v>54.231450000000002</c:v>
                </c:pt>
                <c:pt idx="23">
                  <c:v>55.759830000000001</c:v>
                </c:pt>
                <c:pt idx="24">
                  <c:v>48.445440000000005</c:v>
                </c:pt>
                <c:pt idx="25">
                  <c:v>42.768600000000013</c:v>
                </c:pt>
                <c:pt idx="26">
                  <c:v>51.720540000000007</c:v>
                </c:pt>
                <c:pt idx="27">
                  <c:v>46.152869999999993</c:v>
                </c:pt>
                <c:pt idx="28">
                  <c:v>44.515320000000003</c:v>
                </c:pt>
                <c:pt idx="29">
                  <c:v>45.061170000000011</c:v>
                </c:pt>
                <c:pt idx="30">
                  <c:v>45.279510000000009</c:v>
                </c:pt>
                <c:pt idx="31">
                  <c:v>42.550259999999994</c:v>
                </c:pt>
                <c:pt idx="32">
                  <c:v>55.650659999999995</c:v>
                </c:pt>
                <c:pt idx="33">
                  <c:v>42.877769999999998</c:v>
                </c:pt>
                <c:pt idx="34">
                  <c:v>43.532790000000006</c:v>
                </c:pt>
                <c:pt idx="35">
                  <c:v>58.161570000000012</c:v>
                </c:pt>
                <c:pt idx="36">
                  <c:v>44.515320000000003</c:v>
                </c:pt>
                <c:pt idx="37">
                  <c:v>53.248920000000012</c:v>
                </c:pt>
                <c:pt idx="38">
                  <c:v>48.991290000000006</c:v>
                </c:pt>
                <c:pt idx="39">
                  <c:v>53.139750000000006</c:v>
                </c:pt>
                <c:pt idx="40">
                  <c:v>37.02196</c:v>
                </c:pt>
                <c:pt idx="41">
                  <c:v>32.544339999999998</c:v>
                </c:pt>
                <c:pt idx="42">
                  <c:v>33.290610000000008</c:v>
                </c:pt>
                <c:pt idx="43">
                  <c:v>35.102980000000009</c:v>
                </c:pt>
                <c:pt idx="44">
                  <c:v>33.930269999999993</c:v>
                </c:pt>
                <c:pt idx="45">
                  <c:v>32.864170000000001</c:v>
                </c:pt>
                <c:pt idx="46">
                  <c:v>31.691459999999996</c:v>
                </c:pt>
                <c:pt idx="47">
                  <c:v>34.889760000000003</c:v>
                </c:pt>
                <c:pt idx="48">
                  <c:v>36.382300000000001</c:v>
                </c:pt>
                <c:pt idx="49">
                  <c:v>36.382300000000001</c:v>
                </c:pt>
                <c:pt idx="50">
                  <c:v>37.448400000000007</c:v>
                </c:pt>
                <c:pt idx="51">
                  <c:v>40.22026000000001</c:v>
                </c:pt>
                <c:pt idx="52">
                  <c:v>40.540089999999999</c:v>
                </c:pt>
                <c:pt idx="53">
                  <c:v>36.275690000000004</c:v>
                </c:pt>
                <c:pt idx="54">
                  <c:v>24.975029999999997</c:v>
                </c:pt>
                <c:pt idx="55">
                  <c:v>24.54858999999999</c:v>
                </c:pt>
                <c:pt idx="56">
                  <c:v>23.269269999999988</c:v>
                </c:pt>
                <c:pt idx="57">
                  <c:v>27.640279999999994</c:v>
                </c:pt>
                <c:pt idx="58">
                  <c:v>28.066719999999989</c:v>
                </c:pt>
                <c:pt idx="59">
                  <c:v>29.346039999999995</c:v>
                </c:pt>
                <c:pt idx="60">
                  <c:v>35.209590000000006</c:v>
                </c:pt>
                <c:pt idx="61">
                  <c:v>32.011289999999995</c:v>
                </c:pt>
                <c:pt idx="62">
                  <c:v>35.529420000000002</c:v>
                </c:pt>
                <c:pt idx="63">
                  <c:v>36.595520000000008</c:v>
                </c:pt>
                <c:pt idx="64">
                  <c:v>29.772479999999991</c:v>
                </c:pt>
                <c:pt idx="65">
                  <c:v>24.441979999999994</c:v>
                </c:pt>
                <c:pt idx="66">
                  <c:v>28.706379999999996</c:v>
                </c:pt>
                <c:pt idx="67">
                  <c:v>16.659450000000003</c:v>
                </c:pt>
                <c:pt idx="68">
                  <c:v>21.030459999999994</c:v>
                </c:pt>
                <c:pt idx="69">
                  <c:v>15.913180000000002</c:v>
                </c:pt>
              </c:numCache>
            </c:numRef>
          </c:val>
        </c:ser>
        <c:bandFmts>
          <c:bandFm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  <a:sp3d prstMaterial="flat"/>
            </c:spPr>
          </c:bandFmt>
          <c:bandFm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  <a:sp3d prstMaterial="flat"/>
            </c:spPr>
          </c:bandFmt>
          <c:bandFm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  <a:sp3d prstMaterial="flat"/>
            </c:spPr>
          </c:bandFmt>
          <c:bandFm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  <a:sp3d prstMaterial="flat"/>
            </c:spPr>
          </c:bandFmt>
          <c:bandFm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  <a:sp3d prstMaterial="flat"/>
            </c:spPr>
          </c:bandFmt>
          <c:bandFm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  <a:sp3d prstMaterial="flat"/>
            </c:spPr>
          </c:bandFmt>
          <c:bandFmt>
            <c:idx val="6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  <a:sp3d prstMaterial="flat"/>
            </c:spPr>
          </c:bandFmt>
          <c:bandFmt>
            <c:idx val="7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  <a:sp3d prstMaterial="flat"/>
            </c:spPr>
          </c:bandFmt>
          <c:bandFmt>
            <c:idx val="8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  <a:sp3d prstMaterial="flat"/>
            </c:spPr>
          </c:bandFmt>
          <c:bandFmt>
            <c:idx val="9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  <a:sp3d prstMaterial="flat"/>
            </c:spPr>
          </c:bandFmt>
          <c:bandFmt>
            <c:idx val="1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  <a:sp3d prstMaterial="flat"/>
            </c:spPr>
          </c:bandFmt>
          <c:bandFmt>
            <c:idx val="11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  <a:sp3d prstMaterial="flat"/>
            </c:spPr>
          </c:bandFmt>
          <c:bandFmt>
            <c:idx val="12"/>
            <c:spPr>
              <a:solidFill>
                <a:srgbClr val="800080"/>
              </a:solidFill>
              <a:ln w="12700">
                <a:solidFill>
                  <a:srgbClr val="000000"/>
                </a:solidFill>
                <a:prstDash val="solid"/>
              </a:ln>
              <a:sp3d prstMaterial="flat"/>
            </c:spPr>
          </c:bandFmt>
        </c:bandFmts>
        <c:axId val="36409728"/>
        <c:axId val="36436224"/>
        <c:axId val="221508928"/>
      </c:surfaceChart>
      <c:catAx>
        <c:axId val="36409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48" b="1" i="0" u="none" strike="noStrike" baseline="0">
                    <a:solidFill>
                      <a:sysClr val="windowText" lastClr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Distance, ft</a:t>
                </a:r>
              </a:p>
            </c:rich>
          </c:tx>
          <c:layout>
            <c:manualLayout>
              <c:xMode val="edge"/>
              <c:yMode val="edge"/>
              <c:x val="0.34927233043238021"/>
              <c:y val="0.66000008484654793"/>
            </c:manualLayout>
          </c:layout>
          <c:overlay val="0"/>
          <c:spPr>
            <a:noFill/>
            <a:ln w="45248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5656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781" b="1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436224"/>
        <c:crosses val="autoZero"/>
        <c:auto val="1"/>
        <c:lblAlgn val="ctr"/>
        <c:lblOffset val="100"/>
        <c:tickLblSkip val="5"/>
        <c:tickMarkSkip val="1"/>
        <c:noMultiLvlLbl val="1"/>
      </c:catAx>
      <c:valAx>
        <c:axId val="36436224"/>
        <c:scaling>
          <c:orientation val="minMax"/>
        </c:scaling>
        <c:delete val="0"/>
        <c:axPos val="l"/>
        <c:majorGridlines>
          <c:spPr>
            <a:ln w="5656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none"/>
        <c:minorTickMark val="none"/>
        <c:tickLblPos val="none"/>
        <c:spPr>
          <a:ln w="5656">
            <a:solidFill>
              <a:srgbClr val="000000"/>
            </a:solidFill>
            <a:prstDash val="solid"/>
          </a:ln>
        </c:spPr>
        <c:crossAx val="36409728"/>
        <c:crosses val="autoZero"/>
        <c:crossBetween val="midCat"/>
        <c:majorUnit val="5"/>
      </c:valAx>
      <c:serAx>
        <c:axId val="22150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565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81" b="1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436224"/>
        <c:crosses val="autoZero"/>
        <c:tickLblSkip val="6"/>
        <c:tickMarkSkip val="1"/>
      </c:serAx>
      <c:spPr>
        <a:noFill/>
        <a:ln w="45248">
          <a:noFill/>
        </a:ln>
      </c:spPr>
    </c:plotArea>
    <c:legend>
      <c:legendPos val="r"/>
      <c:legendEntry>
        <c:idx val="0"/>
        <c:txPr>
          <a:bodyPr/>
          <a:lstStyle/>
          <a:p>
            <a:pPr rtl="0">
              <a:defRPr sz="1309" b="1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 rtl="0">
              <a:defRPr sz="1309" b="1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 rtl="0">
              <a:defRPr sz="1309" b="1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 rtl="0">
              <a:defRPr sz="1309" b="1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 rtl="0">
              <a:defRPr sz="1309" b="1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5"/>
        <c:txPr>
          <a:bodyPr/>
          <a:lstStyle/>
          <a:p>
            <a:pPr rtl="0">
              <a:defRPr sz="1309" b="1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6"/>
        <c:txPr>
          <a:bodyPr/>
          <a:lstStyle/>
          <a:p>
            <a:pPr rtl="0">
              <a:defRPr sz="1309" b="1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7"/>
        <c:txPr>
          <a:bodyPr/>
          <a:lstStyle/>
          <a:p>
            <a:pPr rtl="0">
              <a:defRPr sz="1309" b="1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8"/>
        <c:txPr>
          <a:bodyPr/>
          <a:lstStyle/>
          <a:p>
            <a:pPr rtl="0">
              <a:defRPr sz="1309" b="1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9"/>
        <c:txPr>
          <a:bodyPr/>
          <a:lstStyle/>
          <a:p>
            <a:pPr rtl="0">
              <a:defRPr sz="1309" b="1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0"/>
        <c:txPr>
          <a:bodyPr/>
          <a:lstStyle/>
          <a:p>
            <a:pPr rtl="0">
              <a:defRPr sz="1309" b="1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1"/>
        <c:txPr>
          <a:bodyPr/>
          <a:lstStyle/>
          <a:p>
            <a:pPr rtl="0">
              <a:defRPr sz="1309" b="1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2"/>
        <c:txPr>
          <a:bodyPr/>
          <a:lstStyle/>
          <a:p>
            <a:pPr rtl="0">
              <a:defRPr sz="1309" b="1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7.7993737952761965E-3"/>
          <c:y val="0.72193093057122859"/>
          <c:w val="0.96673595800524936"/>
          <c:h val="0.1679999358937192"/>
        </c:manualLayout>
      </c:layout>
      <c:overlay val="0"/>
      <c:spPr>
        <a:noFill/>
        <a:ln w="22624">
          <a:solidFill>
            <a:srgbClr val="FFFF00"/>
          </a:solidFill>
          <a:prstDash val="solid"/>
        </a:ln>
      </c:spPr>
      <c:txPr>
        <a:bodyPr/>
        <a:lstStyle/>
        <a:p>
          <a:pPr rtl="0">
            <a:defRPr sz="1309" b="1" i="0" u="none" strike="noStrike" baseline="0">
              <a:solidFill>
                <a:sysClr val="windowText" lastClr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92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07A19-027C-402B-88F2-569454B41D12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09B46-80AF-40A3-9508-489EB9678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76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5176D-B433-4E7C-A55F-ADBEC1CE95A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B523-B7CF-4CA5-BED1-DCADB337E9B0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8BDE-B885-4FF0-8347-46BEA7D07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7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B523-B7CF-4CA5-BED1-DCADB337E9B0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8BDE-B885-4FF0-8347-46BEA7D07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2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B523-B7CF-4CA5-BED1-DCADB337E9B0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8BDE-B885-4FF0-8347-46BEA7D07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16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772400" cy="46482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29AFF-4FA0-4627-92B9-7718A2272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6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B523-B7CF-4CA5-BED1-DCADB337E9B0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8BDE-B885-4FF0-8347-46BEA7D07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9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B523-B7CF-4CA5-BED1-DCADB337E9B0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8BDE-B885-4FF0-8347-46BEA7D07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7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B523-B7CF-4CA5-BED1-DCADB337E9B0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8BDE-B885-4FF0-8347-46BEA7D07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6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B523-B7CF-4CA5-BED1-DCADB337E9B0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8BDE-B885-4FF0-8347-46BEA7D07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7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B523-B7CF-4CA5-BED1-DCADB337E9B0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8BDE-B885-4FF0-8347-46BEA7D07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7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B523-B7CF-4CA5-BED1-DCADB337E9B0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8BDE-B885-4FF0-8347-46BEA7D07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0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B523-B7CF-4CA5-BED1-DCADB337E9B0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8BDE-B885-4FF0-8347-46BEA7D07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4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B523-B7CF-4CA5-BED1-DCADB337E9B0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8BDE-B885-4FF0-8347-46BEA7D07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7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1B523-B7CF-4CA5-BED1-DCADB337E9B0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B8BDE-B885-4FF0-8347-46BEA7D07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6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Excel_97-2003_Worksheet1.xls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Excel_97-2003_Worksheet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</a:t>
            </a:r>
            <a:r>
              <a:rPr lang="en-US" dirty="0" smtClean="0"/>
              <a:t>3: Soil Sampling And Soil Sensing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9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36" name="Rectangle 6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3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Location of Sampled Area for  Three Sampling Strategies</a:t>
            </a:r>
          </a:p>
        </p:txBody>
      </p:sp>
      <p:graphicFrame>
        <p:nvGraphicFramePr>
          <p:cNvPr id="54641" name="Group 369"/>
          <p:cNvGraphicFramePr>
            <a:graphicFrameLocks noGrp="1"/>
          </p:cNvGraphicFramePr>
          <p:nvPr>
            <p:ph type="tbl" idx="1"/>
          </p:nvPr>
        </p:nvGraphicFramePr>
        <p:xfrm>
          <a:off x="685800" y="1447800"/>
          <a:ext cx="7848600" cy="4460875"/>
        </p:xfrm>
        <a:graphic>
          <a:graphicData uri="http://schemas.openxmlformats.org/drawingml/2006/table">
            <a:tbl>
              <a:tblPr/>
              <a:tblGrid>
                <a:gridCol w="1676400"/>
                <a:gridCol w="1752600"/>
                <a:gridCol w="2209800"/>
                <a:gridCol w="22098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No. Samples/ Replication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Sampled Random Sampling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Sample Zone Fixed Interval or Stratified Random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Interval Between Samples  Fixed Interval Sampling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959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Total Soil N - Burneyville</a:t>
            </a:r>
          </a:p>
        </p:txBody>
      </p:sp>
      <p:graphicFrame>
        <p:nvGraphicFramePr>
          <p:cNvPr id="57819" name="Group 475"/>
          <p:cNvGraphicFramePr>
            <a:graphicFrameLocks noGrp="1"/>
          </p:cNvGraphicFramePr>
          <p:nvPr>
            <p:ph type="tbl" idx="1"/>
          </p:nvPr>
        </p:nvGraphicFramePr>
        <p:xfrm>
          <a:off x="381000" y="1371600"/>
          <a:ext cx="8458201" cy="4815206"/>
        </p:xfrm>
        <a:graphic>
          <a:graphicData uri="http://schemas.openxmlformats.org/drawingml/2006/table">
            <a:tbl>
              <a:tblPr/>
              <a:tblGrid>
                <a:gridCol w="1366982"/>
                <a:gridCol w="1276206"/>
                <a:gridCol w="970058"/>
                <a:gridCol w="881064"/>
                <a:gridCol w="968279"/>
                <a:gridCol w="970058"/>
                <a:gridCol w="968279"/>
                <a:gridCol w="1057275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Sample Strategy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Strategy Error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Error – Sampling Strategy by Sample Size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Fixed Interval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Stratified Random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LSD .05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N.S.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____________________________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Mean  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LSD.05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____________________________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57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Phosphorus - Burneyville</a:t>
            </a:r>
          </a:p>
        </p:txBody>
      </p:sp>
      <p:graphicFrame>
        <p:nvGraphicFramePr>
          <p:cNvPr id="58476" name="Group 108"/>
          <p:cNvGraphicFramePr>
            <a:graphicFrameLocks noGrp="1"/>
          </p:cNvGraphicFramePr>
          <p:nvPr>
            <p:ph type="tbl" idx="1"/>
          </p:nvPr>
        </p:nvGraphicFramePr>
        <p:xfrm>
          <a:off x="762000" y="1447800"/>
          <a:ext cx="7543800" cy="4815206"/>
        </p:xfrm>
        <a:graphic>
          <a:graphicData uri="http://schemas.openxmlformats.org/drawingml/2006/table">
            <a:tbl>
              <a:tblPr/>
              <a:tblGrid>
                <a:gridCol w="1219200"/>
                <a:gridCol w="1138238"/>
                <a:gridCol w="865187"/>
                <a:gridCol w="785813"/>
                <a:gridCol w="863600"/>
                <a:gridCol w="865187"/>
                <a:gridCol w="863600"/>
                <a:gridCol w="942975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Sample Strategy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Strategy Error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Error – Sampling Strategy by Sample Size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Fixed Interval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Stratified Random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LSD .05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7.6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____________________________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Mean  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LSD.05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4.4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____________________________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458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Potassium - Burneyville</a:t>
            </a:r>
          </a:p>
        </p:txBody>
      </p:sp>
      <p:graphicFrame>
        <p:nvGraphicFramePr>
          <p:cNvPr id="59498" name="Group 106"/>
          <p:cNvGraphicFramePr>
            <a:graphicFrameLocks noGrp="1"/>
          </p:cNvGraphicFramePr>
          <p:nvPr>
            <p:ph type="tbl" idx="1"/>
          </p:nvPr>
        </p:nvGraphicFramePr>
        <p:xfrm>
          <a:off x="838200" y="1447800"/>
          <a:ext cx="7543800" cy="4815206"/>
        </p:xfrm>
        <a:graphic>
          <a:graphicData uri="http://schemas.openxmlformats.org/drawingml/2006/table">
            <a:tbl>
              <a:tblPr/>
              <a:tblGrid>
                <a:gridCol w="1219200"/>
                <a:gridCol w="1138238"/>
                <a:gridCol w="865187"/>
                <a:gridCol w="785813"/>
                <a:gridCol w="863600"/>
                <a:gridCol w="865187"/>
                <a:gridCol w="863600"/>
                <a:gridCol w="942975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Sample Strategy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Strategy Error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Error – Sampling Strategy by Sample Size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Fixed Interval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Stratified Random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LSD .05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6.1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____________________________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Mean  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LSD.05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3.5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____________________________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291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36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Soil Organic Carbon - Burneyville</a:t>
            </a:r>
          </a:p>
        </p:txBody>
      </p:sp>
      <p:graphicFrame>
        <p:nvGraphicFramePr>
          <p:cNvPr id="60524" name="Group 108"/>
          <p:cNvGraphicFramePr>
            <a:graphicFrameLocks noGrp="1"/>
          </p:cNvGraphicFramePr>
          <p:nvPr>
            <p:ph type="tbl" idx="1"/>
          </p:nvPr>
        </p:nvGraphicFramePr>
        <p:xfrm>
          <a:off x="838200" y="1447800"/>
          <a:ext cx="7543800" cy="4815206"/>
        </p:xfrm>
        <a:graphic>
          <a:graphicData uri="http://schemas.openxmlformats.org/drawingml/2006/table">
            <a:tbl>
              <a:tblPr/>
              <a:tblGrid>
                <a:gridCol w="1219200"/>
                <a:gridCol w="1138238"/>
                <a:gridCol w="865187"/>
                <a:gridCol w="785813"/>
                <a:gridCol w="863600"/>
                <a:gridCol w="865187"/>
                <a:gridCol w="863600"/>
                <a:gridCol w="942975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Sample Strategy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Strategy Error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Error – Sampling Strategy by Sample Size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Fixed Interval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Stratified Random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LSD .05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5.8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____________________________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Mean  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LSD.05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3.3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____________________________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043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36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Soil pH - Burneyville</a:t>
            </a:r>
          </a:p>
        </p:txBody>
      </p:sp>
      <p:graphicFrame>
        <p:nvGraphicFramePr>
          <p:cNvPr id="61549" name="Group 109"/>
          <p:cNvGraphicFramePr>
            <a:graphicFrameLocks noGrp="1"/>
          </p:cNvGraphicFramePr>
          <p:nvPr>
            <p:ph type="tbl" idx="1"/>
          </p:nvPr>
        </p:nvGraphicFramePr>
        <p:xfrm>
          <a:off x="838200" y="1447800"/>
          <a:ext cx="7543800" cy="4815206"/>
        </p:xfrm>
        <a:graphic>
          <a:graphicData uri="http://schemas.openxmlformats.org/drawingml/2006/table">
            <a:tbl>
              <a:tblPr/>
              <a:tblGrid>
                <a:gridCol w="1219200"/>
                <a:gridCol w="1138238"/>
                <a:gridCol w="865187"/>
                <a:gridCol w="785813"/>
                <a:gridCol w="863600"/>
                <a:gridCol w="865187"/>
                <a:gridCol w="863600"/>
                <a:gridCol w="942975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Sample Strategy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Strategy Error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Error – Sampling Strategy by Sample Size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Fixed Interval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Stratified Random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LSD .05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N.S.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____________________________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Mean  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LSD.05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____________________________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474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36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Total Soil N - Efaw</a:t>
            </a:r>
          </a:p>
        </p:txBody>
      </p:sp>
      <p:graphicFrame>
        <p:nvGraphicFramePr>
          <p:cNvPr id="62574" name="Group 110"/>
          <p:cNvGraphicFramePr>
            <a:graphicFrameLocks noGrp="1"/>
          </p:cNvGraphicFramePr>
          <p:nvPr>
            <p:ph type="tbl" idx="1"/>
          </p:nvPr>
        </p:nvGraphicFramePr>
        <p:xfrm>
          <a:off x="914400" y="1447800"/>
          <a:ext cx="7543800" cy="4815206"/>
        </p:xfrm>
        <a:graphic>
          <a:graphicData uri="http://schemas.openxmlformats.org/drawingml/2006/table">
            <a:tbl>
              <a:tblPr/>
              <a:tblGrid>
                <a:gridCol w="1219200"/>
                <a:gridCol w="1138238"/>
                <a:gridCol w="865187"/>
                <a:gridCol w="785813"/>
                <a:gridCol w="863600"/>
                <a:gridCol w="865187"/>
                <a:gridCol w="863600"/>
                <a:gridCol w="942975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Sample Strategy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Strategy Error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Error – Sampling Strategy by Sample Size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Fixed Interval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Stratified Random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LSD .05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____________________________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Mean  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LSD.05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____________________________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641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36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Phosphorus - Efaw</a:t>
            </a:r>
          </a:p>
        </p:txBody>
      </p:sp>
      <p:graphicFrame>
        <p:nvGraphicFramePr>
          <p:cNvPr id="63724" name="Group 236"/>
          <p:cNvGraphicFramePr>
            <a:graphicFrameLocks noGrp="1"/>
          </p:cNvGraphicFramePr>
          <p:nvPr>
            <p:ph type="tbl" idx="1"/>
          </p:nvPr>
        </p:nvGraphicFramePr>
        <p:xfrm>
          <a:off x="914400" y="1447800"/>
          <a:ext cx="7543800" cy="4815206"/>
        </p:xfrm>
        <a:graphic>
          <a:graphicData uri="http://schemas.openxmlformats.org/drawingml/2006/table">
            <a:tbl>
              <a:tblPr/>
              <a:tblGrid>
                <a:gridCol w="1219200"/>
                <a:gridCol w="1138238"/>
                <a:gridCol w="865187"/>
                <a:gridCol w="785813"/>
                <a:gridCol w="863600"/>
                <a:gridCol w="865187"/>
                <a:gridCol w="863600"/>
                <a:gridCol w="942975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Sample Strategy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Strategy Error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Error – Sampling Strategy by Sample Size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Fixed Interval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Stratified Random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LSD .05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3.3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____________________________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Mean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LSD.05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____________________________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735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36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Potassium - Efaw</a:t>
            </a:r>
          </a:p>
        </p:txBody>
      </p:sp>
      <p:graphicFrame>
        <p:nvGraphicFramePr>
          <p:cNvPr id="64762" name="Group 250"/>
          <p:cNvGraphicFramePr>
            <a:graphicFrameLocks noGrp="1"/>
          </p:cNvGraphicFramePr>
          <p:nvPr>
            <p:ph type="tbl" idx="1"/>
          </p:nvPr>
        </p:nvGraphicFramePr>
        <p:xfrm>
          <a:off x="685800" y="1447800"/>
          <a:ext cx="7543800" cy="4815206"/>
        </p:xfrm>
        <a:graphic>
          <a:graphicData uri="http://schemas.openxmlformats.org/drawingml/2006/table">
            <a:tbl>
              <a:tblPr/>
              <a:tblGrid>
                <a:gridCol w="1219200"/>
                <a:gridCol w="1138238"/>
                <a:gridCol w="865187"/>
                <a:gridCol w="785813"/>
                <a:gridCol w="863600"/>
                <a:gridCol w="865187"/>
                <a:gridCol w="863600"/>
                <a:gridCol w="942975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Sample Strategy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Strategy Error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Error – Sampling Strategy by Sample Size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Fixed Interval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Stratified Random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LSD .05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5.6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____________________________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Mean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LSD.05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3.2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____________________________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523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36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Soil Organic Carbon - Efaw</a:t>
            </a:r>
          </a:p>
        </p:txBody>
      </p:sp>
      <p:graphicFrame>
        <p:nvGraphicFramePr>
          <p:cNvPr id="65646" name="Group 110"/>
          <p:cNvGraphicFramePr>
            <a:graphicFrameLocks noGrp="1"/>
          </p:cNvGraphicFramePr>
          <p:nvPr>
            <p:ph type="tbl" idx="1"/>
          </p:nvPr>
        </p:nvGraphicFramePr>
        <p:xfrm>
          <a:off x="685800" y="1447800"/>
          <a:ext cx="7543800" cy="4815206"/>
        </p:xfrm>
        <a:graphic>
          <a:graphicData uri="http://schemas.openxmlformats.org/drawingml/2006/table">
            <a:tbl>
              <a:tblPr/>
              <a:tblGrid>
                <a:gridCol w="1219200"/>
                <a:gridCol w="1138238"/>
                <a:gridCol w="865187"/>
                <a:gridCol w="785813"/>
                <a:gridCol w="863600"/>
                <a:gridCol w="865187"/>
                <a:gridCol w="863600"/>
                <a:gridCol w="942975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Sample Strategy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Strategy Error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Error – Sampling Strategy by Sample Size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Fixed Interval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Stratified Random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LSD .05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N.S.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____________________________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Mean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LSD.05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57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 Sampling</a:t>
            </a:r>
          </a:p>
          <a:p>
            <a:pPr lvl="1"/>
            <a:r>
              <a:rPr lang="en-US" dirty="0" smtClean="0"/>
              <a:t>Composite</a:t>
            </a:r>
          </a:p>
          <a:p>
            <a:pPr lvl="1"/>
            <a:r>
              <a:rPr lang="en-US" dirty="0" smtClean="0"/>
              <a:t>Zone</a:t>
            </a:r>
          </a:p>
          <a:p>
            <a:pPr lvl="1"/>
            <a:r>
              <a:rPr lang="en-US" dirty="0" smtClean="0"/>
              <a:t>Grid</a:t>
            </a:r>
          </a:p>
          <a:p>
            <a:r>
              <a:rPr lang="en-US" dirty="0" smtClean="0"/>
              <a:t>Soil Measurements</a:t>
            </a:r>
          </a:p>
          <a:p>
            <a:pPr lvl="1"/>
            <a:r>
              <a:rPr lang="en-US" dirty="0" smtClean="0"/>
              <a:t>Soil Map</a:t>
            </a:r>
          </a:p>
          <a:p>
            <a:pPr lvl="1"/>
            <a:r>
              <a:rPr lang="en-US" dirty="0" smtClean="0"/>
              <a:t>Soil EC</a:t>
            </a:r>
          </a:p>
          <a:p>
            <a:pPr lvl="1"/>
            <a:r>
              <a:rPr lang="en-US" dirty="0" smtClean="0"/>
              <a:t>Soil 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070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36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Soil pH - Efaw</a:t>
            </a:r>
          </a:p>
        </p:txBody>
      </p:sp>
      <p:graphicFrame>
        <p:nvGraphicFramePr>
          <p:cNvPr id="66671" name="Group 111"/>
          <p:cNvGraphicFramePr>
            <a:graphicFrameLocks noGrp="1"/>
          </p:cNvGraphicFramePr>
          <p:nvPr>
            <p:ph type="tbl" idx="1"/>
          </p:nvPr>
        </p:nvGraphicFramePr>
        <p:xfrm>
          <a:off x="762000" y="1371600"/>
          <a:ext cx="7543800" cy="4815206"/>
        </p:xfrm>
        <a:graphic>
          <a:graphicData uri="http://schemas.openxmlformats.org/drawingml/2006/table">
            <a:tbl>
              <a:tblPr/>
              <a:tblGrid>
                <a:gridCol w="1219200"/>
                <a:gridCol w="1138238"/>
                <a:gridCol w="865187"/>
                <a:gridCol w="785813"/>
                <a:gridCol w="863600"/>
                <a:gridCol w="865187"/>
                <a:gridCol w="863600"/>
                <a:gridCol w="942975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Sample Strategy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Strategy Error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Error – Sampling Strategy by Sample Size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Fixed Interval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Stratified Random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LSD .05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____________________________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Mean  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LSD.05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____________________________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42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24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Number of randomly selected samples required to reach 10, 5, and 2 % error from the true average value with a 90% probability</a:t>
            </a:r>
          </a:p>
        </p:txBody>
      </p:sp>
      <p:graphicFrame>
        <p:nvGraphicFramePr>
          <p:cNvPr id="68359" name="Group 775"/>
          <p:cNvGraphicFramePr>
            <a:graphicFrameLocks noGrp="1"/>
          </p:cNvGraphicFramePr>
          <p:nvPr>
            <p:ph type="tbl" idx="1"/>
          </p:nvPr>
        </p:nvGraphicFramePr>
        <p:xfrm>
          <a:off x="685800" y="1447800"/>
          <a:ext cx="8001000" cy="4754880"/>
        </p:xfrm>
        <a:graphic>
          <a:graphicData uri="http://schemas.openxmlformats.org/drawingml/2006/table">
            <a:tbl>
              <a:tblPr/>
              <a:tblGrid>
                <a:gridCol w="1692275"/>
                <a:gridCol w="1692275"/>
                <a:gridCol w="882650"/>
                <a:gridCol w="1295400"/>
                <a:gridCol w="1219200"/>
                <a:gridCol w="1219200"/>
              </a:tblGrid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Samples</a:t>
                      </a:r>
                      <a:endParaRPr kumimoji="0" lang="en-US" sz="20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C.V.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Error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Error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2%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Error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Soil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Burneyville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Efaw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Phosphorus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Burneyville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Efaw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Potassium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Burneyville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Efaw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Organic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Burneyville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Efaw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Burneyville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Efaw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410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Random sampling and stratified random sampling strategies require  a similar number of samples to precisely describe the mean value of the soil variables measured in the 7 ft by 70 ft area.</a:t>
            </a:r>
          </a:p>
          <a:p>
            <a:r>
              <a:rPr lang="en-US" sz="2400" smtClean="0"/>
              <a:t>Fixed interval sampling required more samples to produce the same precision as random or stratified random sampling.</a:t>
            </a:r>
          </a:p>
          <a:p>
            <a:r>
              <a:rPr lang="en-US" sz="2400" smtClean="0"/>
              <a:t>The OSU recommendation of collecting 15 to 20 soil samples and averaging them should give us an estimate within 5 to 10% of the true mean value.</a:t>
            </a:r>
          </a:p>
          <a:p>
            <a:pPr>
              <a:buFontTx/>
              <a:buNone/>
            </a:pPr>
            <a:endParaRPr lang="en-US" sz="2400" smtClean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54962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Stratified random sampling may provide a more precise measure of the true mean, when it is known that in local regions the measured value is related and not randomly distributed.  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090725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Distribution of Nutrients Throughout Fields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8" descr="Division_tr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9568" y="5232400"/>
            <a:ext cx="1794431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86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5089967"/>
          </a:xfrm>
        </p:spPr>
        <p:txBody>
          <a:bodyPr/>
          <a:lstStyle/>
          <a:p>
            <a:r>
              <a:rPr lang="en-US" dirty="0" smtClean="0"/>
              <a:t>Lines for zones based on 1 factor</a:t>
            </a:r>
          </a:p>
          <a:p>
            <a:pPr lvl="1"/>
            <a:r>
              <a:rPr lang="en-US" dirty="0" smtClean="0"/>
              <a:t>Yield History</a:t>
            </a:r>
          </a:p>
          <a:p>
            <a:pPr lvl="2"/>
            <a:r>
              <a:rPr lang="en-US" dirty="0" smtClean="0"/>
              <a:t>Yield levels</a:t>
            </a:r>
          </a:p>
          <a:p>
            <a:pPr lvl="2"/>
            <a:r>
              <a:rPr lang="en-US" dirty="0" smtClean="0"/>
              <a:t>Yield Stability</a:t>
            </a:r>
          </a:p>
          <a:p>
            <a:pPr lvl="1"/>
            <a:r>
              <a:rPr lang="en-US" dirty="0" smtClean="0"/>
              <a:t>Topography</a:t>
            </a:r>
          </a:p>
          <a:p>
            <a:pPr lvl="1"/>
            <a:r>
              <a:rPr lang="en-US" dirty="0" smtClean="0"/>
              <a:t>Soil Type</a:t>
            </a:r>
          </a:p>
          <a:p>
            <a:pPr lvl="1"/>
            <a:r>
              <a:rPr lang="en-US" dirty="0" smtClean="0"/>
              <a:t>Soil EC</a:t>
            </a:r>
          </a:p>
          <a:p>
            <a:pPr lvl="1"/>
            <a:r>
              <a:rPr lang="en-US" dirty="0" smtClean="0"/>
              <a:t>Geography / boundaries</a:t>
            </a:r>
          </a:p>
          <a:p>
            <a:pPr lvl="1"/>
            <a:r>
              <a:rPr lang="en-US" dirty="0" smtClean="0"/>
              <a:t>Organic Matter</a:t>
            </a:r>
          </a:p>
          <a:p>
            <a:pPr lvl="1"/>
            <a:r>
              <a:rPr lang="en-US" dirty="0" smtClean="0"/>
              <a:t>Nutrient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Soil EC is soil electrical conductivity– a measurement of how much electrical current soil can conduct. It’s an </a:t>
            </a:r>
            <a:r>
              <a:rPr lang="en-US" sz="2400" b="1" u="sng" dirty="0" smtClean="0"/>
              <a:t>effective way to map soil texture</a:t>
            </a:r>
            <a:r>
              <a:rPr lang="en-US" sz="2400" dirty="0" smtClean="0"/>
              <a:t> because smaller soil particles such as clay conduct more current than larger silt and sand particles. Soil EC measurements have been used since the early 1900’s-</a:t>
            </a:r>
          </a:p>
          <a:p>
            <a:r>
              <a:rPr lang="en-US" sz="2400" dirty="0" err="1" smtClean="0"/>
              <a:t>Veris</a:t>
            </a:r>
            <a:r>
              <a:rPr lang="en-US" sz="2400" dirty="0" smtClean="0"/>
              <a:t> mobilized the process and added GPS. As the </a:t>
            </a:r>
            <a:r>
              <a:rPr lang="en-US" sz="2400" dirty="0" err="1" smtClean="0"/>
              <a:t>Veris</a:t>
            </a:r>
            <a:r>
              <a:rPr lang="en-US" sz="2400" dirty="0" smtClean="0"/>
              <a:t> EC cart is pulled through the field, one pair of coulter-electrodes injects a known voltage into the soil, while the other coulter-electrodes measure the drop in that voltage. </a:t>
            </a:r>
          </a:p>
          <a:p>
            <a:r>
              <a:rPr lang="en-US" sz="2400" dirty="0" smtClean="0"/>
              <a:t>The result: </a:t>
            </a:r>
            <a:r>
              <a:rPr lang="en-US" sz="2400" b="1" dirty="0" smtClean="0"/>
              <a:t>a detailed map of the </a:t>
            </a:r>
            <a:r>
              <a:rPr lang="en-US" sz="2400" b="1" u="sng" dirty="0" smtClean="0"/>
              <a:t>soil texture </a:t>
            </a:r>
            <a:r>
              <a:rPr lang="en-US" sz="2400" b="1" dirty="0" smtClean="0"/>
              <a:t>variability in the crop rooting zone</a:t>
            </a: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Conductivity (EC)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51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 smtClean="0"/>
              <a:t>Using 1 factor to determine other unrelated factors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Deteriming</a:t>
            </a:r>
            <a:r>
              <a:rPr lang="en-US" dirty="0" smtClean="0"/>
              <a:t> the Variable</a:t>
            </a:r>
            <a:endParaRPr lang="en-US" dirty="0"/>
          </a:p>
        </p:txBody>
      </p:sp>
      <p:grpSp>
        <p:nvGrpSpPr>
          <p:cNvPr id="5" name="Group 9"/>
          <p:cNvGrpSpPr/>
          <p:nvPr/>
        </p:nvGrpSpPr>
        <p:grpSpPr>
          <a:xfrm>
            <a:off x="587416" y="3620981"/>
            <a:ext cx="3657600" cy="2873829"/>
            <a:chOff x="552691" y="2498206"/>
            <a:chExt cx="3657600" cy="287382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30079" b="12950"/>
            <a:stretch>
              <a:fillRect/>
            </a:stretch>
          </p:blipFill>
          <p:spPr bwMode="auto">
            <a:xfrm>
              <a:off x="552691" y="2498206"/>
              <a:ext cx="3657600" cy="2873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044142" y="292839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13"/>
          <p:cNvGrpSpPr/>
          <p:nvPr/>
        </p:nvGrpSpPr>
        <p:grpSpPr>
          <a:xfrm>
            <a:off x="4994476" y="3609372"/>
            <a:ext cx="3637280" cy="2834244"/>
            <a:chOff x="5029200" y="3505200"/>
            <a:chExt cx="3637280" cy="283424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061" r="27273" b="13043"/>
            <a:stretch>
              <a:fillRect/>
            </a:stretch>
          </p:blipFill>
          <p:spPr bwMode="auto">
            <a:xfrm>
              <a:off x="5029200" y="3505200"/>
              <a:ext cx="3637280" cy="2834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703671" y="382157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K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971327" y="3574647"/>
            <a:ext cx="3657600" cy="2873829"/>
            <a:chOff x="2806861" y="3482050"/>
            <a:chExt cx="3657600" cy="287382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30079" b="12950"/>
            <a:stretch>
              <a:fillRect/>
            </a:stretch>
          </p:blipFill>
          <p:spPr bwMode="auto">
            <a:xfrm>
              <a:off x="2806861" y="3482050"/>
              <a:ext cx="3657600" cy="2873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263342" y="360358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75852" y="3620947"/>
            <a:ext cx="3733800" cy="2933700"/>
            <a:chOff x="228600" y="3505200"/>
            <a:chExt cx="3733800" cy="29337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r="27544" b="9589"/>
            <a:stretch>
              <a:fillRect/>
            </a:stretch>
          </p:blipFill>
          <p:spPr bwMode="auto">
            <a:xfrm>
              <a:off x="228600" y="3505200"/>
              <a:ext cx="3733800" cy="293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001211" y="5607934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Elevation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377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883411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8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EC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371600"/>
            <a:ext cx="889037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337457" y="1545771"/>
            <a:ext cx="5921829" cy="4691743"/>
          </a:xfrm>
          <a:custGeom>
            <a:avLst/>
            <a:gdLst>
              <a:gd name="connsiteX0" fmla="*/ 0 w 5921829"/>
              <a:gd name="connsiteY0" fmla="*/ 130629 h 4691743"/>
              <a:gd name="connsiteX1" fmla="*/ 5823857 w 5921829"/>
              <a:gd name="connsiteY1" fmla="*/ 0 h 4691743"/>
              <a:gd name="connsiteX2" fmla="*/ 5921829 w 5921829"/>
              <a:gd name="connsiteY2" fmla="*/ 4593772 h 4691743"/>
              <a:gd name="connsiteX3" fmla="*/ 76200 w 5921829"/>
              <a:gd name="connsiteY3" fmla="*/ 4691743 h 4691743"/>
              <a:gd name="connsiteX4" fmla="*/ 0 w 5921829"/>
              <a:gd name="connsiteY4" fmla="*/ 130629 h 469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1829" h="4691743">
                <a:moveTo>
                  <a:pt x="0" y="130629"/>
                </a:moveTo>
                <a:lnTo>
                  <a:pt x="5823857" y="0"/>
                </a:lnTo>
                <a:lnTo>
                  <a:pt x="5921829" y="4593772"/>
                </a:lnTo>
                <a:lnTo>
                  <a:pt x="76200" y="4691743"/>
                </a:lnTo>
                <a:lnTo>
                  <a:pt x="0" y="130629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nue.okstate.edu/Small_Scale_Variability/1x1efaw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429500" cy="483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8040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pH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895096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460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Index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66875"/>
            <a:ext cx="87058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324600" y="990600"/>
          <a:ext cx="27432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685800"/>
                <a:gridCol w="762000"/>
              </a:tblGrid>
              <a:tr h="34747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Buffer </a:t>
                      </a:r>
                      <a:br>
                        <a:rPr lang="en-US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Index</a:t>
                      </a:r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Lime required  </a:t>
                      </a:r>
                      <a:br>
                        <a:rPr lang="en-US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(tons 100% ECCE)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pH 6.8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pH 6.4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Over 7.1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7.1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7.0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6.9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6.8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6.7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6.6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1.9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6.5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2.5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2.2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6.4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3.1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2.7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6.3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3.7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3.2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9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Phosphorus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869337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6400800" y="1524000"/>
          <a:ext cx="251714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14400"/>
                <a:gridCol w="612140"/>
              </a:tblGrid>
              <a:tr h="342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Soil Test P Index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% Sufficiency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P2O5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lbs/ac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65+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02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Potassium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05620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6553200" y="1295400"/>
          <a:ext cx="251714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14400"/>
                <a:gridCol w="612140"/>
              </a:tblGrid>
              <a:tr h="342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Soil Test K Index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% Sufficiency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K2O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lbs/ac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250+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98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Index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66875"/>
            <a:ext cx="87058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324600" y="990600"/>
          <a:ext cx="27432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685800"/>
                <a:gridCol w="762000"/>
              </a:tblGrid>
              <a:tr h="34747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Buffer </a:t>
                      </a:r>
                      <a:br>
                        <a:rPr lang="en-US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Index</a:t>
                      </a:r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Lime required  </a:t>
                      </a:r>
                      <a:br>
                        <a:rPr lang="en-US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(tons 100% ECCE)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pH 6.8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pH 6.4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Over 7.1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7.1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7.0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6.9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6.8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6.7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6.6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1.9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6.5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2.5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2.2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6.4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3.1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2.7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6.3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3.7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3.2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5"/>
          <p:cNvGrpSpPr/>
          <p:nvPr/>
        </p:nvGrpSpPr>
        <p:grpSpPr>
          <a:xfrm>
            <a:off x="609600" y="1752600"/>
            <a:ext cx="5649686" cy="4484914"/>
            <a:chOff x="348343" y="1534886"/>
            <a:chExt cx="5910943" cy="4702628"/>
          </a:xfrm>
        </p:grpSpPr>
        <p:grpSp>
          <p:nvGrpSpPr>
            <p:cNvPr id="4" name="Group 8"/>
            <p:cNvGrpSpPr/>
            <p:nvPr/>
          </p:nvGrpSpPr>
          <p:grpSpPr>
            <a:xfrm>
              <a:off x="348343" y="1534886"/>
              <a:ext cx="5867400" cy="4702628"/>
              <a:chOff x="348343" y="1534886"/>
              <a:chExt cx="5867400" cy="4702628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2514600" y="1534886"/>
                <a:ext cx="3701143" cy="3222171"/>
              </a:xfrm>
              <a:custGeom>
                <a:avLst/>
                <a:gdLst>
                  <a:gd name="connsiteX0" fmla="*/ 0 w 3701143"/>
                  <a:gd name="connsiteY0" fmla="*/ 0 h 3222171"/>
                  <a:gd name="connsiteX1" fmla="*/ 326571 w 3701143"/>
                  <a:gd name="connsiteY1" fmla="*/ 2133600 h 3222171"/>
                  <a:gd name="connsiteX2" fmla="*/ 696686 w 3701143"/>
                  <a:gd name="connsiteY2" fmla="*/ 2928257 h 3222171"/>
                  <a:gd name="connsiteX3" fmla="*/ 1219200 w 3701143"/>
                  <a:gd name="connsiteY3" fmla="*/ 2950028 h 3222171"/>
                  <a:gd name="connsiteX4" fmla="*/ 816429 w 3701143"/>
                  <a:gd name="connsiteY4" fmla="*/ 1807028 h 3222171"/>
                  <a:gd name="connsiteX5" fmla="*/ 1360714 w 3701143"/>
                  <a:gd name="connsiteY5" fmla="*/ 1807028 h 3222171"/>
                  <a:gd name="connsiteX6" fmla="*/ 1817914 w 3701143"/>
                  <a:gd name="connsiteY6" fmla="*/ 2906485 h 3222171"/>
                  <a:gd name="connsiteX7" fmla="*/ 2492829 w 3701143"/>
                  <a:gd name="connsiteY7" fmla="*/ 3222171 h 3222171"/>
                  <a:gd name="connsiteX8" fmla="*/ 3701143 w 3701143"/>
                  <a:gd name="connsiteY8" fmla="*/ 2884714 h 3222171"/>
                  <a:gd name="connsiteX9" fmla="*/ 3668486 w 3701143"/>
                  <a:gd name="connsiteY9" fmla="*/ 21771 h 3222171"/>
                  <a:gd name="connsiteX10" fmla="*/ 3189514 w 3701143"/>
                  <a:gd name="connsiteY10" fmla="*/ 217714 h 3222171"/>
                  <a:gd name="connsiteX11" fmla="*/ 3026229 w 3701143"/>
                  <a:gd name="connsiteY11" fmla="*/ 1077685 h 3222171"/>
                  <a:gd name="connsiteX12" fmla="*/ 2503714 w 3701143"/>
                  <a:gd name="connsiteY12" fmla="*/ 1404257 h 3222171"/>
                  <a:gd name="connsiteX13" fmla="*/ 2710543 w 3701143"/>
                  <a:gd name="connsiteY13" fmla="*/ 1719943 h 3222171"/>
                  <a:gd name="connsiteX14" fmla="*/ 2188029 w 3701143"/>
                  <a:gd name="connsiteY14" fmla="*/ 1719943 h 3222171"/>
                  <a:gd name="connsiteX15" fmla="*/ 1513114 w 3701143"/>
                  <a:gd name="connsiteY15" fmla="*/ 968828 h 3222171"/>
                  <a:gd name="connsiteX16" fmla="*/ 1719943 w 3701143"/>
                  <a:gd name="connsiteY16" fmla="*/ 740228 h 3222171"/>
                  <a:gd name="connsiteX17" fmla="*/ 2111829 w 3701143"/>
                  <a:gd name="connsiteY17" fmla="*/ 979714 h 3222171"/>
                  <a:gd name="connsiteX18" fmla="*/ 2612571 w 3701143"/>
                  <a:gd name="connsiteY18" fmla="*/ 936171 h 3222171"/>
                  <a:gd name="connsiteX19" fmla="*/ 1970314 w 3701143"/>
                  <a:gd name="connsiteY19" fmla="*/ 544285 h 3222171"/>
                  <a:gd name="connsiteX20" fmla="*/ 1970314 w 3701143"/>
                  <a:gd name="connsiteY20" fmla="*/ 261257 h 3222171"/>
                  <a:gd name="connsiteX21" fmla="*/ 1959429 w 3701143"/>
                  <a:gd name="connsiteY21" fmla="*/ 65314 h 3222171"/>
                  <a:gd name="connsiteX22" fmla="*/ 0 w 3701143"/>
                  <a:gd name="connsiteY22" fmla="*/ 0 h 322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01143" h="3222171">
                    <a:moveTo>
                      <a:pt x="0" y="0"/>
                    </a:moveTo>
                    <a:lnTo>
                      <a:pt x="326571" y="2133600"/>
                    </a:lnTo>
                    <a:lnTo>
                      <a:pt x="696686" y="2928257"/>
                    </a:lnTo>
                    <a:lnTo>
                      <a:pt x="1219200" y="2950028"/>
                    </a:lnTo>
                    <a:lnTo>
                      <a:pt x="816429" y="1807028"/>
                    </a:lnTo>
                    <a:lnTo>
                      <a:pt x="1360714" y="1807028"/>
                    </a:lnTo>
                    <a:lnTo>
                      <a:pt x="1817914" y="2906485"/>
                    </a:lnTo>
                    <a:lnTo>
                      <a:pt x="2492829" y="3222171"/>
                    </a:lnTo>
                    <a:lnTo>
                      <a:pt x="3701143" y="2884714"/>
                    </a:lnTo>
                    <a:lnTo>
                      <a:pt x="3668486" y="21771"/>
                    </a:lnTo>
                    <a:lnTo>
                      <a:pt x="3189514" y="217714"/>
                    </a:lnTo>
                    <a:lnTo>
                      <a:pt x="3026229" y="1077685"/>
                    </a:lnTo>
                    <a:lnTo>
                      <a:pt x="2503714" y="1404257"/>
                    </a:lnTo>
                    <a:lnTo>
                      <a:pt x="2710543" y="1719943"/>
                    </a:lnTo>
                    <a:lnTo>
                      <a:pt x="2188029" y="1719943"/>
                    </a:lnTo>
                    <a:lnTo>
                      <a:pt x="1513114" y="968828"/>
                    </a:lnTo>
                    <a:lnTo>
                      <a:pt x="1719943" y="740228"/>
                    </a:lnTo>
                    <a:lnTo>
                      <a:pt x="2111829" y="979714"/>
                    </a:lnTo>
                    <a:lnTo>
                      <a:pt x="2612571" y="936171"/>
                    </a:lnTo>
                    <a:lnTo>
                      <a:pt x="1970314" y="544285"/>
                    </a:lnTo>
                    <a:lnTo>
                      <a:pt x="1970314" y="261257"/>
                    </a:lnTo>
                    <a:lnTo>
                      <a:pt x="1959429" y="653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  <a:alpha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348343" y="1687286"/>
                <a:ext cx="1077686" cy="1513114"/>
              </a:xfrm>
              <a:custGeom>
                <a:avLst/>
                <a:gdLst>
                  <a:gd name="connsiteX0" fmla="*/ 0 w 1077686"/>
                  <a:gd name="connsiteY0" fmla="*/ 10885 h 1513114"/>
                  <a:gd name="connsiteX1" fmla="*/ 1077686 w 1077686"/>
                  <a:gd name="connsiteY1" fmla="*/ 0 h 1513114"/>
                  <a:gd name="connsiteX2" fmla="*/ 740228 w 1077686"/>
                  <a:gd name="connsiteY2" fmla="*/ 1513114 h 1513114"/>
                  <a:gd name="connsiteX3" fmla="*/ 32657 w 1077686"/>
                  <a:gd name="connsiteY3" fmla="*/ 1502228 h 1513114"/>
                  <a:gd name="connsiteX4" fmla="*/ 0 w 1077686"/>
                  <a:gd name="connsiteY4" fmla="*/ 10885 h 1513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7686" h="1513114">
                    <a:moveTo>
                      <a:pt x="0" y="10885"/>
                    </a:moveTo>
                    <a:lnTo>
                      <a:pt x="1077686" y="0"/>
                    </a:lnTo>
                    <a:lnTo>
                      <a:pt x="740228" y="1513114"/>
                    </a:lnTo>
                    <a:lnTo>
                      <a:pt x="32657" y="1502228"/>
                    </a:lnTo>
                    <a:lnTo>
                      <a:pt x="0" y="10885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  <a:alpha val="66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81000" y="3777343"/>
                <a:ext cx="1491343" cy="2460171"/>
              </a:xfrm>
              <a:custGeom>
                <a:avLst/>
                <a:gdLst>
                  <a:gd name="connsiteX0" fmla="*/ 0 w 1491343"/>
                  <a:gd name="connsiteY0" fmla="*/ 1012371 h 2460171"/>
                  <a:gd name="connsiteX1" fmla="*/ 413657 w 1491343"/>
                  <a:gd name="connsiteY1" fmla="*/ 0 h 2460171"/>
                  <a:gd name="connsiteX2" fmla="*/ 990600 w 1491343"/>
                  <a:gd name="connsiteY2" fmla="*/ 65314 h 2460171"/>
                  <a:gd name="connsiteX3" fmla="*/ 707571 w 1491343"/>
                  <a:gd name="connsiteY3" fmla="*/ 1045028 h 2460171"/>
                  <a:gd name="connsiteX4" fmla="*/ 1012371 w 1491343"/>
                  <a:gd name="connsiteY4" fmla="*/ 1959428 h 2460171"/>
                  <a:gd name="connsiteX5" fmla="*/ 1469571 w 1491343"/>
                  <a:gd name="connsiteY5" fmla="*/ 2133600 h 2460171"/>
                  <a:gd name="connsiteX6" fmla="*/ 1491343 w 1491343"/>
                  <a:gd name="connsiteY6" fmla="*/ 2460171 h 2460171"/>
                  <a:gd name="connsiteX7" fmla="*/ 32657 w 1491343"/>
                  <a:gd name="connsiteY7" fmla="*/ 2449286 h 2460171"/>
                  <a:gd name="connsiteX8" fmla="*/ 0 w 1491343"/>
                  <a:gd name="connsiteY8" fmla="*/ 925286 h 2460171"/>
                  <a:gd name="connsiteX9" fmla="*/ 0 w 1491343"/>
                  <a:gd name="connsiteY9" fmla="*/ 1012371 h 246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91343" h="2460171">
                    <a:moveTo>
                      <a:pt x="0" y="1012371"/>
                    </a:moveTo>
                    <a:lnTo>
                      <a:pt x="413657" y="0"/>
                    </a:lnTo>
                    <a:lnTo>
                      <a:pt x="990600" y="65314"/>
                    </a:lnTo>
                    <a:lnTo>
                      <a:pt x="707571" y="1045028"/>
                    </a:lnTo>
                    <a:lnTo>
                      <a:pt x="1012371" y="1959428"/>
                    </a:lnTo>
                    <a:lnTo>
                      <a:pt x="1469571" y="2133600"/>
                    </a:lnTo>
                    <a:lnTo>
                      <a:pt x="1491343" y="2460171"/>
                    </a:lnTo>
                    <a:lnTo>
                      <a:pt x="32657" y="2449286"/>
                    </a:lnTo>
                    <a:lnTo>
                      <a:pt x="0" y="925286"/>
                    </a:lnTo>
                    <a:lnTo>
                      <a:pt x="0" y="101237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  <a:alpha val="61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12"/>
            <p:cNvGrpSpPr/>
            <p:nvPr/>
          </p:nvGrpSpPr>
          <p:grpSpPr>
            <a:xfrm>
              <a:off x="381000" y="1567543"/>
              <a:ext cx="5715000" cy="4637314"/>
              <a:chOff x="381000" y="1567543"/>
              <a:chExt cx="5715000" cy="4637314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381000" y="1621971"/>
                <a:ext cx="4626429" cy="4539343"/>
              </a:xfrm>
              <a:custGeom>
                <a:avLst/>
                <a:gdLst>
                  <a:gd name="connsiteX0" fmla="*/ 1066800 w 4626429"/>
                  <a:gd name="connsiteY0" fmla="*/ 21772 h 4539343"/>
                  <a:gd name="connsiteX1" fmla="*/ 2122714 w 4626429"/>
                  <a:gd name="connsiteY1" fmla="*/ 0 h 4539343"/>
                  <a:gd name="connsiteX2" fmla="*/ 2405743 w 4626429"/>
                  <a:gd name="connsiteY2" fmla="*/ 2046515 h 4539343"/>
                  <a:gd name="connsiteX3" fmla="*/ 2808514 w 4626429"/>
                  <a:gd name="connsiteY3" fmla="*/ 2862943 h 4539343"/>
                  <a:gd name="connsiteX4" fmla="*/ 3407229 w 4626429"/>
                  <a:gd name="connsiteY4" fmla="*/ 2884715 h 4539343"/>
                  <a:gd name="connsiteX5" fmla="*/ 3015343 w 4626429"/>
                  <a:gd name="connsiteY5" fmla="*/ 1763486 h 4539343"/>
                  <a:gd name="connsiteX6" fmla="*/ 3439886 w 4626429"/>
                  <a:gd name="connsiteY6" fmla="*/ 1741715 h 4539343"/>
                  <a:gd name="connsiteX7" fmla="*/ 3875314 w 4626429"/>
                  <a:gd name="connsiteY7" fmla="*/ 2819400 h 4539343"/>
                  <a:gd name="connsiteX8" fmla="*/ 4572000 w 4626429"/>
                  <a:gd name="connsiteY8" fmla="*/ 3145972 h 4539343"/>
                  <a:gd name="connsiteX9" fmla="*/ 4626429 w 4626429"/>
                  <a:gd name="connsiteY9" fmla="*/ 4484915 h 4539343"/>
                  <a:gd name="connsiteX10" fmla="*/ 3189514 w 4626429"/>
                  <a:gd name="connsiteY10" fmla="*/ 4539343 h 4539343"/>
                  <a:gd name="connsiteX11" fmla="*/ 3233057 w 4626429"/>
                  <a:gd name="connsiteY11" fmla="*/ 3287486 h 4539343"/>
                  <a:gd name="connsiteX12" fmla="*/ 2699657 w 4626429"/>
                  <a:gd name="connsiteY12" fmla="*/ 3243943 h 4539343"/>
                  <a:gd name="connsiteX13" fmla="*/ 2667000 w 4626429"/>
                  <a:gd name="connsiteY13" fmla="*/ 3418115 h 4539343"/>
                  <a:gd name="connsiteX14" fmla="*/ 2460171 w 4626429"/>
                  <a:gd name="connsiteY14" fmla="*/ 3418115 h 4539343"/>
                  <a:gd name="connsiteX15" fmla="*/ 1349829 w 4626429"/>
                  <a:gd name="connsiteY15" fmla="*/ 1447800 h 4539343"/>
                  <a:gd name="connsiteX16" fmla="*/ 936171 w 4626429"/>
                  <a:gd name="connsiteY16" fmla="*/ 1774372 h 4539343"/>
                  <a:gd name="connsiteX17" fmla="*/ 979714 w 4626429"/>
                  <a:gd name="connsiteY17" fmla="*/ 2177143 h 4539343"/>
                  <a:gd name="connsiteX18" fmla="*/ 435429 w 4626429"/>
                  <a:gd name="connsiteY18" fmla="*/ 2090058 h 4539343"/>
                  <a:gd name="connsiteX19" fmla="*/ 21771 w 4626429"/>
                  <a:gd name="connsiteY19" fmla="*/ 3048000 h 4539343"/>
                  <a:gd name="connsiteX20" fmla="*/ 0 w 4626429"/>
                  <a:gd name="connsiteY20" fmla="*/ 1600200 h 4539343"/>
                  <a:gd name="connsiteX21" fmla="*/ 751114 w 4626429"/>
                  <a:gd name="connsiteY21" fmla="*/ 1578429 h 4539343"/>
                  <a:gd name="connsiteX22" fmla="*/ 1066800 w 4626429"/>
                  <a:gd name="connsiteY22" fmla="*/ 21772 h 453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626429" h="4539343">
                    <a:moveTo>
                      <a:pt x="1066800" y="21772"/>
                    </a:moveTo>
                    <a:lnTo>
                      <a:pt x="2122714" y="0"/>
                    </a:lnTo>
                    <a:lnTo>
                      <a:pt x="2405743" y="2046515"/>
                    </a:lnTo>
                    <a:lnTo>
                      <a:pt x="2808514" y="2862943"/>
                    </a:lnTo>
                    <a:lnTo>
                      <a:pt x="3407229" y="2884715"/>
                    </a:lnTo>
                    <a:lnTo>
                      <a:pt x="3015343" y="1763486"/>
                    </a:lnTo>
                    <a:lnTo>
                      <a:pt x="3439886" y="1741715"/>
                    </a:lnTo>
                    <a:lnTo>
                      <a:pt x="3875314" y="2819400"/>
                    </a:lnTo>
                    <a:lnTo>
                      <a:pt x="4572000" y="3145972"/>
                    </a:lnTo>
                    <a:lnTo>
                      <a:pt x="4626429" y="4484915"/>
                    </a:lnTo>
                    <a:lnTo>
                      <a:pt x="3189514" y="4539343"/>
                    </a:lnTo>
                    <a:lnTo>
                      <a:pt x="3233057" y="3287486"/>
                    </a:lnTo>
                    <a:lnTo>
                      <a:pt x="2699657" y="3243943"/>
                    </a:lnTo>
                    <a:lnTo>
                      <a:pt x="2667000" y="3418115"/>
                    </a:lnTo>
                    <a:lnTo>
                      <a:pt x="2460171" y="3418115"/>
                    </a:lnTo>
                    <a:lnTo>
                      <a:pt x="1349829" y="1447800"/>
                    </a:lnTo>
                    <a:lnTo>
                      <a:pt x="936171" y="1774372"/>
                    </a:lnTo>
                    <a:lnTo>
                      <a:pt x="979714" y="2177143"/>
                    </a:lnTo>
                    <a:lnTo>
                      <a:pt x="435429" y="2090058"/>
                    </a:lnTo>
                    <a:lnTo>
                      <a:pt x="21771" y="3048000"/>
                    </a:lnTo>
                    <a:lnTo>
                      <a:pt x="0" y="1600200"/>
                    </a:lnTo>
                    <a:lnTo>
                      <a:pt x="751114" y="1578429"/>
                    </a:lnTo>
                    <a:lnTo>
                      <a:pt x="1066800" y="21772"/>
                    </a:lnTo>
                    <a:close/>
                  </a:path>
                </a:pathLst>
              </a:custGeom>
              <a:solidFill>
                <a:srgbClr val="FF0000">
                  <a:alpha val="52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4049486" y="1567543"/>
                <a:ext cx="2046514" cy="1687286"/>
              </a:xfrm>
              <a:custGeom>
                <a:avLst/>
                <a:gdLst>
                  <a:gd name="connsiteX0" fmla="*/ 1436914 w 2046514"/>
                  <a:gd name="connsiteY0" fmla="*/ 0 h 1687286"/>
                  <a:gd name="connsiteX1" fmla="*/ 2046514 w 2046514"/>
                  <a:gd name="connsiteY1" fmla="*/ 0 h 1687286"/>
                  <a:gd name="connsiteX2" fmla="*/ 1654628 w 2046514"/>
                  <a:gd name="connsiteY2" fmla="*/ 152400 h 1687286"/>
                  <a:gd name="connsiteX3" fmla="*/ 1469571 w 2046514"/>
                  <a:gd name="connsiteY3" fmla="*/ 1045028 h 1687286"/>
                  <a:gd name="connsiteX4" fmla="*/ 947057 w 2046514"/>
                  <a:gd name="connsiteY4" fmla="*/ 1349828 h 1687286"/>
                  <a:gd name="connsiteX5" fmla="*/ 1153885 w 2046514"/>
                  <a:gd name="connsiteY5" fmla="*/ 1687286 h 1687286"/>
                  <a:gd name="connsiteX6" fmla="*/ 653143 w 2046514"/>
                  <a:gd name="connsiteY6" fmla="*/ 1676400 h 1687286"/>
                  <a:gd name="connsiteX7" fmla="*/ 0 w 2046514"/>
                  <a:gd name="connsiteY7" fmla="*/ 914400 h 1687286"/>
                  <a:gd name="connsiteX8" fmla="*/ 217714 w 2046514"/>
                  <a:gd name="connsiteY8" fmla="*/ 751114 h 1687286"/>
                  <a:gd name="connsiteX9" fmla="*/ 576943 w 2046514"/>
                  <a:gd name="connsiteY9" fmla="*/ 957943 h 1687286"/>
                  <a:gd name="connsiteX10" fmla="*/ 1099457 w 2046514"/>
                  <a:gd name="connsiteY10" fmla="*/ 903514 h 1687286"/>
                  <a:gd name="connsiteX11" fmla="*/ 489857 w 2046514"/>
                  <a:gd name="connsiteY11" fmla="*/ 511628 h 1687286"/>
                  <a:gd name="connsiteX12" fmla="*/ 435428 w 2046514"/>
                  <a:gd name="connsiteY12" fmla="*/ 43543 h 1687286"/>
                  <a:gd name="connsiteX13" fmla="*/ 1436914 w 2046514"/>
                  <a:gd name="connsiteY13" fmla="*/ 0 h 1687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46514" h="1687286">
                    <a:moveTo>
                      <a:pt x="1436914" y="0"/>
                    </a:moveTo>
                    <a:lnTo>
                      <a:pt x="2046514" y="0"/>
                    </a:lnTo>
                    <a:lnTo>
                      <a:pt x="1654628" y="152400"/>
                    </a:lnTo>
                    <a:lnTo>
                      <a:pt x="1469571" y="1045028"/>
                    </a:lnTo>
                    <a:lnTo>
                      <a:pt x="947057" y="1349828"/>
                    </a:lnTo>
                    <a:lnTo>
                      <a:pt x="1153885" y="1687286"/>
                    </a:lnTo>
                    <a:lnTo>
                      <a:pt x="653143" y="1676400"/>
                    </a:lnTo>
                    <a:lnTo>
                      <a:pt x="0" y="914400"/>
                    </a:lnTo>
                    <a:lnTo>
                      <a:pt x="217714" y="751114"/>
                    </a:lnTo>
                    <a:lnTo>
                      <a:pt x="576943" y="957943"/>
                    </a:lnTo>
                    <a:lnTo>
                      <a:pt x="1099457" y="903514"/>
                    </a:lnTo>
                    <a:lnTo>
                      <a:pt x="489857" y="511628"/>
                    </a:lnTo>
                    <a:lnTo>
                      <a:pt x="435428" y="43543"/>
                    </a:lnTo>
                    <a:lnTo>
                      <a:pt x="1436914" y="0"/>
                    </a:lnTo>
                    <a:close/>
                  </a:path>
                </a:pathLst>
              </a:custGeom>
              <a:solidFill>
                <a:srgbClr val="FF0000">
                  <a:alpha val="53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1709057" y="4180114"/>
                <a:ext cx="1328057" cy="2024743"/>
              </a:xfrm>
              <a:custGeom>
                <a:avLst/>
                <a:gdLst>
                  <a:gd name="connsiteX0" fmla="*/ 185057 w 1328057"/>
                  <a:gd name="connsiteY0" fmla="*/ 2024743 h 2024743"/>
                  <a:gd name="connsiteX1" fmla="*/ 0 w 1328057"/>
                  <a:gd name="connsiteY1" fmla="*/ 478972 h 2024743"/>
                  <a:gd name="connsiteX2" fmla="*/ 141514 w 1328057"/>
                  <a:gd name="connsiteY2" fmla="*/ 0 h 2024743"/>
                  <a:gd name="connsiteX3" fmla="*/ 533400 w 1328057"/>
                  <a:gd name="connsiteY3" fmla="*/ 130629 h 2024743"/>
                  <a:gd name="connsiteX4" fmla="*/ 1328057 w 1328057"/>
                  <a:gd name="connsiteY4" fmla="*/ 1730829 h 2024743"/>
                  <a:gd name="connsiteX5" fmla="*/ 794657 w 1328057"/>
                  <a:gd name="connsiteY5" fmla="*/ 1698172 h 2024743"/>
                  <a:gd name="connsiteX6" fmla="*/ 903514 w 1328057"/>
                  <a:gd name="connsiteY6" fmla="*/ 2002972 h 2024743"/>
                  <a:gd name="connsiteX7" fmla="*/ 185057 w 1328057"/>
                  <a:gd name="connsiteY7" fmla="*/ 2024743 h 2024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8057" h="2024743">
                    <a:moveTo>
                      <a:pt x="185057" y="2024743"/>
                    </a:moveTo>
                    <a:lnTo>
                      <a:pt x="0" y="478972"/>
                    </a:lnTo>
                    <a:lnTo>
                      <a:pt x="141514" y="0"/>
                    </a:lnTo>
                    <a:lnTo>
                      <a:pt x="533400" y="130629"/>
                    </a:lnTo>
                    <a:lnTo>
                      <a:pt x="1328057" y="1730829"/>
                    </a:lnTo>
                    <a:lnTo>
                      <a:pt x="794657" y="1698172"/>
                    </a:lnTo>
                    <a:lnTo>
                      <a:pt x="903514" y="2002972"/>
                    </a:lnTo>
                    <a:lnTo>
                      <a:pt x="185057" y="2024743"/>
                    </a:lnTo>
                    <a:close/>
                  </a:path>
                </a:pathLst>
              </a:custGeom>
              <a:solidFill>
                <a:srgbClr val="FF0000">
                  <a:alpha val="5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5"/>
            <p:cNvGrpSpPr/>
            <p:nvPr/>
          </p:nvGrpSpPr>
          <p:grpSpPr>
            <a:xfrm>
              <a:off x="1110343" y="3124200"/>
              <a:ext cx="5148943" cy="3037114"/>
              <a:chOff x="1110343" y="3124200"/>
              <a:chExt cx="5148943" cy="30371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110343" y="3124200"/>
                <a:ext cx="2460171" cy="3037114"/>
              </a:xfrm>
              <a:custGeom>
                <a:avLst/>
                <a:gdLst>
                  <a:gd name="connsiteX0" fmla="*/ 2438400 w 2460171"/>
                  <a:gd name="connsiteY0" fmla="*/ 3015343 h 3037114"/>
                  <a:gd name="connsiteX1" fmla="*/ 2438400 w 2460171"/>
                  <a:gd name="connsiteY1" fmla="*/ 3015343 h 3037114"/>
                  <a:gd name="connsiteX2" fmla="*/ 1513114 w 2460171"/>
                  <a:gd name="connsiteY2" fmla="*/ 3037114 h 3037114"/>
                  <a:gd name="connsiteX3" fmla="*/ 1447800 w 2460171"/>
                  <a:gd name="connsiteY3" fmla="*/ 2819400 h 3037114"/>
                  <a:gd name="connsiteX4" fmla="*/ 1970314 w 2460171"/>
                  <a:gd name="connsiteY4" fmla="*/ 2830286 h 3037114"/>
                  <a:gd name="connsiteX5" fmla="*/ 1164771 w 2460171"/>
                  <a:gd name="connsiteY5" fmla="*/ 1143000 h 3037114"/>
                  <a:gd name="connsiteX6" fmla="*/ 762000 w 2460171"/>
                  <a:gd name="connsiteY6" fmla="*/ 1034143 h 3037114"/>
                  <a:gd name="connsiteX7" fmla="*/ 555171 w 2460171"/>
                  <a:gd name="connsiteY7" fmla="*/ 1556657 h 3037114"/>
                  <a:gd name="connsiteX8" fmla="*/ 674914 w 2460171"/>
                  <a:gd name="connsiteY8" fmla="*/ 2732314 h 3037114"/>
                  <a:gd name="connsiteX9" fmla="*/ 283028 w 2460171"/>
                  <a:gd name="connsiteY9" fmla="*/ 2569029 h 3037114"/>
                  <a:gd name="connsiteX10" fmla="*/ 0 w 2460171"/>
                  <a:gd name="connsiteY10" fmla="*/ 1741714 h 3037114"/>
                  <a:gd name="connsiteX11" fmla="*/ 304800 w 2460171"/>
                  <a:gd name="connsiteY11" fmla="*/ 729343 h 3037114"/>
                  <a:gd name="connsiteX12" fmla="*/ 250371 w 2460171"/>
                  <a:gd name="connsiteY12" fmla="*/ 272143 h 3037114"/>
                  <a:gd name="connsiteX13" fmla="*/ 598714 w 2460171"/>
                  <a:gd name="connsiteY13" fmla="*/ 0 h 3037114"/>
                  <a:gd name="connsiteX14" fmla="*/ 1709057 w 2460171"/>
                  <a:gd name="connsiteY14" fmla="*/ 1959429 h 3037114"/>
                  <a:gd name="connsiteX15" fmla="*/ 1992086 w 2460171"/>
                  <a:gd name="connsiteY15" fmla="*/ 1981200 h 3037114"/>
                  <a:gd name="connsiteX16" fmla="*/ 2024743 w 2460171"/>
                  <a:gd name="connsiteY16" fmla="*/ 1785257 h 3037114"/>
                  <a:gd name="connsiteX17" fmla="*/ 2460171 w 2460171"/>
                  <a:gd name="connsiteY17" fmla="*/ 1817914 h 3037114"/>
                  <a:gd name="connsiteX18" fmla="*/ 2438400 w 2460171"/>
                  <a:gd name="connsiteY18" fmla="*/ 3015343 h 3037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60171" h="3037114">
                    <a:moveTo>
                      <a:pt x="2438400" y="3015343"/>
                    </a:moveTo>
                    <a:lnTo>
                      <a:pt x="2438400" y="3015343"/>
                    </a:lnTo>
                    <a:lnTo>
                      <a:pt x="1513114" y="3037114"/>
                    </a:lnTo>
                    <a:lnTo>
                      <a:pt x="1447800" y="2819400"/>
                    </a:lnTo>
                    <a:lnTo>
                      <a:pt x="1970314" y="2830286"/>
                    </a:lnTo>
                    <a:lnTo>
                      <a:pt x="1164771" y="1143000"/>
                    </a:lnTo>
                    <a:lnTo>
                      <a:pt x="762000" y="1034143"/>
                    </a:lnTo>
                    <a:lnTo>
                      <a:pt x="555171" y="1556657"/>
                    </a:lnTo>
                    <a:lnTo>
                      <a:pt x="674914" y="2732314"/>
                    </a:lnTo>
                    <a:lnTo>
                      <a:pt x="283028" y="2569029"/>
                    </a:lnTo>
                    <a:lnTo>
                      <a:pt x="0" y="1741714"/>
                    </a:lnTo>
                    <a:lnTo>
                      <a:pt x="304800" y="729343"/>
                    </a:lnTo>
                    <a:lnTo>
                      <a:pt x="250371" y="272143"/>
                    </a:lnTo>
                    <a:lnTo>
                      <a:pt x="598714" y="0"/>
                    </a:lnTo>
                    <a:lnTo>
                      <a:pt x="1709057" y="1959429"/>
                    </a:lnTo>
                    <a:lnTo>
                      <a:pt x="1992086" y="1981200"/>
                    </a:lnTo>
                    <a:lnTo>
                      <a:pt x="2024743" y="1785257"/>
                    </a:lnTo>
                    <a:lnTo>
                      <a:pt x="2460171" y="1817914"/>
                    </a:lnTo>
                    <a:lnTo>
                      <a:pt x="2438400" y="3015343"/>
                    </a:lnTo>
                    <a:close/>
                  </a:path>
                </a:pathLst>
              </a:custGeom>
              <a:solidFill>
                <a:schemeClr val="accent4">
                  <a:alpha val="5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018314" y="4463143"/>
                <a:ext cx="1240972" cy="1665514"/>
              </a:xfrm>
              <a:custGeom>
                <a:avLst/>
                <a:gdLst>
                  <a:gd name="connsiteX0" fmla="*/ 32657 w 1240972"/>
                  <a:gd name="connsiteY0" fmla="*/ 1643743 h 1665514"/>
                  <a:gd name="connsiteX1" fmla="*/ 32657 w 1240972"/>
                  <a:gd name="connsiteY1" fmla="*/ 1643743 h 1665514"/>
                  <a:gd name="connsiteX2" fmla="*/ 0 w 1240972"/>
                  <a:gd name="connsiteY2" fmla="*/ 337457 h 1665514"/>
                  <a:gd name="connsiteX3" fmla="*/ 1186543 w 1240972"/>
                  <a:gd name="connsiteY3" fmla="*/ 0 h 1665514"/>
                  <a:gd name="connsiteX4" fmla="*/ 1240972 w 1240972"/>
                  <a:gd name="connsiteY4" fmla="*/ 1665514 h 1665514"/>
                  <a:gd name="connsiteX5" fmla="*/ 32657 w 1240972"/>
                  <a:gd name="connsiteY5" fmla="*/ 1643743 h 166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0972" h="1665514">
                    <a:moveTo>
                      <a:pt x="32657" y="1643743"/>
                    </a:moveTo>
                    <a:lnTo>
                      <a:pt x="32657" y="1643743"/>
                    </a:lnTo>
                    <a:lnTo>
                      <a:pt x="0" y="337457"/>
                    </a:lnTo>
                    <a:lnTo>
                      <a:pt x="1186543" y="0"/>
                    </a:lnTo>
                    <a:lnTo>
                      <a:pt x="1240972" y="1665514"/>
                    </a:lnTo>
                    <a:lnTo>
                      <a:pt x="32657" y="1643743"/>
                    </a:lnTo>
                    <a:close/>
                  </a:path>
                </a:pathLst>
              </a:custGeom>
              <a:solidFill>
                <a:schemeClr val="accent4">
                  <a:alpha val="57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913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Phosphorus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869337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6400800" y="1524000"/>
          <a:ext cx="251714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14400"/>
                <a:gridCol w="612140"/>
              </a:tblGrid>
              <a:tr h="342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Soil Test P Index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% Sufficiency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P2O5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lbs/ac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65+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Group 5"/>
          <p:cNvGrpSpPr/>
          <p:nvPr/>
        </p:nvGrpSpPr>
        <p:grpSpPr>
          <a:xfrm>
            <a:off x="228600" y="1371600"/>
            <a:ext cx="5802086" cy="4713514"/>
            <a:chOff x="348343" y="1534886"/>
            <a:chExt cx="5910943" cy="4702628"/>
          </a:xfrm>
        </p:grpSpPr>
        <p:grpSp>
          <p:nvGrpSpPr>
            <p:cNvPr id="6" name="Group 8"/>
            <p:cNvGrpSpPr/>
            <p:nvPr/>
          </p:nvGrpSpPr>
          <p:grpSpPr>
            <a:xfrm>
              <a:off x="348343" y="1534886"/>
              <a:ext cx="5867400" cy="4702628"/>
              <a:chOff x="348343" y="1534886"/>
              <a:chExt cx="5867400" cy="4702628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2514600" y="1534886"/>
                <a:ext cx="3701143" cy="3222171"/>
              </a:xfrm>
              <a:custGeom>
                <a:avLst/>
                <a:gdLst>
                  <a:gd name="connsiteX0" fmla="*/ 0 w 3701143"/>
                  <a:gd name="connsiteY0" fmla="*/ 0 h 3222171"/>
                  <a:gd name="connsiteX1" fmla="*/ 326571 w 3701143"/>
                  <a:gd name="connsiteY1" fmla="*/ 2133600 h 3222171"/>
                  <a:gd name="connsiteX2" fmla="*/ 696686 w 3701143"/>
                  <a:gd name="connsiteY2" fmla="*/ 2928257 h 3222171"/>
                  <a:gd name="connsiteX3" fmla="*/ 1219200 w 3701143"/>
                  <a:gd name="connsiteY3" fmla="*/ 2950028 h 3222171"/>
                  <a:gd name="connsiteX4" fmla="*/ 816429 w 3701143"/>
                  <a:gd name="connsiteY4" fmla="*/ 1807028 h 3222171"/>
                  <a:gd name="connsiteX5" fmla="*/ 1360714 w 3701143"/>
                  <a:gd name="connsiteY5" fmla="*/ 1807028 h 3222171"/>
                  <a:gd name="connsiteX6" fmla="*/ 1817914 w 3701143"/>
                  <a:gd name="connsiteY6" fmla="*/ 2906485 h 3222171"/>
                  <a:gd name="connsiteX7" fmla="*/ 2492829 w 3701143"/>
                  <a:gd name="connsiteY7" fmla="*/ 3222171 h 3222171"/>
                  <a:gd name="connsiteX8" fmla="*/ 3701143 w 3701143"/>
                  <a:gd name="connsiteY8" fmla="*/ 2884714 h 3222171"/>
                  <a:gd name="connsiteX9" fmla="*/ 3668486 w 3701143"/>
                  <a:gd name="connsiteY9" fmla="*/ 21771 h 3222171"/>
                  <a:gd name="connsiteX10" fmla="*/ 3189514 w 3701143"/>
                  <a:gd name="connsiteY10" fmla="*/ 217714 h 3222171"/>
                  <a:gd name="connsiteX11" fmla="*/ 3026229 w 3701143"/>
                  <a:gd name="connsiteY11" fmla="*/ 1077685 h 3222171"/>
                  <a:gd name="connsiteX12" fmla="*/ 2503714 w 3701143"/>
                  <a:gd name="connsiteY12" fmla="*/ 1404257 h 3222171"/>
                  <a:gd name="connsiteX13" fmla="*/ 2710543 w 3701143"/>
                  <a:gd name="connsiteY13" fmla="*/ 1719943 h 3222171"/>
                  <a:gd name="connsiteX14" fmla="*/ 2188029 w 3701143"/>
                  <a:gd name="connsiteY14" fmla="*/ 1719943 h 3222171"/>
                  <a:gd name="connsiteX15" fmla="*/ 1513114 w 3701143"/>
                  <a:gd name="connsiteY15" fmla="*/ 968828 h 3222171"/>
                  <a:gd name="connsiteX16" fmla="*/ 1719943 w 3701143"/>
                  <a:gd name="connsiteY16" fmla="*/ 740228 h 3222171"/>
                  <a:gd name="connsiteX17" fmla="*/ 2111829 w 3701143"/>
                  <a:gd name="connsiteY17" fmla="*/ 979714 h 3222171"/>
                  <a:gd name="connsiteX18" fmla="*/ 2612571 w 3701143"/>
                  <a:gd name="connsiteY18" fmla="*/ 936171 h 3222171"/>
                  <a:gd name="connsiteX19" fmla="*/ 1970314 w 3701143"/>
                  <a:gd name="connsiteY19" fmla="*/ 544285 h 3222171"/>
                  <a:gd name="connsiteX20" fmla="*/ 1970314 w 3701143"/>
                  <a:gd name="connsiteY20" fmla="*/ 261257 h 3222171"/>
                  <a:gd name="connsiteX21" fmla="*/ 1959429 w 3701143"/>
                  <a:gd name="connsiteY21" fmla="*/ 65314 h 3222171"/>
                  <a:gd name="connsiteX22" fmla="*/ 0 w 3701143"/>
                  <a:gd name="connsiteY22" fmla="*/ 0 h 322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01143" h="3222171">
                    <a:moveTo>
                      <a:pt x="0" y="0"/>
                    </a:moveTo>
                    <a:lnTo>
                      <a:pt x="326571" y="2133600"/>
                    </a:lnTo>
                    <a:lnTo>
                      <a:pt x="696686" y="2928257"/>
                    </a:lnTo>
                    <a:lnTo>
                      <a:pt x="1219200" y="2950028"/>
                    </a:lnTo>
                    <a:lnTo>
                      <a:pt x="816429" y="1807028"/>
                    </a:lnTo>
                    <a:lnTo>
                      <a:pt x="1360714" y="1807028"/>
                    </a:lnTo>
                    <a:lnTo>
                      <a:pt x="1817914" y="2906485"/>
                    </a:lnTo>
                    <a:lnTo>
                      <a:pt x="2492829" y="3222171"/>
                    </a:lnTo>
                    <a:lnTo>
                      <a:pt x="3701143" y="2884714"/>
                    </a:lnTo>
                    <a:lnTo>
                      <a:pt x="3668486" y="21771"/>
                    </a:lnTo>
                    <a:lnTo>
                      <a:pt x="3189514" y="217714"/>
                    </a:lnTo>
                    <a:lnTo>
                      <a:pt x="3026229" y="1077685"/>
                    </a:lnTo>
                    <a:lnTo>
                      <a:pt x="2503714" y="1404257"/>
                    </a:lnTo>
                    <a:lnTo>
                      <a:pt x="2710543" y="1719943"/>
                    </a:lnTo>
                    <a:lnTo>
                      <a:pt x="2188029" y="1719943"/>
                    </a:lnTo>
                    <a:lnTo>
                      <a:pt x="1513114" y="968828"/>
                    </a:lnTo>
                    <a:lnTo>
                      <a:pt x="1719943" y="740228"/>
                    </a:lnTo>
                    <a:lnTo>
                      <a:pt x="2111829" y="979714"/>
                    </a:lnTo>
                    <a:lnTo>
                      <a:pt x="2612571" y="936171"/>
                    </a:lnTo>
                    <a:lnTo>
                      <a:pt x="1970314" y="544285"/>
                    </a:lnTo>
                    <a:lnTo>
                      <a:pt x="1970314" y="261257"/>
                    </a:lnTo>
                    <a:lnTo>
                      <a:pt x="1959429" y="653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  <a:alpha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348343" y="1687286"/>
                <a:ext cx="1077686" cy="1513114"/>
              </a:xfrm>
              <a:custGeom>
                <a:avLst/>
                <a:gdLst>
                  <a:gd name="connsiteX0" fmla="*/ 0 w 1077686"/>
                  <a:gd name="connsiteY0" fmla="*/ 10885 h 1513114"/>
                  <a:gd name="connsiteX1" fmla="*/ 1077686 w 1077686"/>
                  <a:gd name="connsiteY1" fmla="*/ 0 h 1513114"/>
                  <a:gd name="connsiteX2" fmla="*/ 740228 w 1077686"/>
                  <a:gd name="connsiteY2" fmla="*/ 1513114 h 1513114"/>
                  <a:gd name="connsiteX3" fmla="*/ 32657 w 1077686"/>
                  <a:gd name="connsiteY3" fmla="*/ 1502228 h 1513114"/>
                  <a:gd name="connsiteX4" fmla="*/ 0 w 1077686"/>
                  <a:gd name="connsiteY4" fmla="*/ 10885 h 1513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7686" h="1513114">
                    <a:moveTo>
                      <a:pt x="0" y="10885"/>
                    </a:moveTo>
                    <a:lnTo>
                      <a:pt x="1077686" y="0"/>
                    </a:lnTo>
                    <a:lnTo>
                      <a:pt x="740228" y="1513114"/>
                    </a:lnTo>
                    <a:lnTo>
                      <a:pt x="32657" y="1502228"/>
                    </a:lnTo>
                    <a:lnTo>
                      <a:pt x="0" y="10885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  <a:alpha val="66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81000" y="3777343"/>
                <a:ext cx="1491343" cy="2460171"/>
              </a:xfrm>
              <a:custGeom>
                <a:avLst/>
                <a:gdLst>
                  <a:gd name="connsiteX0" fmla="*/ 0 w 1491343"/>
                  <a:gd name="connsiteY0" fmla="*/ 1012371 h 2460171"/>
                  <a:gd name="connsiteX1" fmla="*/ 413657 w 1491343"/>
                  <a:gd name="connsiteY1" fmla="*/ 0 h 2460171"/>
                  <a:gd name="connsiteX2" fmla="*/ 990600 w 1491343"/>
                  <a:gd name="connsiteY2" fmla="*/ 65314 h 2460171"/>
                  <a:gd name="connsiteX3" fmla="*/ 707571 w 1491343"/>
                  <a:gd name="connsiteY3" fmla="*/ 1045028 h 2460171"/>
                  <a:gd name="connsiteX4" fmla="*/ 1012371 w 1491343"/>
                  <a:gd name="connsiteY4" fmla="*/ 1959428 h 2460171"/>
                  <a:gd name="connsiteX5" fmla="*/ 1469571 w 1491343"/>
                  <a:gd name="connsiteY5" fmla="*/ 2133600 h 2460171"/>
                  <a:gd name="connsiteX6" fmla="*/ 1491343 w 1491343"/>
                  <a:gd name="connsiteY6" fmla="*/ 2460171 h 2460171"/>
                  <a:gd name="connsiteX7" fmla="*/ 32657 w 1491343"/>
                  <a:gd name="connsiteY7" fmla="*/ 2449286 h 2460171"/>
                  <a:gd name="connsiteX8" fmla="*/ 0 w 1491343"/>
                  <a:gd name="connsiteY8" fmla="*/ 925286 h 2460171"/>
                  <a:gd name="connsiteX9" fmla="*/ 0 w 1491343"/>
                  <a:gd name="connsiteY9" fmla="*/ 1012371 h 246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91343" h="2460171">
                    <a:moveTo>
                      <a:pt x="0" y="1012371"/>
                    </a:moveTo>
                    <a:lnTo>
                      <a:pt x="413657" y="0"/>
                    </a:lnTo>
                    <a:lnTo>
                      <a:pt x="990600" y="65314"/>
                    </a:lnTo>
                    <a:lnTo>
                      <a:pt x="707571" y="1045028"/>
                    </a:lnTo>
                    <a:lnTo>
                      <a:pt x="1012371" y="1959428"/>
                    </a:lnTo>
                    <a:lnTo>
                      <a:pt x="1469571" y="2133600"/>
                    </a:lnTo>
                    <a:lnTo>
                      <a:pt x="1491343" y="2460171"/>
                    </a:lnTo>
                    <a:lnTo>
                      <a:pt x="32657" y="2449286"/>
                    </a:lnTo>
                    <a:lnTo>
                      <a:pt x="0" y="925286"/>
                    </a:lnTo>
                    <a:lnTo>
                      <a:pt x="0" y="101237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  <a:alpha val="61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2"/>
            <p:cNvGrpSpPr/>
            <p:nvPr/>
          </p:nvGrpSpPr>
          <p:grpSpPr>
            <a:xfrm>
              <a:off x="381000" y="1567543"/>
              <a:ext cx="5715000" cy="4637314"/>
              <a:chOff x="381000" y="1567543"/>
              <a:chExt cx="5715000" cy="4637314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381000" y="1621971"/>
                <a:ext cx="4626429" cy="4539343"/>
              </a:xfrm>
              <a:custGeom>
                <a:avLst/>
                <a:gdLst>
                  <a:gd name="connsiteX0" fmla="*/ 1066800 w 4626429"/>
                  <a:gd name="connsiteY0" fmla="*/ 21772 h 4539343"/>
                  <a:gd name="connsiteX1" fmla="*/ 2122714 w 4626429"/>
                  <a:gd name="connsiteY1" fmla="*/ 0 h 4539343"/>
                  <a:gd name="connsiteX2" fmla="*/ 2405743 w 4626429"/>
                  <a:gd name="connsiteY2" fmla="*/ 2046515 h 4539343"/>
                  <a:gd name="connsiteX3" fmla="*/ 2808514 w 4626429"/>
                  <a:gd name="connsiteY3" fmla="*/ 2862943 h 4539343"/>
                  <a:gd name="connsiteX4" fmla="*/ 3407229 w 4626429"/>
                  <a:gd name="connsiteY4" fmla="*/ 2884715 h 4539343"/>
                  <a:gd name="connsiteX5" fmla="*/ 3015343 w 4626429"/>
                  <a:gd name="connsiteY5" fmla="*/ 1763486 h 4539343"/>
                  <a:gd name="connsiteX6" fmla="*/ 3439886 w 4626429"/>
                  <a:gd name="connsiteY6" fmla="*/ 1741715 h 4539343"/>
                  <a:gd name="connsiteX7" fmla="*/ 3875314 w 4626429"/>
                  <a:gd name="connsiteY7" fmla="*/ 2819400 h 4539343"/>
                  <a:gd name="connsiteX8" fmla="*/ 4572000 w 4626429"/>
                  <a:gd name="connsiteY8" fmla="*/ 3145972 h 4539343"/>
                  <a:gd name="connsiteX9" fmla="*/ 4626429 w 4626429"/>
                  <a:gd name="connsiteY9" fmla="*/ 4484915 h 4539343"/>
                  <a:gd name="connsiteX10" fmla="*/ 3189514 w 4626429"/>
                  <a:gd name="connsiteY10" fmla="*/ 4539343 h 4539343"/>
                  <a:gd name="connsiteX11" fmla="*/ 3233057 w 4626429"/>
                  <a:gd name="connsiteY11" fmla="*/ 3287486 h 4539343"/>
                  <a:gd name="connsiteX12" fmla="*/ 2699657 w 4626429"/>
                  <a:gd name="connsiteY12" fmla="*/ 3243943 h 4539343"/>
                  <a:gd name="connsiteX13" fmla="*/ 2667000 w 4626429"/>
                  <a:gd name="connsiteY13" fmla="*/ 3418115 h 4539343"/>
                  <a:gd name="connsiteX14" fmla="*/ 2460171 w 4626429"/>
                  <a:gd name="connsiteY14" fmla="*/ 3418115 h 4539343"/>
                  <a:gd name="connsiteX15" fmla="*/ 1349829 w 4626429"/>
                  <a:gd name="connsiteY15" fmla="*/ 1447800 h 4539343"/>
                  <a:gd name="connsiteX16" fmla="*/ 936171 w 4626429"/>
                  <a:gd name="connsiteY16" fmla="*/ 1774372 h 4539343"/>
                  <a:gd name="connsiteX17" fmla="*/ 979714 w 4626429"/>
                  <a:gd name="connsiteY17" fmla="*/ 2177143 h 4539343"/>
                  <a:gd name="connsiteX18" fmla="*/ 435429 w 4626429"/>
                  <a:gd name="connsiteY18" fmla="*/ 2090058 h 4539343"/>
                  <a:gd name="connsiteX19" fmla="*/ 21771 w 4626429"/>
                  <a:gd name="connsiteY19" fmla="*/ 3048000 h 4539343"/>
                  <a:gd name="connsiteX20" fmla="*/ 0 w 4626429"/>
                  <a:gd name="connsiteY20" fmla="*/ 1600200 h 4539343"/>
                  <a:gd name="connsiteX21" fmla="*/ 751114 w 4626429"/>
                  <a:gd name="connsiteY21" fmla="*/ 1578429 h 4539343"/>
                  <a:gd name="connsiteX22" fmla="*/ 1066800 w 4626429"/>
                  <a:gd name="connsiteY22" fmla="*/ 21772 h 453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626429" h="4539343">
                    <a:moveTo>
                      <a:pt x="1066800" y="21772"/>
                    </a:moveTo>
                    <a:lnTo>
                      <a:pt x="2122714" y="0"/>
                    </a:lnTo>
                    <a:lnTo>
                      <a:pt x="2405743" y="2046515"/>
                    </a:lnTo>
                    <a:lnTo>
                      <a:pt x="2808514" y="2862943"/>
                    </a:lnTo>
                    <a:lnTo>
                      <a:pt x="3407229" y="2884715"/>
                    </a:lnTo>
                    <a:lnTo>
                      <a:pt x="3015343" y="1763486"/>
                    </a:lnTo>
                    <a:lnTo>
                      <a:pt x="3439886" y="1741715"/>
                    </a:lnTo>
                    <a:lnTo>
                      <a:pt x="3875314" y="2819400"/>
                    </a:lnTo>
                    <a:lnTo>
                      <a:pt x="4572000" y="3145972"/>
                    </a:lnTo>
                    <a:lnTo>
                      <a:pt x="4626429" y="4484915"/>
                    </a:lnTo>
                    <a:lnTo>
                      <a:pt x="3189514" y="4539343"/>
                    </a:lnTo>
                    <a:lnTo>
                      <a:pt x="3233057" y="3287486"/>
                    </a:lnTo>
                    <a:lnTo>
                      <a:pt x="2699657" y="3243943"/>
                    </a:lnTo>
                    <a:lnTo>
                      <a:pt x="2667000" y="3418115"/>
                    </a:lnTo>
                    <a:lnTo>
                      <a:pt x="2460171" y="3418115"/>
                    </a:lnTo>
                    <a:lnTo>
                      <a:pt x="1349829" y="1447800"/>
                    </a:lnTo>
                    <a:lnTo>
                      <a:pt x="936171" y="1774372"/>
                    </a:lnTo>
                    <a:lnTo>
                      <a:pt x="979714" y="2177143"/>
                    </a:lnTo>
                    <a:lnTo>
                      <a:pt x="435429" y="2090058"/>
                    </a:lnTo>
                    <a:lnTo>
                      <a:pt x="21771" y="3048000"/>
                    </a:lnTo>
                    <a:lnTo>
                      <a:pt x="0" y="1600200"/>
                    </a:lnTo>
                    <a:lnTo>
                      <a:pt x="751114" y="1578429"/>
                    </a:lnTo>
                    <a:lnTo>
                      <a:pt x="1066800" y="21772"/>
                    </a:lnTo>
                    <a:close/>
                  </a:path>
                </a:pathLst>
              </a:custGeom>
              <a:solidFill>
                <a:srgbClr val="FF0000">
                  <a:alpha val="52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4049486" y="1567543"/>
                <a:ext cx="2046514" cy="1687286"/>
              </a:xfrm>
              <a:custGeom>
                <a:avLst/>
                <a:gdLst>
                  <a:gd name="connsiteX0" fmla="*/ 1436914 w 2046514"/>
                  <a:gd name="connsiteY0" fmla="*/ 0 h 1687286"/>
                  <a:gd name="connsiteX1" fmla="*/ 2046514 w 2046514"/>
                  <a:gd name="connsiteY1" fmla="*/ 0 h 1687286"/>
                  <a:gd name="connsiteX2" fmla="*/ 1654628 w 2046514"/>
                  <a:gd name="connsiteY2" fmla="*/ 152400 h 1687286"/>
                  <a:gd name="connsiteX3" fmla="*/ 1469571 w 2046514"/>
                  <a:gd name="connsiteY3" fmla="*/ 1045028 h 1687286"/>
                  <a:gd name="connsiteX4" fmla="*/ 947057 w 2046514"/>
                  <a:gd name="connsiteY4" fmla="*/ 1349828 h 1687286"/>
                  <a:gd name="connsiteX5" fmla="*/ 1153885 w 2046514"/>
                  <a:gd name="connsiteY5" fmla="*/ 1687286 h 1687286"/>
                  <a:gd name="connsiteX6" fmla="*/ 653143 w 2046514"/>
                  <a:gd name="connsiteY6" fmla="*/ 1676400 h 1687286"/>
                  <a:gd name="connsiteX7" fmla="*/ 0 w 2046514"/>
                  <a:gd name="connsiteY7" fmla="*/ 914400 h 1687286"/>
                  <a:gd name="connsiteX8" fmla="*/ 217714 w 2046514"/>
                  <a:gd name="connsiteY8" fmla="*/ 751114 h 1687286"/>
                  <a:gd name="connsiteX9" fmla="*/ 576943 w 2046514"/>
                  <a:gd name="connsiteY9" fmla="*/ 957943 h 1687286"/>
                  <a:gd name="connsiteX10" fmla="*/ 1099457 w 2046514"/>
                  <a:gd name="connsiteY10" fmla="*/ 903514 h 1687286"/>
                  <a:gd name="connsiteX11" fmla="*/ 489857 w 2046514"/>
                  <a:gd name="connsiteY11" fmla="*/ 511628 h 1687286"/>
                  <a:gd name="connsiteX12" fmla="*/ 435428 w 2046514"/>
                  <a:gd name="connsiteY12" fmla="*/ 43543 h 1687286"/>
                  <a:gd name="connsiteX13" fmla="*/ 1436914 w 2046514"/>
                  <a:gd name="connsiteY13" fmla="*/ 0 h 1687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46514" h="1687286">
                    <a:moveTo>
                      <a:pt x="1436914" y="0"/>
                    </a:moveTo>
                    <a:lnTo>
                      <a:pt x="2046514" y="0"/>
                    </a:lnTo>
                    <a:lnTo>
                      <a:pt x="1654628" y="152400"/>
                    </a:lnTo>
                    <a:lnTo>
                      <a:pt x="1469571" y="1045028"/>
                    </a:lnTo>
                    <a:lnTo>
                      <a:pt x="947057" y="1349828"/>
                    </a:lnTo>
                    <a:lnTo>
                      <a:pt x="1153885" y="1687286"/>
                    </a:lnTo>
                    <a:lnTo>
                      <a:pt x="653143" y="1676400"/>
                    </a:lnTo>
                    <a:lnTo>
                      <a:pt x="0" y="914400"/>
                    </a:lnTo>
                    <a:lnTo>
                      <a:pt x="217714" y="751114"/>
                    </a:lnTo>
                    <a:lnTo>
                      <a:pt x="576943" y="957943"/>
                    </a:lnTo>
                    <a:lnTo>
                      <a:pt x="1099457" y="903514"/>
                    </a:lnTo>
                    <a:lnTo>
                      <a:pt x="489857" y="511628"/>
                    </a:lnTo>
                    <a:lnTo>
                      <a:pt x="435428" y="43543"/>
                    </a:lnTo>
                    <a:lnTo>
                      <a:pt x="1436914" y="0"/>
                    </a:lnTo>
                    <a:close/>
                  </a:path>
                </a:pathLst>
              </a:custGeom>
              <a:solidFill>
                <a:srgbClr val="FF0000">
                  <a:alpha val="53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1709057" y="4180114"/>
                <a:ext cx="1328057" cy="2024743"/>
              </a:xfrm>
              <a:custGeom>
                <a:avLst/>
                <a:gdLst>
                  <a:gd name="connsiteX0" fmla="*/ 185057 w 1328057"/>
                  <a:gd name="connsiteY0" fmla="*/ 2024743 h 2024743"/>
                  <a:gd name="connsiteX1" fmla="*/ 0 w 1328057"/>
                  <a:gd name="connsiteY1" fmla="*/ 478972 h 2024743"/>
                  <a:gd name="connsiteX2" fmla="*/ 141514 w 1328057"/>
                  <a:gd name="connsiteY2" fmla="*/ 0 h 2024743"/>
                  <a:gd name="connsiteX3" fmla="*/ 533400 w 1328057"/>
                  <a:gd name="connsiteY3" fmla="*/ 130629 h 2024743"/>
                  <a:gd name="connsiteX4" fmla="*/ 1328057 w 1328057"/>
                  <a:gd name="connsiteY4" fmla="*/ 1730829 h 2024743"/>
                  <a:gd name="connsiteX5" fmla="*/ 794657 w 1328057"/>
                  <a:gd name="connsiteY5" fmla="*/ 1698172 h 2024743"/>
                  <a:gd name="connsiteX6" fmla="*/ 903514 w 1328057"/>
                  <a:gd name="connsiteY6" fmla="*/ 2002972 h 2024743"/>
                  <a:gd name="connsiteX7" fmla="*/ 185057 w 1328057"/>
                  <a:gd name="connsiteY7" fmla="*/ 2024743 h 2024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8057" h="2024743">
                    <a:moveTo>
                      <a:pt x="185057" y="2024743"/>
                    </a:moveTo>
                    <a:lnTo>
                      <a:pt x="0" y="478972"/>
                    </a:lnTo>
                    <a:lnTo>
                      <a:pt x="141514" y="0"/>
                    </a:lnTo>
                    <a:lnTo>
                      <a:pt x="533400" y="130629"/>
                    </a:lnTo>
                    <a:lnTo>
                      <a:pt x="1328057" y="1730829"/>
                    </a:lnTo>
                    <a:lnTo>
                      <a:pt x="794657" y="1698172"/>
                    </a:lnTo>
                    <a:lnTo>
                      <a:pt x="903514" y="2002972"/>
                    </a:lnTo>
                    <a:lnTo>
                      <a:pt x="185057" y="2024743"/>
                    </a:lnTo>
                    <a:close/>
                  </a:path>
                </a:pathLst>
              </a:custGeom>
              <a:solidFill>
                <a:srgbClr val="FF0000">
                  <a:alpha val="5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15"/>
            <p:cNvGrpSpPr/>
            <p:nvPr/>
          </p:nvGrpSpPr>
          <p:grpSpPr>
            <a:xfrm>
              <a:off x="1110343" y="3124200"/>
              <a:ext cx="5148943" cy="3037114"/>
              <a:chOff x="1110343" y="3124200"/>
              <a:chExt cx="5148943" cy="30371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110343" y="3124200"/>
                <a:ext cx="2460171" cy="3037114"/>
              </a:xfrm>
              <a:custGeom>
                <a:avLst/>
                <a:gdLst>
                  <a:gd name="connsiteX0" fmla="*/ 2438400 w 2460171"/>
                  <a:gd name="connsiteY0" fmla="*/ 3015343 h 3037114"/>
                  <a:gd name="connsiteX1" fmla="*/ 2438400 w 2460171"/>
                  <a:gd name="connsiteY1" fmla="*/ 3015343 h 3037114"/>
                  <a:gd name="connsiteX2" fmla="*/ 1513114 w 2460171"/>
                  <a:gd name="connsiteY2" fmla="*/ 3037114 h 3037114"/>
                  <a:gd name="connsiteX3" fmla="*/ 1447800 w 2460171"/>
                  <a:gd name="connsiteY3" fmla="*/ 2819400 h 3037114"/>
                  <a:gd name="connsiteX4" fmla="*/ 1970314 w 2460171"/>
                  <a:gd name="connsiteY4" fmla="*/ 2830286 h 3037114"/>
                  <a:gd name="connsiteX5" fmla="*/ 1164771 w 2460171"/>
                  <a:gd name="connsiteY5" fmla="*/ 1143000 h 3037114"/>
                  <a:gd name="connsiteX6" fmla="*/ 762000 w 2460171"/>
                  <a:gd name="connsiteY6" fmla="*/ 1034143 h 3037114"/>
                  <a:gd name="connsiteX7" fmla="*/ 555171 w 2460171"/>
                  <a:gd name="connsiteY7" fmla="*/ 1556657 h 3037114"/>
                  <a:gd name="connsiteX8" fmla="*/ 674914 w 2460171"/>
                  <a:gd name="connsiteY8" fmla="*/ 2732314 h 3037114"/>
                  <a:gd name="connsiteX9" fmla="*/ 283028 w 2460171"/>
                  <a:gd name="connsiteY9" fmla="*/ 2569029 h 3037114"/>
                  <a:gd name="connsiteX10" fmla="*/ 0 w 2460171"/>
                  <a:gd name="connsiteY10" fmla="*/ 1741714 h 3037114"/>
                  <a:gd name="connsiteX11" fmla="*/ 304800 w 2460171"/>
                  <a:gd name="connsiteY11" fmla="*/ 729343 h 3037114"/>
                  <a:gd name="connsiteX12" fmla="*/ 250371 w 2460171"/>
                  <a:gd name="connsiteY12" fmla="*/ 272143 h 3037114"/>
                  <a:gd name="connsiteX13" fmla="*/ 598714 w 2460171"/>
                  <a:gd name="connsiteY13" fmla="*/ 0 h 3037114"/>
                  <a:gd name="connsiteX14" fmla="*/ 1709057 w 2460171"/>
                  <a:gd name="connsiteY14" fmla="*/ 1959429 h 3037114"/>
                  <a:gd name="connsiteX15" fmla="*/ 1992086 w 2460171"/>
                  <a:gd name="connsiteY15" fmla="*/ 1981200 h 3037114"/>
                  <a:gd name="connsiteX16" fmla="*/ 2024743 w 2460171"/>
                  <a:gd name="connsiteY16" fmla="*/ 1785257 h 3037114"/>
                  <a:gd name="connsiteX17" fmla="*/ 2460171 w 2460171"/>
                  <a:gd name="connsiteY17" fmla="*/ 1817914 h 3037114"/>
                  <a:gd name="connsiteX18" fmla="*/ 2438400 w 2460171"/>
                  <a:gd name="connsiteY18" fmla="*/ 3015343 h 3037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60171" h="3037114">
                    <a:moveTo>
                      <a:pt x="2438400" y="3015343"/>
                    </a:moveTo>
                    <a:lnTo>
                      <a:pt x="2438400" y="3015343"/>
                    </a:lnTo>
                    <a:lnTo>
                      <a:pt x="1513114" y="3037114"/>
                    </a:lnTo>
                    <a:lnTo>
                      <a:pt x="1447800" y="2819400"/>
                    </a:lnTo>
                    <a:lnTo>
                      <a:pt x="1970314" y="2830286"/>
                    </a:lnTo>
                    <a:lnTo>
                      <a:pt x="1164771" y="1143000"/>
                    </a:lnTo>
                    <a:lnTo>
                      <a:pt x="762000" y="1034143"/>
                    </a:lnTo>
                    <a:lnTo>
                      <a:pt x="555171" y="1556657"/>
                    </a:lnTo>
                    <a:lnTo>
                      <a:pt x="674914" y="2732314"/>
                    </a:lnTo>
                    <a:lnTo>
                      <a:pt x="283028" y="2569029"/>
                    </a:lnTo>
                    <a:lnTo>
                      <a:pt x="0" y="1741714"/>
                    </a:lnTo>
                    <a:lnTo>
                      <a:pt x="304800" y="729343"/>
                    </a:lnTo>
                    <a:lnTo>
                      <a:pt x="250371" y="272143"/>
                    </a:lnTo>
                    <a:lnTo>
                      <a:pt x="598714" y="0"/>
                    </a:lnTo>
                    <a:lnTo>
                      <a:pt x="1709057" y="1959429"/>
                    </a:lnTo>
                    <a:lnTo>
                      <a:pt x="1992086" y="1981200"/>
                    </a:lnTo>
                    <a:lnTo>
                      <a:pt x="2024743" y="1785257"/>
                    </a:lnTo>
                    <a:lnTo>
                      <a:pt x="2460171" y="1817914"/>
                    </a:lnTo>
                    <a:lnTo>
                      <a:pt x="2438400" y="3015343"/>
                    </a:lnTo>
                    <a:close/>
                  </a:path>
                </a:pathLst>
              </a:custGeom>
              <a:solidFill>
                <a:schemeClr val="accent4">
                  <a:alpha val="5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018314" y="4463143"/>
                <a:ext cx="1240972" cy="1665514"/>
              </a:xfrm>
              <a:custGeom>
                <a:avLst/>
                <a:gdLst>
                  <a:gd name="connsiteX0" fmla="*/ 32657 w 1240972"/>
                  <a:gd name="connsiteY0" fmla="*/ 1643743 h 1665514"/>
                  <a:gd name="connsiteX1" fmla="*/ 32657 w 1240972"/>
                  <a:gd name="connsiteY1" fmla="*/ 1643743 h 1665514"/>
                  <a:gd name="connsiteX2" fmla="*/ 0 w 1240972"/>
                  <a:gd name="connsiteY2" fmla="*/ 337457 h 1665514"/>
                  <a:gd name="connsiteX3" fmla="*/ 1186543 w 1240972"/>
                  <a:gd name="connsiteY3" fmla="*/ 0 h 1665514"/>
                  <a:gd name="connsiteX4" fmla="*/ 1240972 w 1240972"/>
                  <a:gd name="connsiteY4" fmla="*/ 1665514 h 1665514"/>
                  <a:gd name="connsiteX5" fmla="*/ 32657 w 1240972"/>
                  <a:gd name="connsiteY5" fmla="*/ 1643743 h 166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0972" h="1665514">
                    <a:moveTo>
                      <a:pt x="32657" y="1643743"/>
                    </a:moveTo>
                    <a:lnTo>
                      <a:pt x="32657" y="1643743"/>
                    </a:lnTo>
                    <a:lnTo>
                      <a:pt x="0" y="337457"/>
                    </a:lnTo>
                    <a:lnTo>
                      <a:pt x="1186543" y="0"/>
                    </a:lnTo>
                    <a:lnTo>
                      <a:pt x="1240972" y="1665514"/>
                    </a:lnTo>
                    <a:lnTo>
                      <a:pt x="32657" y="1643743"/>
                    </a:lnTo>
                    <a:close/>
                  </a:path>
                </a:pathLst>
              </a:custGeom>
              <a:solidFill>
                <a:schemeClr val="accent4">
                  <a:alpha val="57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390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9"/>
          <p:cNvGrpSpPr/>
          <p:nvPr/>
        </p:nvGrpSpPr>
        <p:grpSpPr>
          <a:xfrm>
            <a:off x="0" y="3500005"/>
            <a:ext cx="9144000" cy="3322370"/>
            <a:chOff x="0" y="3535630"/>
            <a:chExt cx="9144000" cy="332237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535630"/>
              <a:ext cx="9144000" cy="3322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3657600" y="3895115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Elevation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2" name="Group 9"/>
          <p:cNvGrpSpPr/>
          <p:nvPr/>
        </p:nvGrpSpPr>
        <p:grpSpPr>
          <a:xfrm>
            <a:off x="0" y="0"/>
            <a:ext cx="9153317" cy="3505200"/>
            <a:chOff x="-9317" y="0"/>
            <a:chExt cx="9153317" cy="35052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9317" y="0"/>
              <a:ext cx="9153317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898508" y="1423686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Shallow EC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7"/>
          <p:cNvGrpSpPr/>
          <p:nvPr/>
        </p:nvGrpSpPr>
        <p:grpSpPr>
          <a:xfrm>
            <a:off x="89310" y="3429000"/>
            <a:ext cx="8971565" cy="3429000"/>
            <a:chOff x="-718215" y="626423"/>
            <a:chExt cx="8971565" cy="34290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718215" y="626423"/>
              <a:ext cx="897156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032335" y="1113099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Soil pH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5419" y="3404186"/>
            <a:ext cx="9149419" cy="3352800"/>
            <a:chOff x="0" y="3505200"/>
            <a:chExt cx="9149419" cy="33528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505200"/>
              <a:ext cx="9149419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3557282" y="376563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K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200" y="3457575"/>
            <a:ext cx="9067800" cy="3400425"/>
            <a:chOff x="-762000" y="7682334"/>
            <a:chExt cx="9067800" cy="340042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762000" y="7682334"/>
              <a:ext cx="9067800" cy="340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5150055" y="1021225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377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 in Research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7451038" cy="515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063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Yield closely related to </a:t>
            </a:r>
            <a:r>
              <a:rPr lang="en-US" b="1" dirty="0" smtClean="0"/>
              <a:t>BI</a:t>
            </a:r>
            <a:r>
              <a:rPr lang="en-US" dirty="0" smtClean="0"/>
              <a:t> &lt;.0001, </a:t>
            </a:r>
          </a:p>
          <a:p>
            <a:r>
              <a:rPr lang="en-US" dirty="0" smtClean="0"/>
              <a:t>Yield not statistically related to any other variable.  Relationship between all micros Sig but negatively.</a:t>
            </a:r>
          </a:p>
          <a:p>
            <a:r>
              <a:rPr lang="en-US" dirty="0" smtClean="0"/>
              <a:t>Yield best related to depth to limiting layer. </a:t>
            </a:r>
            <a:br>
              <a:rPr lang="en-US" dirty="0" smtClean="0"/>
            </a:br>
            <a:r>
              <a:rPr lang="en-US" dirty="0" smtClean="0"/>
              <a:t>Trend is holding at specific sites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 in Research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1546" t="18802" r="36495" b="12117"/>
          <a:stretch>
            <a:fillRect/>
          </a:stretch>
        </p:blipFill>
        <p:spPr bwMode="auto">
          <a:xfrm>
            <a:off x="3352800" y="1143000"/>
            <a:ext cx="5791200" cy="569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70928" t="58914" r="4330" b="25487"/>
          <a:stretch>
            <a:fillRect/>
          </a:stretch>
        </p:blipFill>
        <p:spPr bwMode="auto">
          <a:xfrm>
            <a:off x="0" y="1676400"/>
            <a:ext cx="3429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86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0"/>
          <p:cNvGraphicFramePr>
            <a:graphicFrameLocks noChangeAspect="1"/>
          </p:cNvGraphicFramePr>
          <p:nvPr/>
        </p:nvGraphicFramePr>
        <p:xfrm>
          <a:off x="152400" y="0"/>
          <a:ext cx="8940846" cy="634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14841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Index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546" t="18503" r="36495" b="11837"/>
          <a:stretch>
            <a:fillRect/>
          </a:stretch>
        </p:blipFill>
        <p:spPr bwMode="auto">
          <a:xfrm>
            <a:off x="3581401" y="1142999"/>
            <a:ext cx="5562600" cy="565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71753" t="58775" r="3505" b="24898"/>
          <a:stretch>
            <a:fillRect/>
          </a:stretch>
        </p:blipFill>
        <p:spPr bwMode="auto">
          <a:xfrm>
            <a:off x="152400" y="1447800"/>
            <a:ext cx="3048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424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787077" y="1587414"/>
            <a:ext cx="3935393" cy="4269375"/>
            <a:chOff x="138112" y="1598990"/>
            <a:chExt cx="3976688" cy="403981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2245" t="18478" r="36326" b="11957"/>
            <a:stretch>
              <a:fillRect/>
            </a:stretch>
          </p:blipFill>
          <p:spPr bwMode="auto">
            <a:xfrm>
              <a:off x="138112" y="1598990"/>
              <a:ext cx="3976688" cy="4039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736203" y="2882096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Shallow EC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16"/>
          <p:cNvGrpSpPr/>
          <p:nvPr/>
        </p:nvGrpSpPr>
        <p:grpSpPr>
          <a:xfrm>
            <a:off x="4907675" y="1600200"/>
            <a:ext cx="4114800" cy="4049485"/>
            <a:chOff x="4572000" y="1600200"/>
            <a:chExt cx="4114800" cy="4049485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11546" t="18802" r="36495" b="12117"/>
            <a:stretch>
              <a:fillRect/>
            </a:stretch>
          </p:blipFill>
          <p:spPr bwMode="auto">
            <a:xfrm>
              <a:off x="4572000" y="1600200"/>
              <a:ext cx="4114800" cy="4049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751900" y="1728493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Soil pH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4872952" y="1605023"/>
            <a:ext cx="4114800" cy="4180104"/>
            <a:chOff x="4572000" y="1524000"/>
            <a:chExt cx="4114800" cy="418010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11546" t="18503" r="36495" b="11837"/>
            <a:stretch>
              <a:fillRect/>
            </a:stretch>
          </p:blipFill>
          <p:spPr bwMode="auto">
            <a:xfrm>
              <a:off x="4572000" y="1524000"/>
              <a:ext cx="4114800" cy="4180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7182091" y="5168102"/>
              <a:ext cx="1424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Buffer Index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14"/>
          <p:cNvGrpSpPr/>
          <p:nvPr/>
        </p:nvGrpSpPr>
        <p:grpSpPr>
          <a:xfrm>
            <a:off x="4750451" y="1598272"/>
            <a:ext cx="4267200" cy="4267200"/>
            <a:chOff x="4495800" y="1447800"/>
            <a:chExt cx="4267200" cy="4267200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l="12170" t="18529" r="36714" b="12806"/>
            <a:stretch>
              <a:fillRect/>
            </a:stretch>
          </p:blipFill>
          <p:spPr bwMode="auto">
            <a:xfrm>
              <a:off x="4495800" y="1447800"/>
              <a:ext cx="4267200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8017399" y="173235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7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avis-deep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8520" b="44848"/>
          <a:stretch>
            <a:fillRect/>
          </a:stretch>
        </p:blipFill>
        <p:spPr>
          <a:xfrm>
            <a:off x="5452084" y="266700"/>
            <a:ext cx="3066441" cy="1466850"/>
          </a:xfrm>
        </p:spPr>
      </p:pic>
      <p:pic>
        <p:nvPicPr>
          <p:cNvPr id="5" name="Picture 4" descr="davis-n.jpg"/>
          <p:cNvPicPr>
            <a:picLocks noChangeAspect="1"/>
          </p:cNvPicPr>
          <p:nvPr/>
        </p:nvPicPr>
        <p:blipFill>
          <a:blip r:embed="rId3" cstate="print"/>
          <a:srcRect t="18368" b="19409"/>
          <a:stretch>
            <a:fillRect/>
          </a:stretch>
        </p:blipFill>
        <p:spPr>
          <a:xfrm>
            <a:off x="626124" y="1831975"/>
            <a:ext cx="2577451" cy="2094273"/>
          </a:xfrm>
          <a:prstGeom prst="rect">
            <a:avLst/>
          </a:prstGeom>
        </p:spPr>
      </p:pic>
      <p:pic>
        <p:nvPicPr>
          <p:cNvPr id="6" name="Picture 5" descr="davis-bufferindex.jpg"/>
          <p:cNvPicPr>
            <a:picLocks noChangeAspect="1"/>
          </p:cNvPicPr>
          <p:nvPr/>
        </p:nvPicPr>
        <p:blipFill>
          <a:blip r:embed="rId4" cstate="print"/>
          <a:srcRect t="18218" b="15300"/>
          <a:stretch>
            <a:fillRect/>
          </a:stretch>
        </p:blipFill>
        <p:spPr>
          <a:xfrm>
            <a:off x="4462300" y="4178872"/>
            <a:ext cx="2537420" cy="2202878"/>
          </a:xfrm>
          <a:prstGeom prst="rect">
            <a:avLst/>
          </a:prstGeom>
        </p:spPr>
      </p:pic>
      <p:pic>
        <p:nvPicPr>
          <p:cNvPr id="7" name="Picture 6" descr="davis-p.jpg"/>
          <p:cNvPicPr>
            <a:picLocks noChangeAspect="1"/>
          </p:cNvPicPr>
          <p:nvPr/>
        </p:nvPicPr>
        <p:blipFill>
          <a:blip r:embed="rId5" cstate="print"/>
          <a:srcRect t="18809" b="17302"/>
          <a:stretch>
            <a:fillRect/>
          </a:stretch>
        </p:blipFill>
        <p:spPr>
          <a:xfrm>
            <a:off x="3066075" y="1806575"/>
            <a:ext cx="2633462" cy="2197100"/>
          </a:xfrm>
          <a:prstGeom prst="rect">
            <a:avLst/>
          </a:prstGeom>
        </p:spPr>
      </p:pic>
      <p:pic>
        <p:nvPicPr>
          <p:cNvPr id="8" name="Picture 7" descr="davis-ph.jpg"/>
          <p:cNvPicPr>
            <a:picLocks noChangeAspect="1"/>
          </p:cNvPicPr>
          <p:nvPr/>
        </p:nvPicPr>
        <p:blipFill>
          <a:blip r:embed="rId6" cstate="print"/>
          <a:srcRect t="16992" b="20416"/>
          <a:stretch>
            <a:fillRect/>
          </a:stretch>
        </p:blipFill>
        <p:spPr>
          <a:xfrm>
            <a:off x="1431724" y="4173133"/>
            <a:ext cx="2737051" cy="2237192"/>
          </a:xfrm>
          <a:prstGeom prst="rect">
            <a:avLst/>
          </a:prstGeom>
        </p:spPr>
      </p:pic>
      <p:pic>
        <p:nvPicPr>
          <p:cNvPr id="11" name="Picture 10" descr="davis-shallowec.jpg"/>
          <p:cNvPicPr>
            <a:picLocks noChangeAspect="1"/>
          </p:cNvPicPr>
          <p:nvPr/>
        </p:nvPicPr>
        <p:blipFill>
          <a:blip r:embed="rId7" cstate="print"/>
          <a:srcRect t="17988" b="44416"/>
          <a:stretch>
            <a:fillRect/>
          </a:stretch>
        </p:blipFill>
        <p:spPr>
          <a:xfrm>
            <a:off x="1074499" y="200025"/>
            <a:ext cx="3084751" cy="1514475"/>
          </a:xfrm>
          <a:prstGeom prst="rect">
            <a:avLst/>
          </a:prstGeom>
        </p:spPr>
      </p:pic>
      <p:pic>
        <p:nvPicPr>
          <p:cNvPr id="12" name="Picture 11" descr="davis-k.jpg"/>
          <p:cNvPicPr>
            <a:picLocks noChangeAspect="1"/>
          </p:cNvPicPr>
          <p:nvPr/>
        </p:nvPicPr>
        <p:blipFill>
          <a:blip r:embed="rId8" cstate="print"/>
          <a:srcRect t="18323" b="17788"/>
          <a:stretch>
            <a:fillRect/>
          </a:stretch>
        </p:blipFill>
        <p:spPr>
          <a:xfrm>
            <a:off x="5601275" y="1797050"/>
            <a:ext cx="2526906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8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Zone Management </a:t>
            </a:r>
          </a:p>
          <a:p>
            <a:pPr lvl="1"/>
            <a:r>
              <a:rPr lang="en-US" dirty="0" smtClean="0"/>
              <a:t>What is the Product?</a:t>
            </a:r>
          </a:p>
          <a:p>
            <a:pPr lvl="1"/>
            <a:r>
              <a:rPr lang="en-US" dirty="0" smtClean="0"/>
              <a:t>Yield Based</a:t>
            </a:r>
          </a:p>
          <a:p>
            <a:pPr lvl="1"/>
            <a:r>
              <a:rPr lang="en-US" dirty="0" smtClean="0"/>
              <a:t>Topography based</a:t>
            </a:r>
          </a:p>
          <a:p>
            <a:pPr lvl="1"/>
            <a:r>
              <a:rPr lang="en-US" dirty="0" smtClean="0"/>
              <a:t>Soil based</a:t>
            </a:r>
          </a:p>
          <a:p>
            <a:r>
              <a:rPr lang="en-US" dirty="0" smtClean="0"/>
              <a:t>Grid Soil Sampling</a:t>
            </a:r>
          </a:p>
          <a:p>
            <a:pPr lvl="1"/>
            <a:r>
              <a:rPr lang="en-US" dirty="0" smtClean="0"/>
              <a:t>What is the product?</a:t>
            </a:r>
          </a:p>
          <a:p>
            <a:pPr lvl="1"/>
            <a:r>
              <a:rPr lang="en-US" dirty="0" smtClean="0"/>
              <a:t>Is it worth the money?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 in your fields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1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techniques are potentially the right way and the wrong way. </a:t>
            </a:r>
          </a:p>
          <a:p>
            <a:r>
              <a:rPr lang="en-US" dirty="0" smtClean="0"/>
              <a:t>MUST have variability before you treat for variability!</a:t>
            </a:r>
          </a:p>
          <a:p>
            <a:r>
              <a:rPr lang="en-US" dirty="0" smtClean="0"/>
              <a:t>Sometimes Nutrient needs are the same sometimes its not, more often its not. </a:t>
            </a:r>
          </a:p>
          <a:p>
            <a:r>
              <a:rPr lang="en-US" dirty="0" smtClean="0"/>
              <a:t>Look at the cost of the method versus the economics of the production system.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3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590800"/>
            <a:ext cx="6096000" cy="393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Immobile P and K</a:t>
            </a:r>
          </a:p>
          <a:p>
            <a:r>
              <a:rPr lang="en-US" dirty="0" smtClean="0"/>
              <a:t>Soil and Crop Driven</a:t>
            </a:r>
          </a:p>
          <a:p>
            <a:pPr lvl="1"/>
            <a:r>
              <a:rPr lang="en-US" dirty="0" smtClean="0"/>
              <a:t>First Year evaluate response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Perfection  P &amp; 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457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Immobile P and K 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700" dirty="0" smtClean="0"/>
              <a:t>Rate Studies in each zone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Perfection P &amp; K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897156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6705600" y="2971800"/>
            <a:ext cx="838200" cy="762000"/>
            <a:chOff x="990600" y="2133600"/>
            <a:chExt cx="2514600" cy="1828800"/>
          </a:xfrm>
        </p:grpSpPr>
        <p:sp>
          <p:nvSpPr>
            <p:cNvPr id="6" name="Rectangle 5"/>
            <p:cNvSpPr/>
            <p:nvPr/>
          </p:nvSpPr>
          <p:spPr>
            <a:xfrm>
              <a:off x="990600" y="2133600"/>
              <a:ext cx="2514600" cy="457200"/>
            </a:xfrm>
            <a:prstGeom prst="rect">
              <a:avLst/>
            </a:prstGeom>
            <a:solidFill>
              <a:schemeClr val="accent1">
                <a:alpha val="42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10 lbs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2590800"/>
              <a:ext cx="2514600" cy="457200"/>
            </a:xfrm>
            <a:prstGeom prst="rect">
              <a:avLst/>
            </a:prstGeom>
            <a:solidFill>
              <a:schemeClr val="accent2">
                <a:alpha val="42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20 lbs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3048000"/>
              <a:ext cx="2514600" cy="457200"/>
            </a:xfrm>
            <a:prstGeom prst="rect">
              <a:avLst/>
            </a:prstGeom>
            <a:solidFill>
              <a:schemeClr val="accent4">
                <a:alpha val="42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30 lbs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90600" y="3505200"/>
              <a:ext cx="2514600" cy="457200"/>
            </a:xfrm>
            <a:prstGeom prst="rect">
              <a:avLst/>
            </a:prstGeom>
            <a:solidFill>
              <a:schemeClr val="bg1">
                <a:alpha val="42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40 lbs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95800" y="3429000"/>
            <a:ext cx="838200" cy="762000"/>
            <a:chOff x="990600" y="2133600"/>
            <a:chExt cx="2514600" cy="1828800"/>
          </a:xfrm>
        </p:grpSpPr>
        <p:sp>
          <p:nvSpPr>
            <p:cNvPr id="11" name="Rectangle 10"/>
            <p:cNvSpPr/>
            <p:nvPr/>
          </p:nvSpPr>
          <p:spPr>
            <a:xfrm>
              <a:off x="990600" y="2133600"/>
              <a:ext cx="2514600" cy="457200"/>
            </a:xfrm>
            <a:prstGeom prst="rect">
              <a:avLst/>
            </a:prstGeom>
            <a:solidFill>
              <a:schemeClr val="accent1">
                <a:alpha val="42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10 lbs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0600" y="2590800"/>
              <a:ext cx="2514600" cy="457200"/>
            </a:xfrm>
            <a:prstGeom prst="rect">
              <a:avLst/>
            </a:prstGeom>
            <a:solidFill>
              <a:schemeClr val="accent2">
                <a:alpha val="42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20 lbs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90600" y="3048000"/>
              <a:ext cx="2514600" cy="457200"/>
            </a:xfrm>
            <a:prstGeom prst="rect">
              <a:avLst/>
            </a:prstGeom>
            <a:solidFill>
              <a:schemeClr val="accent4">
                <a:alpha val="42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30 lbs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90600" y="3505200"/>
              <a:ext cx="2514600" cy="457200"/>
            </a:xfrm>
            <a:prstGeom prst="rect">
              <a:avLst/>
            </a:prstGeom>
            <a:solidFill>
              <a:schemeClr val="bg1">
                <a:alpha val="42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40 lbs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71600" y="4038600"/>
            <a:ext cx="838200" cy="762000"/>
            <a:chOff x="990600" y="2133600"/>
            <a:chExt cx="2514600" cy="1828800"/>
          </a:xfrm>
        </p:grpSpPr>
        <p:sp>
          <p:nvSpPr>
            <p:cNvPr id="16" name="Rectangle 15"/>
            <p:cNvSpPr/>
            <p:nvPr/>
          </p:nvSpPr>
          <p:spPr>
            <a:xfrm>
              <a:off x="990600" y="2133600"/>
              <a:ext cx="2514600" cy="457200"/>
            </a:xfrm>
            <a:prstGeom prst="rect">
              <a:avLst/>
            </a:prstGeom>
            <a:solidFill>
              <a:schemeClr val="accent1">
                <a:alpha val="42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10 lbs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90600" y="2590800"/>
              <a:ext cx="2514600" cy="457200"/>
            </a:xfrm>
            <a:prstGeom prst="rect">
              <a:avLst/>
            </a:prstGeom>
            <a:solidFill>
              <a:schemeClr val="accent2">
                <a:alpha val="42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20 lbs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90600" y="3048000"/>
              <a:ext cx="2514600" cy="457200"/>
            </a:xfrm>
            <a:prstGeom prst="rect">
              <a:avLst/>
            </a:prstGeom>
            <a:solidFill>
              <a:schemeClr val="accent4">
                <a:alpha val="42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30 lbs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90600" y="3505200"/>
              <a:ext cx="2514600" cy="457200"/>
            </a:xfrm>
            <a:prstGeom prst="rect">
              <a:avLst/>
            </a:prstGeom>
            <a:solidFill>
              <a:schemeClr val="bg1">
                <a:alpha val="42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40 lbs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86428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Benefits and Limitations of Soil Testing</a:t>
            </a:r>
          </a:p>
          <a:p>
            <a:r>
              <a:rPr lang="en-US" dirty="0" smtClean="0"/>
              <a:t>Broad sweeping recommendations</a:t>
            </a:r>
          </a:p>
          <a:p>
            <a:r>
              <a:rPr lang="en-US" dirty="0" smtClean="0"/>
              <a:t>Recommendations are Conservative in both directions</a:t>
            </a:r>
          </a:p>
          <a:p>
            <a:r>
              <a:rPr lang="en-US" dirty="0" smtClean="0"/>
              <a:t>Will recommend only when likely to respond</a:t>
            </a:r>
          </a:p>
          <a:p>
            <a:r>
              <a:rPr lang="en-US" dirty="0" smtClean="0"/>
              <a:t>Rate will ensure maximum yield for the majority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Perfection P &amp; K</a:t>
            </a:r>
            <a:endParaRPr lang="en-US" dirty="0"/>
          </a:p>
        </p:txBody>
      </p:sp>
      <p:pic>
        <p:nvPicPr>
          <p:cNvPr id="5" name="Picture 4" descr="Picture 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4629150"/>
            <a:ext cx="29718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896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Nutrients N, S, B</a:t>
            </a:r>
          </a:p>
          <a:p>
            <a:r>
              <a:rPr lang="en-US" dirty="0" smtClean="0"/>
              <a:t>Yield Driven!!</a:t>
            </a:r>
          </a:p>
          <a:p>
            <a:pPr lvl="1"/>
            <a:r>
              <a:rPr lang="en-US" dirty="0" smtClean="0"/>
              <a:t>Make determinations based off Environment and Plant measured in Season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Perfection N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533400" y="3200400"/>
            <a:ext cx="4095750" cy="2667000"/>
            <a:chOff x="3143250" y="3124200"/>
            <a:chExt cx="4095750" cy="2667000"/>
          </a:xfrm>
        </p:grpSpPr>
        <p:pic>
          <p:nvPicPr>
            <p:cNvPr id="9" name="Picture 8" descr="felty-n.jpg"/>
            <p:cNvPicPr>
              <a:picLocks noChangeAspect="1"/>
            </p:cNvPicPr>
            <p:nvPr/>
          </p:nvPicPr>
          <p:blipFill>
            <a:blip r:embed="rId2" cstate="print"/>
            <a:srcRect l="29869" t="5696" r="29504" b="46526"/>
            <a:stretch>
              <a:fillRect/>
            </a:stretch>
          </p:blipFill>
          <p:spPr>
            <a:xfrm rot="16200000">
              <a:off x="3857625" y="2409825"/>
              <a:ext cx="2667000" cy="409575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200400" y="4419600"/>
              <a:ext cx="3962400" cy="304800"/>
            </a:xfrm>
            <a:prstGeom prst="rect">
              <a:avLst/>
            </a:prstGeom>
            <a:solidFill>
              <a:schemeClr val="accent1">
                <a:alpha val="81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High / Adequate Rate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 descr="Hollis, Heath Beanland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200400"/>
            <a:ext cx="4167188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90058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Benefits and Limitations of Soil Testing</a:t>
            </a:r>
          </a:p>
          <a:p>
            <a:r>
              <a:rPr lang="en-US" dirty="0" smtClean="0"/>
              <a:t>Nitrogen levels in soil are not static</a:t>
            </a:r>
          </a:p>
          <a:p>
            <a:pPr lvl="1"/>
            <a:r>
              <a:rPr lang="en-US" dirty="0" smtClean="0"/>
              <a:t>Soil test in August not always relevant in March.</a:t>
            </a:r>
          </a:p>
          <a:p>
            <a:r>
              <a:rPr lang="en-US" dirty="0" smtClean="0"/>
              <a:t>Dependent upon environment and yield level</a:t>
            </a:r>
          </a:p>
          <a:p>
            <a:r>
              <a:rPr lang="en-US" dirty="0" smtClean="0"/>
              <a:t>Multiple yield potentials in the field</a:t>
            </a:r>
          </a:p>
          <a:p>
            <a:r>
              <a:rPr lang="en-US" dirty="0" smtClean="0"/>
              <a:t>Recommendation based on Averages.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Perfection N</a:t>
            </a:r>
            <a:endParaRPr lang="en-US" dirty="0"/>
          </a:p>
        </p:txBody>
      </p:sp>
      <p:pic>
        <p:nvPicPr>
          <p:cNvPr id="6" name="Picture 5" descr="Samp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4630361"/>
            <a:ext cx="3352800" cy="222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34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463550" y="669925"/>
          <a:ext cx="7902575" cy="526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Chart" r:id="rId4" imgW="4677156" imgH="3115056" progId="Excel.Chart.8">
                  <p:embed/>
                </p:oleObj>
              </mc:Choice>
              <mc:Fallback>
                <p:oleObj name="Chart" r:id="rId4" imgW="4677156" imgH="311505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669925"/>
                        <a:ext cx="7902575" cy="526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83214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N-Rich Strip as a decision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Not Perfection</a:t>
            </a:r>
          </a:p>
          <a:p>
            <a:r>
              <a:rPr lang="en-US" dirty="0" smtClean="0"/>
              <a:t>Impact of right field rate</a:t>
            </a:r>
          </a:p>
          <a:p>
            <a:r>
              <a:rPr lang="en-US" dirty="0" smtClean="0"/>
              <a:t>Simple Yes or No</a:t>
            </a:r>
          </a:p>
          <a:p>
            <a:pPr lvl="1"/>
            <a:r>
              <a:rPr lang="en-US" dirty="0" smtClean="0"/>
              <a:t>No data, but means more is years of extreme.</a:t>
            </a:r>
          </a:p>
          <a:p>
            <a:pPr lvl="1"/>
            <a:r>
              <a:rPr lang="en-US" dirty="0" smtClean="0"/>
              <a:t>Years of Moisture, Nuclear</a:t>
            </a:r>
          </a:p>
          <a:p>
            <a:pPr lvl="1"/>
            <a:r>
              <a:rPr lang="en-US" dirty="0" smtClean="0"/>
              <a:t>Years of Drought, </a:t>
            </a:r>
            <a:r>
              <a:rPr lang="en-US" dirty="0" err="1" smtClean="0"/>
              <a:t>Abscent</a:t>
            </a:r>
            <a:endParaRPr lang="en-US" dirty="0" smtClean="0"/>
          </a:p>
          <a:p>
            <a:r>
              <a:rPr lang="en-US" dirty="0" smtClean="0"/>
              <a:t>N-Rich and SBNRC</a:t>
            </a:r>
          </a:p>
          <a:p>
            <a:pPr lvl="1"/>
            <a:r>
              <a:rPr lang="en-US" dirty="0" smtClean="0"/>
              <a:t>20 lbs N/acre on Winter Wheat, 0 difference in yield</a:t>
            </a:r>
          </a:p>
          <a:p>
            <a:pPr lvl="2"/>
            <a:r>
              <a:rPr lang="en-US" dirty="0" smtClean="0"/>
              <a:t>Price of N drives value of Practice. </a:t>
            </a:r>
          </a:p>
          <a:p>
            <a:pPr lvl="1"/>
            <a:r>
              <a:rPr lang="en-US" dirty="0" smtClean="0"/>
              <a:t>18 locations in 2 yrs, Zero samples &lt;12% </a:t>
            </a:r>
            <a:r>
              <a:rPr lang="en-US" dirty="0" err="1" smtClean="0"/>
              <a:t>Protien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Perfection 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453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Fields are highly variable</a:t>
            </a:r>
          </a:p>
          <a:p>
            <a:pPr lvl="1"/>
            <a:r>
              <a:rPr lang="en-US" dirty="0" smtClean="0"/>
              <a:t>Why apply flat field rate</a:t>
            </a:r>
          </a:p>
          <a:p>
            <a:pPr lvl="1"/>
            <a:r>
              <a:rPr lang="en-US" dirty="0" smtClean="0"/>
              <a:t>Why apply even zone level rate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Perfection N</a:t>
            </a:r>
            <a:endParaRPr lang="en-US" dirty="0"/>
          </a:p>
        </p:txBody>
      </p:sp>
      <p:pic>
        <p:nvPicPr>
          <p:cNvPr id="4" name="Picture 3" descr="cowp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895600"/>
            <a:ext cx="4953000" cy="3306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92651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way to break the field up</a:t>
            </a:r>
          </a:p>
          <a:p>
            <a:r>
              <a:rPr lang="en-US" dirty="0" smtClean="0"/>
              <a:t>Moved from </a:t>
            </a:r>
          </a:p>
          <a:p>
            <a:pPr lvl="1"/>
            <a:r>
              <a:rPr lang="en-US" dirty="0" smtClean="0"/>
              <a:t>1 rate over entire farm</a:t>
            </a:r>
          </a:p>
          <a:p>
            <a:pPr lvl="1"/>
            <a:r>
              <a:rPr lang="en-US" dirty="0" smtClean="0"/>
              <a:t>1 rate for each field</a:t>
            </a:r>
          </a:p>
          <a:p>
            <a:pPr lvl="1"/>
            <a:r>
              <a:rPr lang="en-US" dirty="0" smtClean="0"/>
              <a:t>1 rate for each zone</a:t>
            </a:r>
          </a:p>
          <a:p>
            <a:r>
              <a:rPr lang="en-US" dirty="0" smtClean="0"/>
              <a:t>Smaller the application area a informed decision is made on the more precise.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Zones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6917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5089967"/>
          </a:xfrm>
        </p:spPr>
        <p:txBody>
          <a:bodyPr/>
          <a:lstStyle/>
          <a:p>
            <a:r>
              <a:rPr lang="en-US" dirty="0" smtClean="0"/>
              <a:t>Lines for zones based on 1 factor</a:t>
            </a:r>
          </a:p>
          <a:p>
            <a:pPr lvl="1"/>
            <a:r>
              <a:rPr lang="en-US" dirty="0" smtClean="0"/>
              <a:t>Yield History</a:t>
            </a:r>
          </a:p>
          <a:p>
            <a:pPr lvl="2"/>
            <a:r>
              <a:rPr lang="en-US" dirty="0" smtClean="0"/>
              <a:t>Yield levels</a:t>
            </a:r>
          </a:p>
          <a:p>
            <a:pPr lvl="2"/>
            <a:r>
              <a:rPr lang="en-US" dirty="0" smtClean="0"/>
              <a:t>Yield Stability</a:t>
            </a:r>
          </a:p>
          <a:p>
            <a:pPr lvl="1"/>
            <a:r>
              <a:rPr lang="en-US" dirty="0" smtClean="0"/>
              <a:t>Topography</a:t>
            </a:r>
          </a:p>
          <a:p>
            <a:pPr lvl="1"/>
            <a:r>
              <a:rPr lang="en-US" dirty="0" smtClean="0"/>
              <a:t>Soil Type</a:t>
            </a:r>
          </a:p>
          <a:p>
            <a:pPr lvl="1"/>
            <a:r>
              <a:rPr lang="en-US" dirty="0" smtClean="0"/>
              <a:t>Soil EC</a:t>
            </a:r>
          </a:p>
          <a:p>
            <a:pPr lvl="1"/>
            <a:r>
              <a:rPr lang="en-US" dirty="0" smtClean="0"/>
              <a:t>Geography / boundaries</a:t>
            </a:r>
          </a:p>
          <a:p>
            <a:pPr lvl="1"/>
            <a:r>
              <a:rPr lang="en-US" dirty="0" smtClean="0"/>
              <a:t>Organic Matter</a:t>
            </a:r>
          </a:p>
          <a:p>
            <a:pPr lvl="1"/>
            <a:r>
              <a:rPr lang="en-US" dirty="0" smtClean="0"/>
              <a:t>Nutrient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 smtClean="0"/>
              <a:t>Using 1 factor to determine other unrelated factors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Deteriming</a:t>
            </a:r>
            <a:r>
              <a:rPr lang="en-US" dirty="0" smtClean="0"/>
              <a:t> the Variable</a:t>
            </a:r>
            <a:endParaRPr lang="en-US" dirty="0"/>
          </a:p>
        </p:txBody>
      </p:sp>
      <p:grpSp>
        <p:nvGrpSpPr>
          <p:cNvPr id="5" name="Group 9"/>
          <p:cNvGrpSpPr/>
          <p:nvPr/>
        </p:nvGrpSpPr>
        <p:grpSpPr>
          <a:xfrm>
            <a:off x="587416" y="3620981"/>
            <a:ext cx="3657600" cy="2873829"/>
            <a:chOff x="552691" y="2498206"/>
            <a:chExt cx="3657600" cy="287382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30079" b="12950"/>
            <a:stretch>
              <a:fillRect/>
            </a:stretch>
          </p:blipFill>
          <p:spPr bwMode="auto">
            <a:xfrm>
              <a:off x="552691" y="2498206"/>
              <a:ext cx="3657600" cy="2873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044142" y="292839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13"/>
          <p:cNvGrpSpPr/>
          <p:nvPr/>
        </p:nvGrpSpPr>
        <p:grpSpPr>
          <a:xfrm>
            <a:off x="4994476" y="3609372"/>
            <a:ext cx="3637280" cy="2834244"/>
            <a:chOff x="5029200" y="3505200"/>
            <a:chExt cx="3637280" cy="283424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061" r="27273" b="13043"/>
            <a:stretch>
              <a:fillRect/>
            </a:stretch>
          </p:blipFill>
          <p:spPr bwMode="auto">
            <a:xfrm>
              <a:off x="5029200" y="3505200"/>
              <a:ext cx="3637280" cy="2834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703671" y="382157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K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971327" y="3574647"/>
            <a:ext cx="3657600" cy="2873829"/>
            <a:chOff x="2806861" y="3482050"/>
            <a:chExt cx="3657600" cy="287382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30079" b="12950"/>
            <a:stretch>
              <a:fillRect/>
            </a:stretch>
          </p:blipFill>
          <p:spPr bwMode="auto">
            <a:xfrm>
              <a:off x="2806861" y="3482050"/>
              <a:ext cx="3657600" cy="2873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263342" y="360358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75852" y="3620947"/>
            <a:ext cx="3733800" cy="2933700"/>
            <a:chOff x="228600" y="3505200"/>
            <a:chExt cx="3733800" cy="29337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r="27544" b="9589"/>
            <a:stretch>
              <a:fillRect/>
            </a:stretch>
          </p:blipFill>
          <p:spPr bwMode="auto">
            <a:xfrm>
              <a:off x="228600" y="3505200"/>
              <a:ext cx="3733800" cy="293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001211" y="5607934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Elevation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139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9"/>
          <p:cNvGrpSpPr/>
          <p:nvPr/>
        </p:nvGrpSpPr>
        <p:grpSpPr>
          <a:xfrm>
            <a:off x="0" y="3500005"/>
            <a:ext cx="9144000" cy="3322370"/>
            <a:chOff x="0" y="3535630"/>
            <a:chExt cx="9144000" cy="332237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535630"/>
              <a:ext cx="9144000" cy="3322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3657600" y="3895115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Elevation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2" name="Group 9"/>
          <p:cNvGrpSpPr/>
          <p:nvPr/>
        </p:nvGrpSpPr>
        <p:grpSpPr>
          <a:xfrm>
            <a:off x="0" y="0"/>
            <a:ext cx="9153317" cy="3505200"/>
            <a:chOff x="-9317" y="0"/>
            <a:chExt cx="9153317" cy="35052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9317" y="0"/>
              <a:ext cx="9153317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898508" y="1423686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Shallow EC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7"/>
          <p:cNvGrpSpPr/>
          <p:nvPr/>
        </p:nvGrpSpPr>
        <p:grpSpPr>
          <a:xfrm>
            <a:off x="89310" y="3429000"/>
            <a:ext cx="8971565" cy="3429000"/>
            <a:chOff x="-718215" y="626423"/>
            <a:chExt cx="8971565" cy="34290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718215" y="626423"/>
              <a:ext cx="897156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032335" y="1113099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Soil pH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5419" y="3404186"/>
            <a:ext cx="9149419" cy="3352800"/>
            <a:chOff x="0" y="3505200"/>
            <a:chExt cx="9149419" cy="33528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505200"/>
              <a:ext cx="9149419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3557282" y="376563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K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200" y="3457575"/>
            <a:ext cx="9067800" cy="3400425"/>
            <a:chOff x="-762000" y="7682334"/>
            <a:chExt cx="9067800" cy="340042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762000" y="7682334"/>
              <a:ext cx="9067800" cy="340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5150055" y="1021225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187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NPKS response strips.</a:t>
            </a:r>
          </a:p>
          <a:p>
            <a:r>
              <a:rPr lang="en-US" dirty="0" smtClean="0"/>
              <a:t>Looking at</a:t>
            </a:r>
          </a:p>
          <a:p>
            <a:pPr lvl="1"/>
            <a:r>
              <a:rPr lang="en-US" dirty="0" smtClean="0"/>
              <a:t>Soil Type</a:t>
            </a:r>
          </a:p>
          <a:p>
            <a:pPr lvl="1"/>
            <a:r>
              <a:rPr lang="en-US" dirty="0" smtClean="0"/>
              <a:t>Past practice</a:t>
            </a:r>
          </a:p>
          <a:p>
            <a:pPr lvl="1"/>
            <a:r>
              <a:rPr lang="en-US" dirty="0" smtClean="0"/>
              <a:t>Soil Test Values</a:t>
            </a:r>
          </a:p>
          <a:p>
            <a:pPr lvl="1"/>
            <a:r>
              <a:rPr lang="en-US" dirty="0" smtClean="0"/>
              <a:t>Cropping System</a:t>
            </a:r>
          </a:p>
          <a:p>
            <a:pPr lvl="1"/>
            <a:r>
              <a:rPr lang="en-US" dirty="0" smtClean="0"/>
              <a:t>Environment</a:t>
            </a:r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effectLst/>
              </a:rPr>
              <a:t>What is OSU Doing</a:t>
            </a:r>
            <a:endParaRPr lang="en-US" b="0" dirty="0">
              <a:effectLst/>
            </a:endParaRPr>
          </a:p>
        </p:txBody>
      </p:sp>
      <p:pic>
        <p:nvPicPr>
          <p:cNvPr id="1026" name="Picture 2" descr="C:\Documents and Settings\arnall.AGRON\Desktop\Trials\NPKS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800304"/>
            <a:ext cx="2981325" cy="4783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47044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188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348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5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nue.okstate.edu/Small_Scale_Variability/Small_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696277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148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Random Sampling - Sample the entire field randomly and composite the sample.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Stratified Random Sampling - Divide the field into zones or areas based on agronomic reasons.  Randomly sample and composite samples with the zone.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Grid Sampling - Sample at a fixed interval or grid. Treat each the entire cell or field element based on the sample from that cell. </a:t>
            </a:r>
            <a:r>
              <a:rPr lang="en-US" dirty="0">
                <a:solidFill>
                  <a:srgbClr val="C00000"/>
                </a:solidFill>
              </a:rPr>
              <a:t>OR</a:t>
            </a:r>
            <a:r>
              <a:rPr lang="en-US" dirty="0"/>
              <a:t>  Use some interpolation scheme to predict values between sample points.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Sampling Strategies</a:t>
            </a:r>
          </a:p>
        </p:txBody>
      </p:sp>
    </p:spTree>
    <p:extLst>
      <p:ext uri="{BB962C8B-B14F-4D97-AF65-F5344CB8AC3E}">
        <p14:creationId xmlns:p14="http://schemas.microsoft.com/office/powerpoint/2010/main" val="270481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01" name="Rectangle 721"/>
          <p:cNvSpPr>
            <a:spLocks noChangeArrowheads="1"/>
          </p:cNvSpPr>
          <p:nvPr/>
        </p:nvSpPr>
        <p:spPr bwMode="auto">
          <a:xfrm>
            <a:off x="7704138" y="3941763"/>
            <a:ext cx="1587" cy="1587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874" name="Rectangle 794"/>
          <p:cNvSpPr>
            <a:spLocks noChangeArrowheads="1"/>
          </p:cNvSpPr>
          <p:nvPr/>
        </p:nvSpPr>
        <p:spPr bwMode="auto">
          <a:xfrm>
            <a:off x="8255000" y="3941763"/>
            <a:ext cx="1588" cy="1587"/>
          </a:xfrm>
          <a:prstGeom prst="rect">
            <a:avLst/>
          </a:prstGeom>
          <a:solidFill>
            <a:srgbClr val="FF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877" name="Rectangle 653"/>
          <p:cNvSpPr>
            <a:spLocks noChangeArrowheads="1"/>
          </p:cNvSpPr>
          <p:nvPr/>
        </p:nvSpPr>
        <p:spPr bwMode="auto">
          <a:xfrm>
            <a:off x="762000" y="1141413"/>
            <a:ext cx="44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878" name="Freeform 654"/>
          <p:cNvSpPr>
            <a:spLocks/>
          </p:cNvSpPr>
          <p:nvPr/>
        </p:nvSpPr>
        <p:spPr bwMode="auto">
          <a:xfrm>
            <a:off x="1643063" y="4783138"/>
            <a:ext cx="655637" cy="300037"/>
          </a:xfrm>
          <a:custGeom>
            <a:avLst/>
            <a:gdLst/>
            <a:ahLst/>
            <a:cxnLst>
              <a:cxn ang="0">
                <a:pos x="406" y="189"/>
              </a:cxn>
              <a:cxn ang="0">
                <a:pos x="413" y="174"/>
              </a:cxn>
              <a:cxn ang="0">
                <a:pos x="6" y="0"/>
              </a:cxn>
              <a:cxn ang="0">
                <a:pos x="0" y="14"/>
              </a:cxn>
              <a:cxn ang="0">
                <a:pos x="406" y="189"/>
              </a:cxn>
            </a:cxnLst>
            <a:rect l="0" t="0" r="r" b="b"/>
            <a:pathLst>
              <a:path w="413" h="189">
                <a:moveTo>
                  <a:pt x="406" y="189"/>
                </a:moveTo>
                <a:lnTo>
                  <a:pt x="413" y="174"/>
                </a:lnTo>
                <a:lnTo>
                  <a:pt x="6" y="0"/>
                </a:lnTo>
                <a:lnTo>
                  <a:pt x="0" y="14"/>
                </a:lnTo>
                <a:lnTo>
                  <a:pt x="406" y="18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879" name="Freeform 655"/>
          <p:cNvSpPr>
            <a:spLocks/>
          </p:cNvSpPr>
          <p:nvPr/>
        </p:nvSpPr>
        <p:spPr bwMode="auto">
          <a:xfrm>
            <a:off x="2376488" y="4691063"/>
            <a:ext cx="568325" cy="392112"/>
          </a:xfrm>
          <a:custGeom>
            <a:avLst/>
            <a:gdLst/>
            <a:ahLst/>
            <a:cxnLst>
              <a:cxn ang="0">
                <a:pos x="358" y="14"/>
              </a:cxn>
              <a:cxn ang="0">
                <a:pos x="349" y="0"/>
              </a:cxn>
              <a:cxn ang="0">
                <a:pos x="0" y="234"/>
              </a:cxn>
              <a:cxn ang="0">
                <a:pos x="9" y="247"/>
              </a:cxn>
              <a:cxn ang="0">
                <a:pos x="358" y="14"/>
              </a:cxn>
            </a:cxnLst>
            <a:rect l="0" t="0" r="r" b="b"/>
            <a:pathLst>
              <a:path w="358" h="247">
                <a:moveTo>
                  <a:pt x="358" y="14"/>
                </a:moveTo>
                <a:lnTo>
                  <a:pt x="349" y="0"/>
                </a:lnTo>
                <a:lnTo>
                  <a:pt x="0" y="234"/>
                </a:lnTo>
                <a:lnTo>
                  <a:pt x="9" y="247"/>
                </a:lnTo>
                <a:lnTo>
                  <a:pt x="358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880" name="Freeform 656"/>
          <p:cNvSpPr>
            <a:spLocks/>
          </p:cNvSpPr>
          <p:nvPr/>
        </p:nvSpPr>
        <p:spPr bwMode="auto">
          <a:xfrm>
            <a:off x="3032125" y="4689475"/>
            <a:ext cx="458788" cy="26988"/>
          </a:xfrm>
          <a:custGeom>
            <a:avLst/>
            <a:gdLst/>
            <a:ahLst/>
            <a:cxnLst>
              <a:cxn ang="0">
                <a:pos x="289" y="16"/>
              </a:cxn>
              <a:cxn ang="0">
                <a:pos x="289" y="0"/>
              </a:cxn>
              <a:cxn ang="0">
                <a:pos x="0" y="1"/>
              </a:cxn>
              <a:cxn ang="0">
                <a:pos x="0" y="17"/>
              </a:cxn>
              <a:cxn ang="0">
                <a:pos x="289" y="16"/>
              </a:cxn>
            </a:cxnLst>
            <a:rect l="0" t="0" r="r" b="b"/>
            <a:pathLst>
              <a:path w="289" h="17">
                <a:moveTo>
                  <a:pt x="289" y="16"/>
                </a:moveTo>
                <a:lnTo>
                  <a:pt x="289" y="0"/>
                </a:lnTo>
                <a:lnTo>
                  <a:pt x="0" y="1"/>
                </a:lnTo>
                <a:lnTo>
                  <a:pt x="0" y="17"/>
                </a:lnTo>
                <a:lnTo>
                  <a:pt x="289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881" name="Freeform 657"/>
          <p:cNvSpPr>
            <a:spLocks/>
          </p:cNvSpPr>
          <p:nvPr/>
        </p:nvSpPr>
        <p:spPr bwMode="auto">
          <a:xfrm>
            <a:off x="3576638" y="4691063"/>
            <a:ext cx="660400" cy="484187"/>
          </a:xfrm>
          <a:custGeom>
            <a:avLst/>
            <a:gdLst/>
            <a:ahLst/>
            <a:cxnLst>
              <a:cxn ang="0">
                <a:pos x="407" y="305"/>
              </a:cxn>
              <a:cxn ang="0">
                <a:pos x="416" y="293"/>
              </a:cxn>
              <a:cxn ang="0">
                <a:pos x="9" y="0"/>
              </a:cxn>
              <a:cxn ang="0">
                <a:pos x="0" y="14"/>
              </a:cxn>
              <a:cxn ang="0">
                <a:pos x="407" y="305"/>
              </a:cxn>
            </a:cxnLst>
            <a:rect l="0" t="0" r="r" b="b"/>
            <a:pathLst>
              <a:path w="416" h="305">
                <a:moveTo>
                  <a:pt x="407" y="305"/>
                </a:moveTo>
                <a:lnTo>
                  <a:pt x="416" y="293"/>
                </a:lnTo>
                <a:lnTo>
                  <a:pt x="9" y="0"/>
                </a:lnTo>
                <a:lnTo>
                  <a:pt x="0" y="14"/>
                </a:lnTo>
                <a:lnTo>
                  <a:pt x="407" y="30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882" name="Freeform 658"/>
          <p:cNvSpPr>
            <a:spLocks/>
          </p:cNvSpPr>
          <p:nvPr/>
        </p:nvSpPr>
        <p:spPr bwMode="auto">
          <a:xfrm>
            <a:off x="4321175" y="5153025"/>
            <a:ext cx="560388" cy="117475"/>
          </a:xfrm>
          <a:custGeom>
            <a:avLst/>
            <a:gdLst/>
            <a:ahLst/>
            <a:cxnLst>
              <a:cxn ang="0">
                <a:pos x="350" y="74"/>
              </a:cxn>
              <a:cxn ang="0">
                <a:pos x="353" y="58"/>
              </a:cxn>
              <a:cxn ang="0">
                <a:pos x="3" y="0"/>
              </a:cxn>
              <a:cxn ang="0">
                <a:pos x="0" y="16"/>
              </a:cxn>
              <a:cxn ang="0">
                <a:pos x="350" y="74"/>
              </a:cxn>
            </a:cxnLst>
            <a:rect l="0" t="0" r="r" b="b"/>
            <a:pathLst>
              <a:path w="353" h="74">
                <a:moveTo>
                  <a:pt x="350" y="74"/>
                </a:moveTo>
                <a:lnTo>
                  <a:pt x="353" y="58"/>
                </a:lnTo>
                <a:lnTo>
                  <a:pt x="3" y="0"/>
                </a:lnTo>
                <a:lnTo>
                  <a:pt x="0" y="16"/>
                </a:lnTo>
                <a:lnTo>
                  <a:pt x="350" y="7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883" name="Freeform 659"/>
          <p:cNvSpPr>
            <a:spLocks/>
          </p:cNvSpPr>
          <p:nvPr/>
        </p:nvSpPr>
        <p:spPr bwMode="auto">
          <a:xfrm>
            <a:off x="4964113" y="4875213"/>
            <a:ext cx="658812" cy="392112"/>
          </a:xfrm>
          <a:custGeom>
            <a:avLst/>
            <a:gdLst/>
            <a:ahLst/>
            <a:cxnLst>
              <a:cxn ang="0">
                <a:pos x="415" y="14"/>
              </a:cxn>
              <a:cxn ang="0">
                <a:pos x="406" y="0"/>
              </a:cxn>
              <a:cxn ang="0">
                <a:pos x="0" y="234"/>
              </a:cxn>
              <a:cxn ang="0">
                <a:pos x="8" y="247"/>
              </a:cxn>
              <a:cxn ang="0">
                <a:pos x="415" y="14"/>
              </a:cxn>
            </a:cxnLst>
            <a:rect l="0" t="0" r="r" b="b"/>
            <a:pathLst>
              <a:path w="415" h="247">
                <a:moveTo>
                  <a:pt x="415" y="14"/>
                </a:moveTo>
                <a:lnTo>
                  <a:pt x="406" y="0"/>
                </a:lnTo>
                <a:lnTo>
                  <a:pt x="0" y="234"/>
                </a:lnTo>
                <a:lnTo>
                  <a:pt x="8" y="247"/>
                </a:lnTo>
                <a:lnTo>
                  <a:pt x="415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884" name="Freeform 660"/>
          <p:cNvSpPr>
            <a:spLocks/>
          </p:cNvSpPr>
          <p:nvPr/>
        </p:nvSpPr>
        <p:spPr bwMode="auto">
          <a:xfrm>
            <a:off x="5703888" y="4691063"/>
            <a:ext cx="379412" cy="206375"/>
          </a:xfrm>
          <a:custGeom>
            <a:avLst/>
            <a:gdLst/>
            <a:ahLst/>
            <a:cxnLst>
              <a:cxn ang="0">
                <a:pos x="239" y="14"/>
              </a:cxn>
              <a:cxn ang="0">
                <a:pos x="231" y="0"/>
              </a:cxn>
              <a:cxn ang="0">
                <a:pos x="0" y="116"/>
              </a:cxn>
              <a:cxn ang="0">
                <a:pos x="6" y="130"/>
              </a:cxn>
              <a:cxn ang="0">
                <a:pos x="239" y="14"/>
              </a:cxn>
            </a:cxnLst>
            <a:rect l="0" t="0" r="r" b="b"/>
            <a:pathLst>
              <a:path w="239" h="130">
                <a:moveTo>
                  <a:pt x="239" y="14"/>
                </a:moveTo>
                <a:lnTo>
                  <a:pt x="231" y="0"/>
                </a:lnTo>
                <a:lnTo>
                  <a:pt x="0" y="116"/>
                </a:lnTo>
                <a:lnTo>
                  <a:pt x="6" y="130"/>
                </a:lnTo>
                <a:lnTo>
                  <a:pt x="239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885" name="Freeform 661"/>
          <p:cNvSpPr>
            <a:spLocks/>
          </p:cNvSpPr>
          <p:nvPr/>
        </p:nvSpPr>
        <p:spPr bwMode="auto">
          <a:xfrm>
            <a:off x="6167438" y="4689475"/>
            <a:ext cx="741362" cy="1190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16"/>
              </a:cxn>
              <a:cxn ang="0">
                <a:pos x="466" y="75"/>
              </a:cxn>
              <a:cxn ang="0">
                <a:pos x="467" y="59"/>
              </a:cxn>
              <a:cxn ang="0">
                <a:pos x="3" y="0"/>
              </a:cxn>
            </a:cxnLst>
            <a:rect l="0" t="0" r="r" b="b"/>
            <a:pathLst>
              <a:path w="467" h="75">
                <a:moveTo>
                  <a:pt x="3" y="0"/>
                </a:moveTo>
                <a:lnTo>
                  <a:pt x="0" y="16"/>
                </a:lnTo>
                <a:lnTo>
                  <a:pt x="466" y="75"/>
                </a:lnTo>
                <a:lnTo>
                  <a:pt x="467" y="59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886" name="Freeform 662"/>
          <p:cNvSpPr>
            <a:spLocks/>
          </p:cNvSpPr>
          <p:nvPr/>
        </p:nvSpPr>
        <p:spPr bwMode="auto">
          <a:xfrm>
            <a:off x="7000875" y="4783138"/>
            <a:ext cx="369888" cy="2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"/>
              </a:cxn>
              <a:cxn ang="0">
                <a:pos x="233" y="17"/>
              </a:cxn>
              <a:cxn ang="0">
                <a:pos x="233" y="0"/>
              </a:cxn>
              <a:cxn ang="0">
                <a:pos x="0" y="0"/>
              </a:cxn>
            </a:cxnLst>
            <a:rect l="0" t="0" r="r" b="b"/>
            <a:pathLst>
              <a:path w="233" h="17">
                <a:moveTo>
                  <a:pt x="0" y="0"/>
                </a:moveTo>
                <a:lnTo>
                  <a:pt x="0" y="16"/>
                </a:lnTo>
                <a:lnTo>
                  <a:pt x="233" y="17"/>
                </a:lnTo>
                <a:lnTo>
                  <a:pt x="23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887" name="Freeform 663"/>
          <p:cNvSpPr>
            <a:spLocks/>
          </p:cNvSpPr>
          <p:nvPr/>
        </p:nvSpPr>
        <p:spPr bwMode="auto">
          <a:xfrm>
            <a:off x="7362825" y="4738688"/>
            <a:ext cx="107950" cy="111125"/>
          </a:xfrm>
          <a:custGeom>
            <a:avLst/>
            <a:gdLst/>
            <a:ahLst/>
            <a:cxnLst>
              <a:cxn ang="0">
                <a:pos x="68" y="12"/>
              </a:cxn>
              <a:cxn ang="0">
                <a:pos x="56" y="0"/>
              </a:cxn>
              <a:cxn ang="0">
                <a:pos x="0" y="60"/>
              </a:cxn>
              <a:cxn ang="0">
                <a:pos x="11" y="70"/>
              </a:cxn>
              <a:cxn ang="0">
                <a:pos x="68" y="12"/>
              </a:cxn>
            </a:cxnLst>
            <a:rect l="0" t="0" r="r" b="b"/>
            <a:pathLst>
              <a:path w="68" h="70">
                <a:moveTo>
                  <a:pt x="68" y="12"/>
                </a:moveTo>
                <a:lnTo>
                  <a:pt x="56" y="0"/>
                </a:lnTo>
                <a:lnTo>
                  <a:pt x="0" y="60"/>
                </a:lnTo>
                <a:lnTo>
                  <a:pt x="11" y="70"/>
                </a:lnTo>
                <a:lnTo>
                  <a:pt x="6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888" name="Freeform 664"/>
          <p:cNvSpPr>
            <a:spLocks/>
          </p:cNvSpPr>
          <p:nvPr/>
        </p:nvSpPr>
        <p:spPr bwMode="auto">
          <a:xfrm>
            <a:off x="7362825" y="4738688"/>
            <a:ext cx="107950" cy="111125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0" y="12"/>
              </a:cxn>
              <a:cxn ang="0">
                <a:pos x="56" y="70"/>
              </a:cxn>
              <a:cxn ang="0">
                <a:pos x="68" y="60"/>
              </a:cxn>
              <a:cxn ang="0">
                <a:pos x="11" y="0"/>
              </a:cxn>
            </a:cxnLst>
            <a:rect l="0" t="0" r="r" b="b"/>
            <a:pathLst>
              <a:path w="68" h="70">
                <a:moveTo>
                  <a:pt x="11" y="0"/>
                </a:moveTo>
                <a:lnTo>
                  <a:pt x="0" y="12"/>
                </a:lnTo>
                <a:lnTo>
                  <a:pt x="56" y="70"/>
                </a:lnTo>
                <a:lnTo>
                  <a:pt x="68" y="6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889" name="Freeform 665"/>
          <p:cNvSpPr>
            <a:spLocks/>
          </p:cNvSpPr>
          <p:nvPr/>
        </p:nvSpPr>
        <p:spPr bwMode="auto">
          <a:xfrm>
            <a:off x="6899275" y="4738688"/>
            <a:ext cx="111125" cy="111125"/>
          </a:xfrm>
          <a:custGeom>
            <a:avLst/>
            <a:gdLst/>
            <a:ahLst/>
            <a:cxnLst>
              <a:cxn ang="0">
                <a:pos x="70" y="12"/>
              </a:cxn>
              <a:cxn ang="0">
                <a:pos x="58" y="0"/>
              </a:cxn>
              <a:cxn ang="0">
                <a:pos x="0" y="60"/>
              </a:cxn>
              <a:cxn ang="0">
                <a:pos x="12" y="70"/>
              </a:cxn>
              <a:cxn ang="0">
                <a:pos x="70" y="12"/>
              </a:cxn>
            </a:cxnLst>
            <a:rect l="0" t="0" r="r" b="b"/>
            <a:pathLst>
              <a:path w="70" h="70">
                <a:moveTo>
                  <a:pt x="70" y="12"/>
                </a:moveTo>
                <a:lnTo>
                  <a:pt x="58" y="0"/>
                </a:lnTo>
                <a:lnTo>
                  <a:pt x="0" y="60"/>
                </a:lnTo>
                <a:lnTo>
                  <a:pt x="12" y="70"/>
                </a:lnTo>
                <a:lnTo>
                  <a:pt x="7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890" name="Freeform 666"/>
          <p:cNvSpPr>
            <a:spLocks/>
          </p:cNvSpPr>
          <p:nvPr/>
        </p:nvSpPr>
        <p:spPr bwMode="auto">
          <a:xfrm>
            <a:off x="6899275" y="4738688"/>
            <a:ext cx="111125" cy="11112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12"/>
              </a:cxn>
              <a:cxn ang="0">
                <a:pos x="58" y="70"/>
              </a:cxn>
              <a:cxn ang="0">
                <a:pos x="70" y="60"/>
              </a:cxn>
              <a:cxn ang="0">
                <a:pos x="12" y="0"/>
              </a:cxn>
            </a:cxnLst>
            <a:rect l="0" t="0" r="r" b="b"/>
            <a:pathLst>
              <a:path w="70" h="70">
                <a:moveTo>
                  <a:pt x="12" y="0"/>
                </a:moveTo>
                <a:lnTo>
                  <a:pt x="0" y="12"/>
                </a:lnTo>
                <a:lnTo>
                  <a:pt x="58" y="70"/>
                </a:lnTo>
                <a:lnTo>
                  <a:pt x="70" y="60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891" name="Freeform 667"/>
          <p:cNvSpPr>
            <a:spLocks/>
          </p:cNvSpPr>
          <p:nvPr/>
        </p:nvSpPr>
        <p:spPr bwMode="auto">
          <a:xfrm>
            <a:off x="6067425" y="4646613"/>
            <a:ext cx="112713" cy="111125"/>
          </a:xfrm>
          <a:custGeom>
            <a:avLst/>
            <a:gdLst/>
            <a:ahLst/>
            <a:cxnLst>
              <a:cxn ang="0">
                <a:pos x="71" y="12"/>
              </a:cxn>
              <a:cxn ang="0">
                <a:pos x="59" y="0"/>
              </a:cxn>
              <a:cxn ang="0">
                <a:pos x="0" y="58"/>
              </a:cxn>
              <a:cxn ang="0">
                <a:pos x="12" y="70"/>
              </a:cxn>
              <a:cxn ang="0">
                <a:pos x="71" y="12"/>
              </a:cxn>
            </a:cxnLst>
            <a:rect l="0" t="0" r="r" b="b"/>
            <a:pathLst>
              <a:path w="71" h="70">
                <a:moveTo>
                  <a:pt x="71" y="12"/>
                </a:moveTo>
                <a:lnTo>
                  <a:pt x="59" y="0"/>
                </a:lnTo>
                <a:lnTo>
                  <a:pt x="0" y="58"/>
                </a:lnTo>
                <a:lnTo>
                  <a:pt x="12" y="70"/>
                </a:lnTo>
                <a:lnTo>
                  <a:pt x="71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892" name="Freeform 668"/>
          <p:cNvSpPr>
            <a:spLocks/>
          </p:cNvSpPr>
          <p:nvPr/>
        </p:nvSpPr>
        <p:spPr bwMode="auto">
          <a:xfrm>
            <a:off x="6067425" y="4646613"/>
            <a:ext cx="112713" cy="11112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12"/>
              </a:cxn>
              <a:cxn ang="0">
                <a:pos x="59" y="70"/>
              </a:cxn>
              <a:cxn ang="0">
                <a:pos x="71" y="58"/>
              </a:cxn>
              <a:cxn ang="0">
                <a:pos x="12" y="0"/>
              </a:cxn>
            </a:cxnLst>
            <a:rect l="0" t="0" r="r" b="b"/>
            <a:pathLst>
              <a:path w="71" h="70">
                <a:moveTo>
                  <a:pt x="12" y="0"/>
                </a:moveTo>
                <a:lnTo>
                  <a:pt x="0" y="12"/>
                </a:lnTo>
                <a:lnTo>
                  <a:pt x="59" y="70"/>
                </a:lnTo>
                <a:lnTo>
                  <a:pt x="71" y="58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893" name="Freeform 669"/>
          <p:cNvSpPr>
            <a:spLocks/>
          </p:cNvSpPr>
          <p:nvPr/>
        </p:nvSpPr>
        <p:spPr bwMode="auto">
          <a:xfrm>
            <a:off x="5605463" y="4833938"/>
            <a:ext cx="112712" cy="109537"/>
          </a:xfrm>
          <a:custGeom>
            <a:avLst/>
            <a:gdLst/>
            <a:ahLst/>
            <a:cxnLst>
              <a:cxn ang="0">
                <a:pos x="71" y="10"/>
              </a:cxn>
              <a:cxn ang="0">
                <a:pos x="59" y="0"/>
              </a:cxn>
              <a:cxn ang="0">
                <a:pos x="0" y="57"/>
              </a:cxn>
              <a:cxn ang="0">
                <a:pos x="12" y="69"/>
              </a:cxn>
              <a:cxn ang="0">
                <a:pos x="71" y="10"/>
              </a:cxn>
            </a:cxnLst>
            <a:rect l="0" t="0" r="r" b="b"/>
            <a:pathLst>
              <a:path w="71" h="69">
                <a:moveTo>
                  <a:pt x="71" y="10"/>
                </a:moveTo>
                <a:lnTo>
                  <a:pt x="59" y="0"/>
                </a:lnTo>
                <a:lnTo>
                  <a:pt x="0" y="57"/>
                </a:lnTo>
                <a:lnTo>
                  <a:pt x="12" y="69"/>
                </a:lnTo>
                <a:lnTo>
                  <a:pt x="71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894" name="Freeform 670"/>
          <p:cNvSpPr>
            <a:spLocks/>
          </p:cNvSpPr>
          <p:nvPr/>
        </p:nvSpPr>
        <p:spPr bwMode="auto">
          <a:xfrm>
            <a:off x="5605463" y="4833938"/>
            <a:ext cx="112712" cy="109537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10"/>
              </a:cxn>
              <a:cxn ang="0">
                <a:pos x="59" y="69"/>
              </a:cxn>
              <a:cxn ang="0">
                <a:pos x="71" y="57"/>
              </a:cxn>
              <a:cxn ang="0">
                <a:pos x="12" y="0"/>
              </a:cxn>
            </a:cxnLst>
            <a:rect l="0" t="0" r="r" b="b"/>
            <a:pathLst>
              <a:path w="71" h="69">
                <a:moveTo>
                  <a:pt x="12" y="0"/>
                </a:moveTo>
                <a:lnTo>
                  <a:pt x="0" y="10"/>
                </a:lnTo>
                <a:lnTo>
                  <a:pt x="59" y="69"/>
                </a:lnTo>
                <a:lnTo>
                  <a:pt x="71" y="57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895" name="Freeform 671"/>
          <p:cNvSpPr>
            <a:spLocks/>
          </p:cNvSpPr>
          <p:nvPr/>
        </p:nvSpPr>
        <p:spPr bwMode="auto">
          <a:xfrm>
            <a:off x="4868863" y="5200650"/>
            <a:ext cx="109537" cy="111125"/>
          </a:xfrm>
          <a:custGeom>
            <a:avLst/>
            <a:gdLst/>
            <a:ahLst/>
            <a:cxnLst>
              <a:cxn ang="0">
                <a:pos x="69" y="12"/>
              </a:cxn>
              <a:cxn ang="0">
                <a:pos x="59" y="0"/>
              </a:cxn>
              <a:cxn ang="0">
                <a:pos x="0" y="58"/>
              </a:cxn>
              <a:cxn ang="0">
                <a:pos x="12" y="70"/>
              </a:cxn>
              <a:cxn ang="0">
                <a:pos x="69" y="12"/>
              </a:cxn>
            </a:cxnLst>
            <a:rect l="0" t="0" r="r" b="b"/>
            <a:pathLst>
              <a:path w="69" h="70">
                <a:moveTo>
                  <a:pt x="69" y="12"/>
                </a:moveTo>
                <a:lnTo>
                  <a:pt x="59" y="0"/>
                </a:lnTo>
                <a:lnTo>
                  <a:pt x="0" y="58"/>
                </a:lnTo>
                <a:lnTo>
                  <a:pt x="12" y="70"/>
                </a:lnTo>
                <a:lnTo>
                  <a:pt x="69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896" name="Freeform 672"/>
          <p:cNvSpPr>
            <a:spLocks/>
          </p:cNvSpPr>
          <p:nvPr/>
        </p:nvSpPr>
        <p:spPr bwMode="auto">
          <a:xfrm>
            <a:off x="4868863" y="5200650"/>
            <a:ext cx="109537" cy="11112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12"/>
              </a:cxn>
              <a:cxn ang="0">
                <a:pos x="59" y="70"/>
              </a:cxn>
              <a:cxn ang="0">
                <a:pos x="69" y="58"/>
              </a:cxn>
              <a:cxn ang="0">
                <a:pos x="12" y="0"/>
              </a:cxn>
            </a:cxnLst>
            <a:rect l="0" t="0" r="r" b="b"/>
            <a:pathLst>
              <a:path w="69" h="70">
                <a:moveTo>
                  <a:pt x="12" y="0"/>
                </a:moveTo>
                <a:lnTo>
                  <a:pt x="0" y="12"/>
                </a:lnTo>
                <a:lnTo>
                  <a:pt x="59" y="70"/>
                </a:lnTo>
                <a:lnTo>
                  <a:pt x="69" y="58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897" name="Freeform 673"/>
          <p:cNvSpPr>
            <a:spLocks/>
          </p:cNvSpPr>
          <p:nvPr/>
        </p:nvSpPr>
        <p:spPr bwMode="auto">
          <a:xfrm>
            <a:off x="4219575" y="5108575"/>
            <a:ext cx="112713" cy="111125"/>
          </a:xfrm>
          <a:custGeom>
            <a:avLst/>
            <a:gdLst/>
            <a:ahLst/>
            <a:cxnLst>
              <a:cxn ang="0">
                <a:pos x="71" y="12"/>
              </a:cxn>
              <a:cxn ang="0">
                <a:pos x="60" y="0"/>
              </a:cxn>
              <a:cxn ang="0">
                <a:pos x="0" y="58"/>
              </a:cxn>
              <a:cxn ang="0">
                <a:pos x="12" y="70"/>
              </a:cxn>
              <a:cxn ang="0">
                <a:pos x="71" y="12"/>
              </a:cxn>
            </a:cxnLst>
            <a:rect l="0" t="0" r="r" b="b"/>
            <a:pathLst>
              <a:path w="71" h="70">
                <a:moveTo>
                  <a:pt x="71" y="12"/>
                </a:moveTo>
                <a:lnTo>
                  <a:pt x="60" y="0"/>
                </a:lnTo>
                <a:lnTo>
                  <a:pt x="0" y="58"/>
                </a:lnTo>
                <a:lnTo>
                  <a:pt x="12" y="70"/>
                </a:lnTo>
                <a:lnTo>
                  <a:pt x="71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898" name="Freeform 674"/>
          <p:cNvSpPr>
            <a:spLocks/>
          </p:cNvSpPr>
          <p:nvPr/>
        </p:nvSpPr>
        <p:spPr bwMode="auto">
          <a:xfrm>
            <a:off x="4219575" y="5108575"/>
            <a:ext cx="112713" cy="11112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12"/>
              </a:cxn>
              <a:cxn ang="0">
                <a:pos x="60" y="70"/>
              </a:cxn>
              <a:cxn ang="0">
                <a:pos x="71" y="58"/>
              </a:cxn>
              <a:cxn ang="0">
                <a:pos x="12" y="0"/>
              </a:cxn>
            </a:cxnLst>
            <a:rect l="0" t="0" r="r" b="b"/>
            <a:pathLst>
              <a:path w="71" h="70">
                <a:moveTo>
                  <a:pt x="12" y="0"/>
                </a:moveTo>
                <a:lnTo>
                  <a:pt x="0" y="12"/>
                </a:lnTo>
                <a:lnTo>
                  <a:pt x="60" y="70"/>
                </a:lnTo>
                <a:lnTo>
                  <a:pt x="71" y="58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899" name="Freeform 675"/>
          <p:cNvSpPr>
            <a:spLocks/>
          </p:cNvSpPr>
          <p:nvPr/>
        </p:nvSpPr>
        <p:spPr bwMode="auto">
          <a:xfrm>
            <a:off x="3484563" y="4646613"/>
            <a:ext cx="111125" cy="111125"/>
          </a:xfrm>
          <a:custGeom>
            <a:avLst/>
            <a:gdLst/>
            <a:ahLst/>
            <a:cxnLst>
              <a:cxn ang="0">
                <a:pos x="70" y="12"/>
              </a:cxn>
              <a:cxn ang="0">
                <a:pos x="58" y="0"/>
              </a:cxn>
              <a:cxn ang="0">
                <a:pos x="0" y="58"/>
              </a:cxn>
              <a:cxn ang="0">
                <a:pos x="11" y="70"/>
              </a:cxn>
              <a:cxn ang="0">
                <a:pos x="70" y="12"/>
              </a:cxn>
            </a:cxnLst>
            <a:rect l="0" t="0" r="r" b="b"/>
            <a:pathLst>
              <a:path w="70" h="70">
                <a:moveTo>
                  <a:pt x="70" y="12"/>
                </a:moveTo>
                <a:lnTo>
                  <a:pt x="58" y="0"/>
                </a:lnTo>
                <a:lnTo>
                  <a:pt x="0" y="58"/>
                </a:lnTo>
                <a:lnTo>
                  <a:pt x="11" y="70"/>
                </a:lnTo>
                <a:lnTo>
                  <a:pt x="7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00" name="Freeform 676"/>
          <p:cNvSpPr>
            <a:spLocks/>
          </p:cNvSpPr>
          <p:nvPr/>
        </p:nvSpPr>
        <p:spPr bwMode="auto">
          <a:xfrm>
            <a:off x="3484563" y="4646613"/>
            <a:ext cx="111125" cy="111125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0" y="12"/>
              </a:cxn>
              <a:cxn ang="0">
                <a:pos x="58" y="70"/>
              </a:cxn>
              <a:cxn ang="0">
                <a:pos x="70" y="58"/>
              </a:cxn>
              <a:cxn ang="0">
                <a:pos x="11" y="0"/>
              </a:cxn>
            </a:cxnLst>
            <a:rect l="0" t="0" r="r" b="b"/>
            <a:pathLst>
              <a:path w="70" h="70">
                <a:moveTo>
                  <a:pt x="11" y="0"/>
                </a:moveTo>
                <a:lnTo>
                  <a:pt x="0" y="12"/>
                </a:lnTo>
                <a:lnTo>
                  <a:pt x="58" y="70"/>
                </a:lnTo>
                <a:lnTo>
                  <a:pt x="70" y="58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01" name="Freeform 677"/>
          <p:cNvSpPr>
            <a:spLocks/>
          </p:cNvSpPr>
          <p:nvPr/>
        </p:nvSpPr>
        <p:spPr bwMode="auto">
          <a:xfrm>
            <a:off x="2930525" y="4646613"/>
            <a:ext cx="109538" cy="111125"/>
          </a:xfrm>
          <a:custGeom>
            <a:avLst/>
            <a:gdLst/>
            <a:ahLst/>
            <a:cxnLst>
              <a:cxn ang="0">
                <a:pos x="69" y="12"/>
              </a:cxn>
              <a:cxn ang="0">
                <a:pos x="58" y="0"/>
              </a:cxn>
              <a:cxn ang="0">
                <a:pos x="0" y="58"/>
              </a:cxn>
              <a:cxn ang="0">
                <a:pos x="12" y="70"/>
              </a:cxn>
              <a:cxn ang="0">
                <a:pos x="69" y="12"/>
              </a:cxn>
            </a:cxnLst>
            <a:rect l="0" t="0" r="r" b="b"/>
            <a:pathLst>
              <a:path w="69" h="70">
                <a:moveTo>
                  <a:pt x="69" y="12"/>
                </a:moveTo>
                <a:lnTo>
                  <a:pt x="58" y="0"/>
                </a:lnTo>
                <a:lnTo>
                  <a:pt x="0" y="58"/>
                </a:lnTo>
                <a:lnTo>
                  <a:pt x="12" y="70"/>
                </a:lnTo>
                <a:lnTo>
                  <a:pt x="69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02" name="Freeform 678"/>
          <p:cNvSpPr>
            <a:spLocks/>
          </p:cNvSpPr>
          <p:nvPr/>
        </p:nvSpPr>
        <p:spPr bwMode="auto">
          <a:xfrm>
            <a:off x="2930525" y="4646613"/>
            <a:ext cx="109538" cy="11112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12"/>
              </a:cxn>
              <a:cxn ang="0">
                <a:pos x="58" y="70"/>
              </a:cxn>
              <a:cxn ang="0">
                <a:pos x="69" y="58"/>
              </a:cxn>
              <a:cxn ang="0">
                <a:pos x="12" y="0"/>
              </a:cxn>
            </a:cxnLst>
            <a:rect l="0" t="0" r="r" b="b"/>
            <a:pathLst>
              <a:path w="69" h="70">
                <a:moveTo>
                  <a:pt x="12" y="0"/>
                </a:moveTo>
                <a:lnTo>
                  <a:pt x="0" y="12"/>
                </a:lnTo>
                <a:lnTo>
                  <a:pt x="58" y="70"/>
                </a:lnTo>
                <a:lnTo>
                  <a:pt x="69" y="58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03" name="Freeform 679"/>
          <p:cNvSpPr>
            <a:spLocks/>
          </p:cNvSpPr>
          <p:nvPr/>
        </p:nvSpPr>
        <p:spPr bwMode="auto">
          <a:xfrm>
            <a:off x="2282825" y="5014913"/>
            <a:ext cx="111125" cy="112712"/>
          </a:xfrm>
          <a:custGeom>
            <a:avLst/>
            <a:gdLst/>
            <a:ahLst/>
            <a:cxnLst>
              <a:cxn ang="0">
                <a:pos x="70" y="12"/>
              </a:cxn>
              <a:cxn ang="0">
                <a:pos x="58" y="0"/>
              </a:cxn>
              <a:cxn ang="0">
                <a:pos x="0" y="59"/>
              </a:cxn>
              <a:cxn ang="0">
                <a:pos x="12" y="71"/>
              </a:cxn>
              <a:cxn ang="0">
                <a:pos x="70" y="12"/>
              </a:cxn>
            </a:cxnLst>
            <a:rect l="0" t="0" r="r" b="b"/>
            <a:pathLst>
              <a:path w="70" h="71">
                <a:moveTo>
                  <a:pt x="70" y="12"/>
                </a:moveTo>
                <a:lnTo>
                  <a:pt x="58" y="0"/>
                </a:lnTo>
                <a:lnTo>
                  <a:pt x="0" y="59"/>
                </a:lnTo>
                <a:lnTo>
                  <a:pt x="12" y="71"/>
                </a:lnTo>
                <a:lnTo>
                  <a:pt x="7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04" name="Freeform 680"/>
          <p:cNvSpPr>
            <a:spLocks/>
          </p:cNvSpPr>
          <p:nvPr/>
        </p:nvSpPr>
        <p:spPr bwMode="auto">
          <a:xfrm>
            <a:off x="2282825" y="5014913"/>
            <a:ext cx="111125" cy="112712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12"/>
              </a:cxn>
              <a:cxn ang="0">
                <a:pos x="58" y="71"/>
              </a:cxn>
              <a:cxn ang="0">
                <a:pos x="70" y="59"/>
              </a:cxn>
              <a:cxn ang="0">
                <a:pos x="12" y="0"/>
              </a:cxn>
            </a:cxnLst>
            <a:rect l="0" t="0" r="r" b="b"/>
            <a:pathLst>
              <a:path w="70" h="71">
                <a:moveTo>
                  <a:pt x="12" y="0"/>
                </a:moveTo>
                <a:lnTo>
                  <a:pt x="0" y="12"/>
                </a:lnTo>
                <a:lnTo>
                  <a:pt x="58" y="71"/>
                </a:lnTo>
                <a:lnTo>
                  <a:pt x="70" y="59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05" name="Freeform 681"/>
          <p:cNvSpPr>
            <a:spLocks/>
          </p:cNvSpPr>
          <p:nvPr/>
        </p:nvSpPr>
        <p:spPr bwMode="auto">
          <a:xfrm>
            <a:off x="1546225" y="4738688"/>
            <a:ext cx="109538" cy="111125"/>
          </a:xfrm>
          <a:custGeom>
            <a:avLst/>
            <a:gdLst/>
            <a:ahLst/>
            <a:cxnLst>
              <a:cxn ang="0">
                <a:pos x="69" y="12"/>
              </a:cxn>
              <a:cxn ang="0">
                <a:pos x="59" y="0"/>
              </a:cxn>
              <a:cxn ang="0">
                <a:pos x="0" y="60"/>
              </a:cxn>
              <a:cxn ang="0">
                <a:pos x="12" y="70"/>
              </a:cxn>
              <a:cxn ang="0">
                <a:pos x="69" y="12"/>
              </a:cxn>
            </a:cxnLst>
            <a:rect l="0" t="0" r="r" b="b"/>
            <a:pathLst>
              <a:path w="69" h="70">
                <a:moveTo>
                  <a:pt x="69" y="12"/>
                </a:moveTo>
                <a:lnTo>
                  <a:pt x="59" y="0"/>
                </a:lnTo>
                <a:lnTo>
                  <a:pt x="0" y="60"/>
                </a:lnTo>
                <a:lnTo>
                  <a:pt x="12" y="70"/>
                </a:lnTo>
                <a:lnTo>
                  <a:pt x="69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06" name="Freeform 682"/>
          <p:cNvSpPr>
            <a:spLocks/>
          </p:cNvSpPr>
          <p:nvPr/>
        </p:nvSpPr>
        <p:spPr bwMode="auto">
          <a:xfrm>
            <a:off x="1546225" y="4738688"/>
            <a:ext cx="109538" cy="11112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12"/>
              </a:cxn>
              <a:cxn ang="0">
                <a:pos x="59" y="70"/>
              </a:cxn>
              <a:cxn ang="0">
                <a:pos x="69" y="60"/>
              </a:cxn>
              <a:cxn ang="0">
                <a:pos x="12" y="0"/>
              </a:cxn>
            </a:cxnLst>
            <a:rect l="0" t="0" r="r" b="b"/>
            <a:pathLst>
              <a:path w="69" h="70">
                <a:moveTo>
                  <a:pt x="12" y="0"/>
                </a:moveTo>
                <a:lnTo>
                  <a:pt x="0" y="12"/>
                </a:lnTo>
                <a:lnTo>
                  <a:pt x="59" y="70"/>
                </a:lnTo>
                <a:lnTo>
                  <a:pt x="69" y="60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07" name="Freeform 683"/>
          <p:cNvSpPr>
            <a:spLocks/>
          </p:cNvSpPr>
          <p:nvPr/>
        </p:nvSpPr>
        <p:spPr bwMode="auto">
          <a:xfrm>
            <a:off x="1370013" y="5289550"/>
            <a:ext cx="6459537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"/>
              </a:cxn>
              <a:cxn ang="0">
                <a:pos x="4069" y="17"/>
              </a:cxn>
              <a:cxn ang="0">
                <a:pos x="4069" y="1"/>
              </a:cxn>
              <a:cxn ang="0">
                <a:pos x="0" y="0"/>
              </a:cxn>
            </a:cxnLst>
            <a:rect l="0" t="0" r="r" b="b"/>
            <a:pathLst>
              <a:path w="4069" h="17">
                <a:moveTo>
                  <a:pt x="0" y="0"/>
                </a:moveTo>
                <a:lnTo>
                  <a:pt x="0" y="16"/>
                </a:lnTo>
                <a:lnTo>
                  <a:pt x="4069" y="17"/>
                </a:lnTo>
                <a:lnTo>
                  <a:pt x="4069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08" name="Freeform 684"/>
          <p:cNvSpPr>
            <a:spLocks/>
          </p:cNvSpPr>
          <p:nvPr/>
        </p:nvSpPr>
        <p:spPr bwMode="auto">
          <a:xfrm>
            <a:off x="1355725" y="4654550"/>
            <a:ext cx="26988" cy="647700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17" y="408"/>
              </a:cxn>
              <a:cxn ang="0">
                <a:pos x="17" y="0"/>
              </a:cxn>
              <a:cxn ang="0">
                <a:pos x="1" y="0"/>
              </a:cxn>
              <a:cxn ang="0">
                <a:pos x="0" y="408"/>
              </a:cxn>
            </a:cxnLst>
            <a:rect l="0" t="0" r="r" b="b"/>
            <a:pathLst>
              <a:path w="17" h="408">
                <a:moveTo>
                  <a:pt x="0" y="408"/>
                </a:moveTo>
                <a:lnTo>
                  <a:pt x="17" y="408"/>
                </a:lnTo>
                <a:lnTo>
                  <a:pt x="17" y="0"/>
                </a:lnTo>
                <a:lnTo>
                  <a:pt x="1" y="0"/>
                </a:lnTo>
                <a:lnTo>
                  <a:pt x="0" y="40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09" name="Freeform 685"/>
          <p:cNvSpPr>
            <a:spLocks/>
          </p:cNvSpPr>
          <p:nvPr/>
        </p:nvSpPr>
        <p:spPr bwMode="auto">
          <a:xfrm>
            <a:off x="1370013" y="4641850"/>
            <a:ext cx="6459537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8"/>
              </a:cxn>
              <a:cxn ang="0">
                <a:pos x="4069" y="18"/>
              </a:cxn>
              <a:cxn ang="0">
                <a:pos x="4069" y="2"/>
              </a:cxn>
              <a:cxn ang="0">
                <a:pos x="0" y="0"/>
              </a:cxn>
            </a:cxnLst>
            <a:rect l="0" t="0" r="r" b="b"/>
            <a:pathLst>
              <a:path w="4069" h="18">
                <a:moveTo>
                  <a:pt x="0" y="0"/>
                </a:moveTo>
                <a:lnTo>
                  <a:pt x="0" y="18"/>
                </a:lnTo>
                <a:lnTo>
                  <a:pt x="4069" y="18"/>
                </a:lnTo>
                <a:lnTo>
                  <a:pt x="4069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10" name="Rectangle 686"/>
          <p:cNvSpPr>
            <a:spLocks noChangeArrowheads="1"/>
          </p:cNvSpPr>
          <p:nvPr/>
        </p:nvSpPr>
        <p:spPr bwMode="auto">
          <a:xfrm>
            <a:off x="7818438" y="4654550"/>
            <a:ext cx="25400" cy="647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11" name="Line 687"/>
          <p:cNvSpPr>
            <a:spLocks noChangeShapeType="1"/>
          </p:cNvSpPr>
          <p:nvPr/>
        </p:nvSpPr>
        <p:spPr bwMode="auto">
          <a:xfrm flipV="1">
            <a:off x="1460500" y="4654550"/>
            <a:ext cx="3175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12" name="Rectangle 688"/>
          <p:cNvSpPr>
            <a:spLocks noChangeArrowheads="1"/>
          </p:cNvSpPr>
          <p:nvPr/>
        </p:nvSpPr>
        <p:spPr bwMode="auto">
          <a:xfrm>
            <a:off x="1541463" y="4654550"/>
            <a:ext cx="25400" cy="647700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913" name="Line 689"/>
          <p:cNvSpPr>
            <a:spLocks noChangeShapeType="1"/>
          </p:cNvSpPr>
          <p:nvPr/>
        </p:nvSpPr>
        <p:spPr bwMode="auto">
          <a:xfrm flipV="1">
            <a:off x="1647825" y="4654550"/>
            <a:ext cx="1588" cy="647700"/>
          </a:xfrm>
          <a:prstGeom prst="line">
            <a:avLst/>
          </a:prstGeom>
          <a:noFill/>
          <a:ln w="1651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14" name="Line 690"/>
          <p:cNvSpPr>
            <a:spLocks noChangeShapeType="1"/>
          </p:cNvSpPr>
          <p:nvPr/>
        </p:nvSpPr>
        <p:spPr bwMode="auto">
          <a:xfrm flipV="1">
            <a:off x="1738313" y="4654550"/>
            <a:ext cx="3175" cy="647700"/>
          </a:xfrm>
          <a:prstGeom prst="line">
            <a:avLst/>
          </a:prstGeom>
          <a:noFill/>
          <a:ln w="1651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15" name="Freeform 691"/>
          <p:cNvSpPr>
            <a:spLocks/>
          </p:cNvSpPr>
          <p:nvPr/>
        </p:nvSpPr>
        <p:spPr bwMode="auto">
          <a:xfrm>
            <a:off x="1817688" y="4654550"/>
            <a:ext cx="26987" cy="647700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16" y="408"/>
              </a:cxn>
              <a:cxn ang="0">
                <a:pos x="17" y="0"/>
              </a:cxn>
              <a:cxn ang="0">
                <a:pos x="1" y="0"/>
              </a:cxn>
              <a:cxn ang="0">
                <a:pos x="0" y="408"/>
              </a:cxn>
            </a:cxnLst>
            <a:rect l="0" t="0" r="r" b="b"/>
            <a:pathLst>
              <a:path w="17" h="408">
                <a:moveTo>
                  <a:pt x="0" y="408"/>
                </a:moveTo>
                <a:lnTo>
                  <a:pt x="16" y="408"/>
                </a:lnTo>
                <a:lnTo>
                  <a:pt x="17" y="0"/>
                </a:lnTo>
                <a:lnTo>
                  <a:pt x="1" y="0"/>
                </a:lnTo>
                <a:lnTo>
                  <a:pt x="0" y="408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16" name="Line 692"/>
          <p:cNvSpPr>
            <a:spLocks noChangeShapeType="1"/>
          </p:cNvSpPr>
          <p:nvPr/>
        </p:nvSpPr>
        <p:spPr bwMode="auto">
          <a:xfrm flipV="1">
            <a:off x="1920875" y="4654550"/>
            <a:ext cx="1588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17" name="Line 693"/>
          <p:cNvSpPr>
            <a:spLocks noChangeShapeType="1"/>
          </p:cNvSpPr>
          <p:nvPr/>
        </p:nvSpPr>
        <p:spPr bwMode="auto">
          <a:xfrm flipV="1">
            <a:off x="2016125" y="4654550"/>
            <a:ext cx="1588" cy="6477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18" name="Line 694"/>
          <p:cNvSpPr>
            <a:spLocks noChangeShapeType="1"/>
          </p:cNvSpPr>
          <p:nvPr/>
        </p:nvSpPr>
        <p:spPr bwMode="auto">
          <a:xfrm flipV="1">
            <a:off x="2108200" y="4654550"/>
            <a:ext cx="1588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19" name="Freeform 695"/>
          <p:cNvSpPr>
            <a:spLocks/>
          </p:cNvSpPr>
          <p:nvPr/>
        </p:nvSpPr>
        <p:spPr bwMode="auto">
          <a:xfrm>
            <a:off x="2185988" y="4654550"/>
            <a:ext cx="26987" cy="647700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17" y="408"/>
              </a:cxn>
              <a:cxn ang="0">
                <a:pos x="17" y="0"/>
              </a:cxn>
              <a:cxn ang="0">
                <a:pos x="1" y="0"/>
              </a:cxn>
              <a:cxn ang="0">
                <a:pos x="0" y="408"/>
              </a:cxn>
            </a:cxnLst>
            <a:rect l="0" t="0" r="r" b="b"/>
            <a:pathLst>
              <a:path w="17" h="408">
                <a:moveTo>
                  <a:pt x="0" y="408"/>
                </a:moveTo>
                <a:lnTo>
                  <a:pt x="17" y="408"/>
                </a:lnTo>
                <a:lnTo>
                  <a:pt x="17" y="0"/>
                </a:lnTo>
                <a:lnTo>
                  <a:pt x="1" y="0"/>
                </a:lnTo>
                <a:lnTo>
                  <a:pt x="0" y="4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20" name="Line 696"/>
          <p:cNvSpPr>
            <a:spLocks noChangeShapeType="1"/>
          </p:cNvSpPr>
          <p:nvPr/>
        </p:nvSpPr>
        <p:spPr bwMode="auto">
          <a:xfrm flipV="1">
            <a:off x="2292350" y="4654550"/>
            <a:ext cx="1588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21" name="Line 697"/>
          <p:cNvSpPr>
            <a:spLocks noChangeShapeType="1"/>
          </p:cNvSpPr>
          <p:nvPr/>
        </p:nvSpPr>
        <p:spPr bwMode="auto">
          <a:xfrm flipV="1">
            <a:off x="2382838" y="4654550"/>
            <a:ext cx="1587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22" name="Freeform 698"/>
          <p:cNvSpPr>
            <a:spLocks/>
          </p:cNvSpPr>
          <p:nvPr/>
        </p:nvSpPr>
        <p:spPr bwMode="auto">
          <a:xfrm>
            <a:off x="2463800" y="4654550"/>
            <a:ext cx="26988" cy="647700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16" y="408"/>
              </a:cxn>
              <a:cxn ang="0">
                <a:pos x="17" y="0"/>
              </a:cxn>
              <a:cxn ang="0">
                <a:pos x="1" y="0"/>
              </a:cxn>
              <a:cxn ang="0">
                <a:pos x="0" y="408"/>
              </a:cxn>
            </a:cxnLst>
            <a:rect l="0" t="0" r="r" b="b"/>
            <a:pathLst>
              <a:path w="17" h="408">
                <a:moveTo>
                  <a:pt x="0" y="408"/>
                </a:moveTo>
                <a:lnTo>
                  <a:pt x="16" y="408"/>
                </a:lnTo>
                <a:lnTo>
                  <a:pt x="17" y="0"/>
                </a:lnTo>
                <a:lnTo>
                  <a:pt x="1" y="0"/>
                </a:lnTo>
                <a:lnTo>
                  <a:pt x="0" y="4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23" name="Line 699"/>
          <p:cNvSpPr>
            <a:spLocks noChangeShapeType="1"/>
          </p:cNvSpPr>
          <p:nvPr/>
        </p:nvSpPr>
        <p:spPr bwMode="auto">
          <a:xfrm flipV="1">
            <a:off x="2566988" y="4654550"/>
            <a:ext cx="3175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24" name="Line 700"/>
          <p:cNvSpPr>
            <a:spLocks noChangeShapeType="1"/>
          </p:cNvSpPr>
          <p:nvPr/>
        </p:nvSpPr>
        <p:spPr bwMode="auto">
          <a:xfrm flipV="1">
            <a:off x="2660650" y="4654550"/>
            <a:ext cx="1588" cy="6477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25" name="Line 701"/>
          <p:cNvSpPr>
            <a:spLocks noChangeShapeType="1"/>
          </p:cNvSpPr>
          <p:nvPr/>
        </p:nvSpPr>
        <p:spPr bwMode="auto">
          <a:xfrm flipV="1">
            <a:off x="2754313" y="4654550"/>
            <a:ext cx="1587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26" name="Freeform 702"/>
          <p:cNvSpPr>
            <a:spLocks/>
          </p:cNvSpPr>
          <p:nvPr/>
        </p:nvSpPr>
        <p:spPr bwMode="auto">
          <a:xfrm>
            <a:off x="2832100" y="4654550"/>
            <a:ext cx="26988" cy="647700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17" y="408"/>
              </a:cxn>
              <a:cxn ang="0">
                <a:pos x="17" y="0"/>
              </a:cxn>
              <a:cxn ang="0">
                <a:pos x="1" y="0"/>
              </a:cxn>
              <a:cxn ang="0">
                <a:pos x="0" y="408"/>
              </a:cxn>
            </a:cxnLst>
            <a:rect l="0" t="0" r="r" b="b"/>
            <a:pathLst>
              <a:path w="17" h="408">
                <a:moveTo>
                  <a:pt x="0" y="408"/>
                </a:moveTo>
                <a:lnTo>
                  <a:pt x="17" y="408"/>
                </a:lnTo>
                <a:lnTo>
                  <a:pt x="17" y="0"/>
                </a:lnTo>
                <a:lnTo>
                  <a:pt x="1" y="0"/>
                </a:lnTo>
                <a:lnTo>
                  <a:pt x="0" y="4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27" name="Line 703"/>
          <p:cNvSpPr>
            <a:spLocks noChangeShapeType="1"/>
          </p:cNvSpPr>
          <p:nvPr/>
        </p:nvSpPr>
        <p:spPr bwMode="auto">
          <a:xfrm flipV="1">
            <a:off x="2938463" y="4654550"/>
            <a:ext cx="1587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28" name="Line 704"/>
          <p:cNvSpPr>
            <a:spLocks noChangeShapeType="1"/>
          </p:cNvSpPr>
          <p:nvPr/>
        </p:nvSpPr>
        <p:spPr bwMode="auto">
          <a:xfrm flipV="1">
            <a:off x="3032125" y="4654550"/>
            <a:ext cx="1588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29" name="Freeform 705"/>
          <p:cNvSpPr>
            <a:spLocks/>
          </p:cNvSpPr>
          <p:nvPr/>
        </p:nvSpPr>
        <p:spPr bwMode="auto">
          <a:xfrm>
            <a:off x="3109913" y="4654550"/>
            <a:ext cx="26987" cy="647700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16" y="408"/>
              </a:cxn>
              <a:cxn ang="0">
                <a:pos x="17" y="0"/>
              </a:cxn>
              <a:cxn ang="0">
                <a:pos x="1" y="0"/>
              </a:cxn>
              <a:cxn ang="0">
                <a:pos x="0" y="408"/>
              </a:cxn>
            </a:cxnLst>
            <a:rect l="0" t="0" r="r" b="b"/>
            <a:pathLst>
              <a:path w="17" h="408">
                <a:moveTo>
                  <a:pt x="0" y="408"/>
                </a:moveTo>
                <a:lnTo>
                  <a:pt x="16" y="408"/>
                </a:lnTo>
                <a:lnTo>
                  <a:pt x="17" y="0"/>
                </a:lnTo>
                <a:lnTo>
                  <a:pt x="1" y="0"/>
                </a:lnTo>
                <a:lnTo>
                  <a:pt x="0" y="4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30" name="Line 706"/>
          <p:cNvSpPr>
            <a:spLocks noChangeShapeType="1"/>
          </p:cNvSpPr>
          <p:nvPr/>
        </p:nvSpPr>
        <p:spPr bwMode="auto">
          <a:xfrm flipV="1">
            <a:off x="3213100" y="4654550"/>
            <a:ext cx="3175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31" name="Line 707"/>
          <p:cNvSpPr>
            <a:spLocks noChangeShapeType="1"/>
          </p:cNvSpPr>
          <p:nvPr/>
        </p:nvSpPr>
        <p:spPr bwMode="auto">
          <a:xfrm flipV="1">
            <a:off x="3306763" y="4654550"/>
            <a:ext cx="1587" cy="6477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32" name="Line 708"/>
          <p:cNvSpPr>
            <a:spLocks noChangeShapeType="1"/>
          </p:cNvSpPr>
          <p:nvPr/>
        </p:nvSpPr>
        <p:spPr bwMode="auto">
          <a:xfrm flipV="1">
            <a:off x="3400425" y="4654550"/>
            <a:ext cx="1588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33" name="Freeform 709"/>
          <p:cNvSpPr>
            <a:spLocks/>
          </p:cNvSpPr>
          <p:nvPr/>
        </p:nvSpPr>
        <p:spPr bwMode="auto">
          <a:xfrm>
            <a:off x="3478213" y="4654550"/>
            <a:ext cx="28575" cy="647700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18" y="408"/>
              </a:cxn>
              <a:cxn ang="0">
                <a:pos x="18" y="0"/>
              </a:cxn>
              <a:cxn ang="0">
                <a:pos x="2" y="0"/>
              </a:cxn>
              <a:cxn ang="0">
                <a:pos x="0" y="408"/>
              </a:cxn>
            </a:cxnLst>
            <a:rect l="0" t="0" r="r" b="b"/>
            <a:pathLst>
              <a:path w="18" h="408">
                <a:moveTo>
                  <a:pt x="0" y="408"/>
                </a:moveTo>
                <a:lnTo>
                  <a:pt x="18" y="408"/>
                </a:lnTo>
                <a:lnTo>
                  <a:pt x="18" y="0"/>
                </a:lnTo>
                <a:lnTo>
                  <a:pt x="2" y="0"/>
                </a:lnTo>
                <a:lnTo>
                  <a:pt x="0" y="4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34" name="Line 710"/>
          <p:cNvSpPr>
            <a:spLocks noChangeShapeType="1"/>
          </p:cNvSpPr>
          <p:nvPr/>
        </p:nvSpPr>
        <p:spPr bwMode="auto">
          <a:xfrm flipV="1">
            <a:off x="3584575" y="4654550"/>
            <a:ext cx="1588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35" name="Line 711"/>
          <p:cNvSpPr>
            <a:spLocks noChangeShapeType="1"/>
          </p:cNvSpPr>
          <p:nvPr/>
        </p:nvSpPr>
        <p:spPr bwMode="auto">
          <a:xfrm flipV="1">
            <a:off x="3678238" y="4654550"/>
            <a:ext cx="1587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36" name="Freeform 712"/>
          <p:cNvSpPr>
            <a:spLocks/>
          </p:cNvSpPr>
          <p:nvPr/>
        </p:nvSpPr>
        <p:spPr bwMode="auto">
          <a:xfrm>
            <a:off x="3756025" y="4654550"/>
            <a:ext cx="26988" cy="647700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16" y="408"/>
              </a:cxn>
              <a:cxn ang="0">
                <a:pos x="17" y="0"/>
              </a:cxn>
              <a:cxn ang="0">
                <a:pos x="1" y="0"/>
              </a:cxn>
              <a:cxn ang="0">
                <a:pos x="0" y="408"/>
              </a:cxn>
            </a:cxnLst>
            <a:rect l="0" t="0" r="r" b="b"/>
            <a:pathLst>
              <a:path w="17" h="408">
                <a:moveTo>
                  <a:pt x="0" y="408"/>
                </a:moveTo>
                <a:lnTo>
                  <a:pt x="16" y="408"/>
                </a:lnTo>
                <a:lnTo>
                  <a:pt x="17" y="0"/>
                </a:lnTo>
                <a:lnTo>
                  <a:pt x="1" y="0"/>
                </a:lnTo>
                <a:lnTo>
                  <a:pt x="0" y="4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37" name="Line 713"/>
          <p:cNvSpPr>
            <a:spLocks noChangeShapeType="1"/>
          </p:cNvSpPr>
          <p:nvPr/>
        </p:nvSpPr>
        <p:spPr bwMode="auto">
          <a:xfrm flipV="1">
            <a:off x="3862388" y="4654550"/>
            <a:ext cx="1587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38" name="Line 714"/>
          <p:cNvSpPr>
            <a:spLocks noChangeShapeType="1"/>
          </p:cNvSpPr>
          <p:nvPr/>
        </p:nvSpPr>
        <p:spPr bwMode="auto">
          <a:xfrm flipV="1">
            <a:off x="3952875" y="4654550"/>
            <a:ext cx="3175" cy="6477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39" name="Line 715"/>
          <p:cNvSpPr>
            <a:spLocks noChangeShapeType="1"/>
          </p:cNvSpPr>
          <p:nvPr/>
        </p:nvSpPr>
        <p:spPr bwMode="auto">
          <a:xfrm flipV="1">
            <a:off x="4046538" y="4654550"/>
            <a:ext cx="1587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40" name="Freeform 716"/>
          <p:cNvSpPr>
            <a:spLocks/>
          </p:cNvSpPr>
          <p:nvPr/>
        </p:nvSpPr>
        <p:spPr bwMode="auto">
          <a:xfrm>
            <a:off x="4124325" y="4654550"/>
            <a:ext cx="28575" cy="647700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18" y="408"/>
              </a:cxn>
              <a:cxn ang="0">
                <a:pos x="18" y="0"/>
              </a:cxn>
              <a:cxn ang="0">
                <a:pos x="2" y="0"/>
              </a:cxn>
              <a:cxn ang="0">
                <a:pos x="0" y="408"/>
              </a:cxn>
            </a:cxnLst>
            <a:rect l="0" t="0" r="r" b="b"/>
            <a:pathLst>
              <a:path w="18" h="408">
                <a:moveTo>
                  <a:pt x="0" y="408"/>
                </a:moveTo>
                <a:lnTo>
                  <a:pt x="18" y="408"/>
                </a:lnTo>
                <a:lnTo>
                  <a:pt x="18" y="0"/>
                </a:lnTo>
                <a:lnTo>
                  <a:pt x="2" y="0"/>
                </a:lnTo>
                <a:lnTo>
                  <a:pt x="0" y="4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41" name="Line 717"/>
          <p:cNvSpPr>
            <a:spLocks noChangeShapeType="1"/>
          </p:cNvSpPr>
          <p:nvPr/>
        </p:nvSpPr>
        <p:spPr bwMode="auto">
          <a:xfrm flipV="1">
            <a:off x="4230688" y="4654550"/>
            <a:ext cx="1587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42" name="Line 718"/>
          <p:cNvSpPr>
            <a:spLocks noChangeShapeType="1"/>
          </p:cNvSpPr>
          <p:nvPr/>
        </p:nvSpPr>
        <p:spPr bwMode="auto">
          <a:xfrm flipV="1">
            <a:off x="4321175" y="4654550"/>
            <a:ext cx="3175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43" name="Freeform 719"/>
          <p:cNvSpPr>
            <a:spLocks/>
          </p:cNvSpPr>
          <p:nvPr/>
        </p:nvSpPr>
        <p:spPr bwMode="auto">
          <a:xfrm>
            <a:off x="4402138" y="4654550"/>
            <a:ext cx="28575" cy="647700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16" y="408"/>
              </a:cxn>
              <a:cxn ang="0">
                <a:pos x="18" y="0"/>
              </a:cxn>
              <a:cxn ang="0">
                <a:pos x="0" y="0"/>
              </a:cxn>
              <a:cxn ang="0">
                <a:pos x="0" y="408"/>
              </a:cxn>
            </a:cxnLst>
            <a:rect l="0" t="0" r="r" b="b"/>
            <a:pathLst>
              <a:path w="18" h="408">
                <a:moveTo>
                  <a:pt x="0" y="408"/>
                </a:moveTo>
                <a:lnTo>
                  <a:pt x="16" y="408"/>
                </a:lnTo>
                <a:lnTo>
                  <a:pt x="18" y="0"/>
                </a:lnTo>
                <a:lnTo>
                  <a:pt x="0" y="0"/>
                </a:lnTo>
                <a:lnTo>
                  <a:pt x="0" y="4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44" name="Line 720"/>
          <p:cNvSpPr>
            <a:spLocks noChangeShapeType="1"/>
          </p:cNvSpPr>
          <p:nvPr/>
        </p:nvSpPr>
        <p:spPr bwMode="auto">
          <a:xfrm flipV="1">
            <a:off x="4508500" y="4654550"/>
            <a:ext cx="1588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45" name="Line 721"/>
          <p:cNvSpPr>
            <a:spLocks noChangeShapeType="1"/>
          </p:cNvSpPr>
          <p:nvPr/>
        </p:nvSpPr>
        <p:spPr bwMode="auto">
          <a:xfrm flipV="1">
            <a:off x="4598988" y="4654550"/>
            <a:ext cx="3175" cy="6477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46" name="Line 722"/>
          <p:cNvSpPr>
            <a:spLocks noChangeShapeType="1"/>
          </p:cNvSpPr>
          <p:nvPr/>
        </p:nvSpPr>
        <p:spPr bwMode="auto">
          <a:xfrm flipV="1">
            <a:off x="4692650" y="4654550"/>
            <a:ext cx="1588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47" name="Freeform 723"/>
          <p:cNvSpPr>
            <a:spLocks/>
          </p:cNvSpPr>
          <p:nvPr/>
        </p:nvSpPr>
        <p:spPr bwMode="auto">
          <a:xfrm>
            <a:off x="4770438" y="4654550"/>
            <a:ext cx="28575" cy="647700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18" y="408"/>
              </a:cxn>
              <a:cxn ang="0">
                <a:pos x="18" y="0"/>
              </a:cxn>
              <a:cxn ang="0">
                <a:pos x="2" y="0"/>
              </a:cxn>
              <a:cxn ang="0">
                <a:pos x="0" y="408"/>
              </a:cxn>
            </a:cxnLst>
            <a:rect l="0" t="0" r="r" b="b"/>
            <a:pathLst>
              <a:path w="18" h="408">
                <a:moveTo>
                  <a:pt x="0" y="408"/>
                </a:moveTo>
                <a:lnTo>
                  <a:pt x="18" y="408"/>
                </a:lnTo>
                <a:lnTo>
                  <a:pt x="18" y="0"/>
                </a:lnTo>
                <a:lnTo>
                  <a:pt x="2" y="0"/>
                </a:lnTo>
                <a:lnTo>
                  <a:pt x="0" y="4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48" name="Line 724"/>
          <p:cNvSpPr>
            <a:spLocks noChangeShapeType="1"/>
          </p:cNvSpPr>
          <p:nvPr/>
        </p:nvSpPr>
        <p:spPr bwMode="auto">
          <a:xfrm flipV="1">
            <a:off x="4876800" y="4654550"/>
            <a:ext cx="3175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49" name="Line 725"/>
          <p:cNvSpPr>
            <a:spLocks noChangeShapeType="1"/>
          </p:cNvSpPr>
          <p:nvPr/>
        </p:nvSpPr>
        <p:spPr bwMode="auto">
          <a:xfrm flipV="1">
            <a:off x="4968875" y="4654550"/>
            <a:ext cx="1588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50" name="Freeform 726"/>
          <p:cNvSpPr>
            <a:spLocks/>
          </p:cNvSpPr>
          <p:nvPr/>
        </p:nvSpPr>
        <p:spPr bwMode="auto">
          <a:xfrm>
            <a:off x="5046663" y="4654550"/>
            <a:ext cx="26987" cy="647700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17" y="408"/>
              </a:cxn>
              <a:cxn ang="0">
                <a:pos x="17" y="0"/>
              </a:cxn>
              <a:cxn ang="0">
                <a:pos x="1" y="0"/>
              </a:cxn>
              <a:cxn ang="0">
                <a:pos x="0" y="408"/>
              </a:cxn>
            </a:cxnLst>
            <a:rect l="0" t="0" r="r" b="b"/>
            <a:pathLst>
              <a:path w="17" h="408">
                <a:moveTo>
                  <a:pt x="0" y="408"/>
                </a:moveTo>
                <a:lnTo>
                  <a:pt x="17" y="408"/>
                </a:lnTo>
                <a:lnTo>
                  <a:pt x="17" y="0"/>
                </a:lnTo>
                <a:lnTo>
                  <a:pt x="1" y="0"/>
                </a:lnTo>
                <a:lnTo>
                  <a:pt x="0" y="4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51" name="Line 727"/>
          <p:cNvSpPr>
            <a:spLocks noChangeShapeType="1"/>
          </p:cNvSpPr>
          <p:nvPr/>
        </p:nvSpPr>
        <p:spPr bwMode="auto">
          <a:xfrm flipV="1">
            <a:off x="5154613" y="4654550"/>
            <a:ext cx="1587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52" name="Line 728"/>
          <p:cNvSpPr>
            <a:spLocks noChangeShapeType="1"/>
          </p:cNvSpPr>
          <p:nvPr/>
        </p:nvSpPr>
        <p:spPr bwMode="auto">
          <a:xfrm flipV="1">
            <a:off x="5245100" y="4654550"/>
            <a:ext cx="3175" cy="6477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53" name="Line 729"/>
          <p:cNvSpPr>
            <a:spLocks noChangeShapeType="1"/>
          </p:cNvSpPr>
          <p:nvPr/>
        </p:nvSpPr>
        <p:spPr bwMode="auto">
          <a:xfrm flipV="1">
            <a:off x="5338763" y="4654550"/>
            <a:ext cx="1587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54" name="Freeform 730"/>
          <p:cNvSpPr>
            <a:spLocks/>
          </p:cNvSpPr>
          <p:nvPr/>
        </p:nvSpPr>
        <p:spPr bwMode="auto">
          <a:xfrm>
            <a:off x="5418138" y="4654550"/>
            <a:ext cx="26987" cy="647700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16" y="408"/>
              </a:cxn>
              <a:cxn ang="0">
                <a:pos x="17" y="0"/>
              </a:cxn>
              <a:cxn ang="0">
                <a:pos x="1" y="0"/>
              </a:cxn>
              <a:cxn ang="0">
                <a:pos x="0" y="408"/>
              </a:cxn>
            </a:cxnLst>
            <a:rect l="0" t="0" r="r" b="b"/>
            <a:pathLst>
              <a:path w="17" h="408">
                <a:moveTo>
                  <a:pt x="0" y="408"/>
                </a:moveTo>
                <a:lnTo>
                  <a:pt x="16" y="408"/>
                </a:lnTo>
                <a:lnTo>
                  <a:pt x="17" y="0"/>
                </a:lnTo>
                <a:lnTo>
                  <a:pt x="1" y="0"/>
                </a:lnTo>
                <a:lnTo>
                  <a:pt x="0" y="4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55" name="Line 731"/>
          <p:cNvSpPr>
            <a:spLocks noChangeShapeType="1"/>
          </p:cNvSpPr>
          <p:nvPr/>
        </p:nvSpPr>
        <p:spPr bwMode="auto">
          <a:xfrm flipV="1">
            <a:off x="5522913" y="4654550"/>
            <a:ext cx="3175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56" name="Line 732"/>
          <p:cNvSpPr>
            <a:spLocks noChangeShapeType="1"/>
          </p:cNvSpPr>
          <p:nvPr/>
        </p:nvSpPr>
        <p:spPr bwMode="auto">
          <a:xfrm flipV="1">
            <a:off x="5614988" y="4654550"/>
            <a:ext cx="1587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57" name="Freeform 733"/>
          <p:cNvSpPr>
            <a:spLocks/>
          </p:cNvSpPr>
          <p:nvPr/>
        </p:nvSpPr>
        <p:spPr bwMode="auto">
          <a:xfrm>
            <a:off x="5694363" y="4654550"/>
            <a:ext cx="28575" cy="647700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16" y="408"/>
              </a:cxn>
              <a:cxn ang="0">
                <a:pos x="18" y="0"/>
              </a:cxn>
              <a:cxn ang="0">
                <a:pos x="2" y="0"/>
              </a:cxn>
              <a:cxn ang="0">
                <a:pos x="0" y="408"/>
              </a:cxn>
            </a:cxnLst>
            <a:rect l="0" t="0" r="r" b="b"/>
            <a:pathLst>
              <a:path w="18" h="408">
                <a:moveTo>
                  <a:pt x="0" y="408"/>
                </a:moveTo>
                <a:lnTo>
                  <a:pt x="16" y="408"/>
                </a:lnTo>
                <a:lnTo>
                  <a:pt x="18" y="0"/>
                </a:lnTo>
                <a:lnTo>
                  <a:pt x="2" y="0"/>
                </a:lnTo>
                <a:lnTo>
                  <a:pt x="0" y="4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58" name="Line 734"/>
          <p:cNvSpPr>
            <a:spLocks noChangeShapeType="1"/>
          </p:cNvSpPr>
          <p:nvPr/>
        </p:nvSpPr>
        <p:spPr bwMode="auto">
          <a:xfrm flipV="1">
            <a:off x="5799138" y="4654550"/>
            <a:ext cx="1587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59" name="Line 735"/>
          <p:cNvSpPr>
            <a:spLocks noChangeShapeType="1"/>
          </p:cNvSpPr>
          <p:nvPr/>
        </p:nvSpPr>
        <p:spPr bwMode="auto">
          <a:xfrm flipV="1">
            <a:off x="5892800" y="4654550"/>
            <a:ext cx="1588" cy="6477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60" name="Line 736"/>
          <p:cNvSpPr>
            <a:spLocks noChangeShapeType="1"/>
          </p:cNvSpPr>
          <p:nvPr/>
        </p:nvSpPr>
        <p:spPr bwMode="auto">
          <a:xfrm flipV="1">
            <a:off x="5984875" y="4654550"/>
            <a:ext cx="1588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61" name="Freeform 737"/>
          <p:cNvSpPr>
            <a:spLocks/>
          </p:cNvSpPr>
          <p:nvPr/>
        </p:nvSpPr>
        <p:spPr bwMode="auto">
          <a:xfrm>
            <a:off x="6064250" y="4654550"/>
            <a:ext cx="26988" cy="647700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16" y="408"/>
              </a:cxn>
              <a:cxn ang="0">
                <a:pos x="17" y="0"/>
              </a:cxn>
              <a:cxn ang="0">
                <a:pos x="0" y="0"/>
              </a:cxn>
              <a:cxn ang="0">
                <a:pos x="0" y="408"/>
              </a:cxn>
            </a:cxnLst>
            <a:rect l="0" t="0" r="r" b="b"/>
            <a:pathLst>
              <a:path w="17" h="408">
                <a:moveTo>
                  <a:pt x="0" y="408"/>
                </a:moveTo>
                <a:lnTo>
                  <a:pt x="16" y="408"/>
                </a:lnTo>
                <a:lnTo>
                  <a:pt x="17" y="0"/>
                </a:lnTo>
                <a:lnTo>
                  <a:pt x="0" y="0"/>
                </a:lnTo>
                <a:lnTo>
                  <a:pt x="0" y="4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62" name="Line 738"/>
          <p:cNvSpPr>
            <a:spLocks noChangeShapeType="1"/>
          </p:cNvSpPr>
          <p:nvPr/>
        </p:nvSpPr>
        <p:spPr bwMode="auto">
          <a:xfrm flipV="1">
            <a:off x="6169025" y="4654550"/>
            <a:ext cx="3175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63" name="Line 739"/>
          <p:cNvSpPr>
            <a:spLocks noChangeShapeType="1"/>
          </p:cNvSpPr>
          <p:nvPr/>
        </p:nvSpPr>
        <p:spPr bwMode="auto">
          <a:xfrm flipV="1">
            <a:off x="6261100" y="4654550"/>
            <a:ext cx="1588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64" name="Freeform 740"/>
          <p:cNvSpPr>
            <a:spLocks/>
          </p:cNvSpPr>
          <p:nvPr/>
        </p:nvSpPr>
        <p:spPr bwMode="auto">
          <a:xfrm>
            <a:off x="6342063" y="4654550"/>
            <a:ext cx="26987" cy="647700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16" y="408"/>
              </a:cxn>
              <a:cxn ang="0">
                <a:pos x="17" y="0"/>
              </a:cxn>
              <a:cxn ang="0">
                <a:pos x="1" y="0"/>
              </a:cxn>
              <a:cxn ang="0">
                <a:pos x="0" y="408"/>
              </a:cxn>
            </a:cxnLst>
            <a:rect l="0" t="0" r="r" b="b"/>
            <a:pathLst>
              <a:path w="17" h="408">
                <a:moveTo>
                  <a:pt x="0" y="408"/>
                </a:moveTo>
                <a:lnTo>
                  <a:pt x="16" y="408"/>
                </a:lnTo>
                <a:lnTo>
                  <a:pt x="17" y="0"/>
                </a:lnTo>
                <a:lnTo>
                  <a:pt x="1" y="0"/>
                </a:lnTo>
                <a:lnTo>
                  <a:pt x="0" y="4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65" name="Line 741"/>
          <p:cNvSpPr>
            <a:spLocks noChangeShapeType="1"/>
          </p:cNvSpPr>
          <p:nvPr/>
        </p:nvSpPr>
        <p:spPr bwMode="auto">
          <a:xfrm flipV="1">
            <a:off x="6445250" y="4654550"/>
            <a:ext cx="1588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66" name="Line 742"/>
          <p:cNvSpPr>
            <a:spLocks noChangeShapeType="1"/>
          </p:cNvSpPr>
          <p:nvPr/>
        </p:nvSpPr>
        <p:spPr bwMode="auto">
          <a:xfrm flipV="1">
            <a:off x="6538913" y="4654550"/>
            <a:ext cx="1587" cy="6477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67" name="Line 743"/>
          <p:cNvSpPr>
            <a:spLocks noChangeShapeType="1"/>
          </p:cNvSpPr>
          <p:nvPr/>
        </p:nvSpPr>
        <p:spPr bwMode="auto">
          <a:xfrm flipV="1">
            <a:off x="6630988" y="4654550"/>
            <a:ext cx="1587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68" name="Freeform 744"/>
          <p:cNvSpPr>
            <a:spLocks/>
          </p:cNvSpPr>
          <p:nvPr/>
        </p:nvSpPr>
        <p:spPr bwMode="auto">
          <a:xfrm>
            <a:off x="6710363" y="4654550"/>
            <a:ext cx="26987" cy="647700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17" y="408"/>
              </a:cxn>
              <a:cxn ang="0">
                <a:pos x="17" y="0"/>
              </a:cxn>
              <a:cxn ang="0">
                <a:pos x="1" y="0"/>
              </a:cxn>
              <a:cxn ang="0">
                <a:pos x="0" y="408"/>
              </a:cxn>
            </a:cxnLst>
            <a:rect l="0" t="0" r="r" b="b"/>
            <a:pathLst>
              <a:path w="17" h="408">
                <a:moveTo>
                  <a:pt x="0" y="408"/>
                </a:moveTo>
                <a:lnTo>
                  <a:pt x="17" y="408"/>
                </a:lnTo>
                <a:lnTo>
                  <a:pt x="17" y="0"/>
                </a:lnTo>
                <a:lnTo>
                  <a:pt x="1" y="0"/>
                </a:lnTo>
                <a:lnTo>
                  <a:pt x="0" y="4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69" name="Line 745"/>
          <p:cNvSpPr>
            <a:spLocks noChangeShapeType="1"/>
          </p:cNvSpPr>
          <p:nvPr/>
        </p:nvSpPr>
        <p:spPr bwMode="auto">
          <a:xfrm flipV="1">
            <a:off x="6816725" y="4654550"/>
            <a:ext cx="1588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70" name="Line 746"/>
          <p:cNvSpPr>
            <a:spLocks noChangeShapeType="1"/>
          </p:cNvSpPr>
          <p:nvPr/>
        </p:nvSpPr>
        <p:spPr bwMode="auto">
          <a:xfrm flipV="1">
            <a:off x="6907213" y="4654550"/>
            <a:ext cx="1587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71" name="Freeform 747"/>
          <p:cNvSpPr>
            <a:spLocks/>
          </p:cNvSpPr>
          <p:nvPr/>
        </p:nvSpPr>
        <p:spPr bwMode="auto">
          <a:xfrm>
            <a:off x="6988175" y="4654550"/>
            <a:ext cx="26988" cy="647700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16" y="408"/>
              </a:cxn>
              <a:cxn ang="0">
                <a:pos x="17" y="0"/>
              </a:cxn>
              <a:cxn ang="0">
                <a:pos x="1" y="0"/>
              </a:cxn>
              <a:cxn ang="0">
                <a:pos x="0" y="408"/>
              </a:cxn>
            </a:cxnLst>
            <a:rect l="0" t="0" r="r" b="b"/>
            <a:pathLst>
              <a:path w="17" h="408">
                <a:moveTo>
                  <a:pt x="0" y="408"/>
                </a:moveTo>
                <a:lnTo>
                  <a:pt x="16" y="408"/>
                </a:lnTo>
                <a:lnTo>
                  <a:pt x="17" y="0"/>
                </a:lnTo>
                <a:lnTo>
                  <a:pt x="1" y="0"/>
                </a:lnTo>
                <a:lnTo>
                  <a:pt x="0" y="4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72" name="Line 748"/>
          <p:cNvSpPr>
            <a:spLocks noChangeShapeType="1"/>
          </p:cNvSpPr>
          <p:nvPr/>
        </p:nvSpPr>
        <p:spPr bwMode="auto">
          <a:xfrm flipV="1">
            <a:off x="7091363" y="4654550"/>
            <a:ext cx="1587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73" name="Line 749"/>
          <p:cNvSpPr>
            <a:spLocks noChangeShapeType="1"/>
          </p:cNvSpPr>
          <p:nvPr/>
        </p:nvSpPr>
        <p:spPr bwMode="auto">
          <a:xfrm flipV="1">
            <a:off x="7185025" y="4654550"/>
            <a:ext cx="1588" cy="6477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74" name="Line 750"/>
          <p:cNvSpPr>
            <a:spLocks noChangeShapeType="1"/>
          </p:cNvSpPr>
          <p:nvPr/>
        </p:nvSpPr>
        <p:spPr bwMode="auto">
          <a:xfrm flipV="1">
            <a:off x="7278688" y="4654550"/>
            <a:ext cx="1587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75" name="Freeform 751"/>
          <p:cNvSpPr>
            <a:spLocks/>
          </p:cNvSpPr>
          <p:nvPr/>
        </p:nvSpPr>
        <p:spPr bwMode="auto">
          <a:xfrm>
            <a:off x="7356475" y="4654550"/>
            <a:ext cx="26988" cy="647700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17" y="408"/>
              </a:cxn>
              <a:cxn ang="0">
                <a:pos x="17" y="0"/>
              </a:cxn>
              <a:cxn ang="0">
                <a:pos x="1" y="0"/>
              </a:cxn>
              <a:cxn ang="0">
                <a:pos x="0" y="408"/>
              </a:cxn>
            </a:cxnLst>
            <a:rect l="0" t="0" r="r" b="b"/>
            <a:pathLst>
              <a:path w="17" h="408">
                <a:moveTo>
                  <a:pt x="0" y="408"/>
                </a:moveTo>
                <a:lnTo>
                  <a:pt x="17" y="408"/>
                </a:lnTo>
                <a:lnTo>
                  <a:pt x="17" y="0"/>
                </a:lnTo>
                <a:lnTo>
                  <a:pt x="1" y="0"/>
                </a:lnTo>
                <a:lnTo>
                  <a:pt x="0" y="4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76" name="Line 752"/>
          <p:cNvSpPr>
            <a:spLocks noChangeShapeType="1"/>
          </p:cNvSpPr>
          <p:nvPr/>
        </p:nvSpPr>
        <p:spPr bwMode="auto">
          <a:xfrm flipV="1">
            <a:off x="7459663" y="4654550"/>
            <a:ext cx="3175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77" name="Line 753"/>
          <p:cNvSpPr>
            <a:spLocks noChangeShapeType="1"/>
          </p:cNvSpPr>
          <p:nvPr/>
        </p:nvSpPr>
        <p:spPr bwMode="auto">
          <a:xfrm flipV="1">
            <a:off x="7553325" y="4654550"/>
            <a:ext cx="1588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78" name="Freeform 754"/>
          <p:cNvSpPr>
            <a:spLocks/>
          </p:cNvSpPr>
          <p:nvPr/>
        </p:nvSpPr>
        <p:spPr bwMode="auto">
          <a:xfrm>
            <a:off x="7631113" y="4654550"/>
            <a:ext cx="28575" cy="647700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18" y="408"/>
              </a:cxn>
              <a:cxn ang="0">
                <a:pos x="18" y="0"/>
              </a:cxn>
              <a:cxn ang="0">
                <a:pos x="2" y="0"/>
              </a:cxn>
              <a:cxn ang="0">
                <a:pos x="0" y="408"/>
              </a:cxn>
            </a:cxnLst>
            <a:rect l="0" t="0" r="r" b="b"/>
            <a:pathLst>
              <a:path w="18" h="408">
                <a:moveTo>
                  <a:pt x="0" y="408"/>
                </a:moveTo>
                <a:lnTo>
                  <a:pt x="18" y="408"/>
                </a:lnTo>
                <a:lnTo>
                  <a:pt x="18" y="0"/>
                </a:lnTo>
                <a:lnTo>
                  <a:pt x="2" y="0"/>
                </a:lnTo>
                <a:lnTo>
                  <a:pt x="0" y="4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79" name="Line 755"/>
          <p:cNvSpPr>
            <a:spLocks noChangeShapeType="1"/>
          </p:cNvSpPr>
          <p:nvPr/>
        </p:nvSpPr>
        <p:spPr bwMode="auto">
          <a:xfrm flipV="1">
            <a:off x="7737475" y="4654550"/>
            <a:ext cx="3175" cy="647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80" name="Line 756"/>
          <p:cNvSpPr>
            <a:spLocks noChangeShapeType="1"/>
          </p:cNvSpPr>
          <p:nvPr/>
        </p:nvSpPr>
        <p:spPr bwMode="auto">
          <a:xfrm>
            <a:off x="1370013" y="5208588"/>
            <a:ext cx="6459537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81" name="Line 757"/>
          <p:cNvSpPr>
            <a:spLocks noChangeShapeType="1"/>
          </p:cNvSpPr>
          <p:nvPr/>
        </p:nvSpPr>
        <p:spPr bwMode="auto">
          <a:xfrm>
            <a:off x="1370013" y="5118100"/>
            <a:ext cx="6459537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82" name="Line 758"/>
          <p:cNvSpPr>
            <a:spLocks noChangeShapeType="1"/>
          </p:cNvSpPr>
          <p:nvPr/>
        </p:nvSpPr>
        <p:spPr bwMode="auto">
          <a:xfrm>
            <a:off x="1370013" y="5024438"/>
            <a:ext cx="6459537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83" name="Line 759"/>
          <p:cNvSpPr>
            <a:spLocks noChangeShapeType="1"/>
          </p:cNvSpPr>
          <p:nvPr/>
        </p:nvSpPr>
        <p:spPr bwMode="auto">
          <a:xfrm>
            <a:off x="1370013" y="4932363"/>
            <a:ext cx="6459537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84" name="Line 760"/>
          <p:cNvSpPr>
            <a:spLocks noChangeShapeType="1"/>
          </p:cNvSpPr>
          <p:nvPr/>
        </p:nvSpPr>
        <p:spPr bwMode="auto">
          <a:xfrm>
            <a:off x="1370013" y="4840288"/>
            <a:ext cx="6459537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85" name="Line 761"/>
          <p:cNvSpPr>
            <a:spLocks noChangeShapeType="1"/>
          </p:cNvSpPr>
          <p:nvPr/>
        </p:nvSpPr>
        <p:spPr bwMode="auto">
          <a:xfrm>
            <a:off x="1370013" y="4748213"/>
            <a:ext cx="6459537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86" name="Rectangle 762"/>
          <p:cNvSpPr>
            <a:spLocks noChangeArrowheads="1"/>
          </p:cNvSpPr>
          <p:nvPr/>
        </p:nvSpPr>
        <p:spPr bwMode="auto">
          <a:xfrm>
            <a:off x="1370013" y="4183063"/>
            <a:ext cx="6459537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87" name="Freeform 763"/>
          <p:cNvSpPr>
            <a:spLocks/>
          </p:cNvSpPr>
          <p:nvPr/>
        </p:nvSpPr>
        <p:spPr bwMode="auto">
          <a:xfrm>
            <a:off x="1355725" y="3549650"/>
            <a:ext cx="26988" cy="646113"/>
          </a:xfrm>
          <a:custGeom>
            <a:avLst/>
            <a:gdLst/>
            <a:ahLst/>
            <a:cxnLst>
              <a:cxn ang="0">
                <a:pos x="0" y="407"/>
              </a:cxn>
              <a:cxn ang="0">
                <a:pos x="17" y="407"/>
              </a:cxn>
              <a:cxn ang="0">
                <a:pos x="17" y="0"/>
              </a:cxn>
              <a:cxn ang="0">
                <a:pos x="1" y="0"/>
              </a:cxn>
              <a:cxn ang="0">
                <a:pos x="0" y="407"/>
              </a:cxn>
            </a:cxnLst>
            <a:rect l="0" t="0" r="r" b="b"/>
            <a:pathLst>
              <a:path w="17" h="407">
                <a:moveTo>
                  <a:pt x="0" y="407"/>
                </a:moveTo>
                <a:lnTo>
                  <a:pt x="17" y="407"/>
                </a:lnTo>
                <a:lnTo>
                  <a:pt x="17" y="0"/>
                </a:lnTo>
                <a:lnTo>
                  <a:pt x="1" y="0"/>
                </a:lnTo>
                <a:lnTo>
                  <a:pt x="0" y="40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88" name="Rectangle 764"/>
          <p:cNvSpPr>
            <a:spLocks noChangeArrowheads="1"/>
          </p:cNvSpPr>
          <p:nvPr/>
        </p:nvSpPr>
        <p:spPr bwMode="auto">
          <a:xfrm>
            <a:off x="1370013" y="3536950"/>
            <a:ext cx="6459537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89" name="Rectangle 765"/>
          <p:cNvSpPr>
            <a:spLocks noChangeArrowheads="1"/>
          </p:cNvSpPr>
          <p:nvPr/>
        </p:nvSpPr>
        <p:spPr bwMode="auto">
          <a:xfrm>
            <a:off x="7818438" y="3549650"/>
            <a:ext cx="25400" cy="646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90" name="Line 766"/>
          <p:cNvSpPr>
            <a:spLocks noChangeShapeType="1"/>
          </p:cNvSpPr>
          <p:nvPr/>
        </p:nvSpPr>
        <p:spPr bwMode="auto">
          <a:xfrm flipV="1">
            <a:off x="1460500" y="3549650"/>
            <a:ext cx="3175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91" name="Line 767"/>
          <p:cNvSpPr>
            <a:spLocks noChangeShapeType="1"/>
          </p:cNvSpPr>
          <p:nvPr/>
        </p:nvSpPr>
        <p:spPr bwMode="auto">
          <a:xfrm flipV="1">
            <a:off x="1554163" y="3549650"/>
            <a:ext cx="3175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92" name="Line 768"/>
          <p:cNvSpPr>
            <a:spLocks noChangeShapeType="1"/>
          </p:cNvSpPr>
          <p:nvPr/>
        </p:nvSpPr>
        <p:spPr bwMode="auto">
          <a:xfrm flipV="1">
            <a:off x="1647825" y="3549650"/>
            <a:ext cx="1588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93" name="Line 769"/>
          <p:cNvSpPr>
            <a:spLocks noChangeShapeType="1"/>
          </p:cNvSpPr>
          <p:nvPr/>
        </p:nvSpPr>
        <p:spPr bwMode="auto">
          <a:xfrm flipV="1">
            <a:off x="1738313" y="3549650"/>
            <a:ext cx="3175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94" name="Line 770"/>
          <p:cNvSpPr>
            <a:spLocks noChangeShapeType="1"/>
          </p:cNvSpPr>
          <p:nvPr/>
        </p:nvSpPr>
        <p:spPr bwMode="auto">
          <a:xfrm flipV="1">
            <a:off x="1830388" y="3549650"/>
            <a:ext cx="1587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95" name="Line 771"/>
          <p:cNvSpPr>
            <a:spLocks noChangeShapeType="1"/>
          </p:cNvSpPr>
          <p:nvPr/>
        </p:nvSpPr>
        <p:spPr bwMode="auto">
          <a:xfrm flipV="1">
            <a:off x="1920875" y="3549650"/>
            <a:ext cx="1588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96" name="Line 772"/>
          <p:cNvSpPr>
            <a:spLocks noChangeShapeType="1"/>
          </p:cNvSpPr>
          <p:nvPr/>
        </p:nvSpPr>
        <p:spPr bwMode="auto">
          <a:xfrm flipV="1">
            <a:off x="2016125" y="3549650"/>
            <a:ext cx="1588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97" name="Line 773"/>
          <p:cNvSpPr>
            <a:spLocks noChangeShapeType="1"/>
          </p:cNvSpPr>
          <p:nvPr/>
        </p:nvSpPr>
        <p:spPr bwMode="auto">
          <a:xfrm flipV="1">
            <a:off x="2108200" y="3549650"/>
            <a:ext cx="1588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98" name="Line 774"/>
          <p:cNvSpPr>
            <a:spLocks noChangeShapeType="1"/>
          </p:cNvSpPr>
          <p:nvPr/>
        </p:nvSpPr>
        <p:spPr bwMode="auto">
          <a:xfrm flipV="1">
            <a:off x="2200275" y="3549650"/>
            <a:ext cx="3175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99" name="Line 775"/>
          <p:cNvSpPr>
            <a:spLocks noChangeShapeType="1"/>
          </p:cNvSpPr>
          <p:nvPr/>
        </p:nvSpPr>
        <p:spPr bwMode="auto">
          <a:xfrm flipV="1">
            <a:off x="2292350" y="3549650"/>
            <a:ext cx="1588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00" name="Line 776"/>
          <p:cNvSpPr>
            <a:spLocks noChangeShapeType="1"/>
          </p:cNvSpPr>
          <p:nvPr/>
        </p:nvSpPr>
        <p:spPr bwMode="auto">
          <a:xfrm flipV="1">
            <a:off x="2382838" y="3549650"/>
            <a:ext cx="1587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01" name="Line 777"/>
          <p:cNvSpPr>
            <a:spLocks noChangeShapeType="1"/>
          </p:cNvSpPr>
          <p:nvPr/>
        </p:nvSpPr>
        <p:spPr bwMode="auto">
          <a:xfrm flipV="1">
            <a:off x="2476500" y="3549650"/>
            <a:ext cx="1588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02" name="Line 778"/>
          <p:cNvSpPr>
            <a:spLocks noChangeShapeType="1"/>
          </p:cNvSpPr>
          <p:nvPr/>
        </p:nvSpPr>
        <p:spPr bwMode="auto">
          <a:xfrm flipV="1">
            <a:off x="2566988" y="3549650"/>
            <a:ext cx="3175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03" name="Line 779"/>
          <p:cNvSpPr>
            <a:spLocks noChangeShapeType="1"/>
          </p:cNvSpPr>
          <p:nvPr/>
        </p:nvSpPr>
        <p:spPr bwMode="auto">
          <a:xfrm flipV="1">
            <a:off x="2660650" y="3549650"/>
            <a:ext cx="1588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04" name="Line 780"/>
          <p:cNvSpPr>
            <a:spLocks noChangeShapeType="1"/>
          </p:cNvSpPr>
          <p:nvPr/>
        </p:nvSpPr>
        <p:spPr bwMode="auto">
          <a:xfrm flipV="1">
            <a:off x="2754313" y="3549650"/>
            <a:ext cx="1587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05" name="Line 781"/>
          <p:cNvSpPr>
            <a:spLocks noChangeShapeType="1"/>
          </p:cNvSpPr>
          <p:nvPr/>
        </p:nvSpPr>
        <p:spPr bwMode="auto">
          <a:xfrm flipV="1">
            <a:off x="2846388" y="3549650"/>
            <a:ext cx="1587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06" name="Line 782"/>
          <p:cNvSpPr>
            <a:spLocks noChangeShapeType="1"/>
          </p:cNvSpPr>
          <p:nvPr/>
        </p:nvSpPr>
        <p:spPr bwMode="auto">
          <a:xfrm flipV="1">
            <a:off x="2938463" y="3549650"/>
            <a:ext cx="1587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07" name="Line 783"/>
          <p:cNvSpPr>
            <a:spLocks noChangeShapeType="1"/>
          </p:cNvSpPr>
          <p:nvPr/>
        </p:nvSpPr>
        <p:spPr bwMode="auto">
          <a:xfrm flipV="1">
            <a:off x="3032125" y="3549650"/>
            <a:ext cx="1588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08" name="Line 784"/>
          <p:cNvSpPr>
            <a:spLocks noChangeShapeType="1"/>
          </p:cNvSpPr>
          <p:nvPr/>
        </p:nvSpPr>
        <p:spPr bwMode="auto">
          <a:xfrm flipV="1">
            <a:off x="3122613" y="3549650"/>
            <a:ext cx="1587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09" name="Line 785"/>
          <p:cNvSpPr>
            <a:spLocks noChangeShapeType="1"/>
          </p:cNvSpPr>
          <p:nvPr/>
        </p:nvSpPr>
        <p:spPr bwMode="auto">
          <a:xfrm flipV="1">
            <a:off x="3213100" y="3549650"/>
            <a:ext cx="3175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10" name="Line 786"/>
          <p:cNvSpPr>
            <a:spLocks noChangeShapeType="1"/>
          </p:cNvSpPr>
          <p:nvPr/>
        </p:nvSpPr>
        <p:spPr bwMode="auto">
          <a:xfrm flipV="1">
            <a:off x="3306763" y="3549650"/>
            <a:ext cx="1587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11" name="Line 787"/>
          <p:cNvSpPr>
            <a:spLocks noChangeShapeType="1"/>
          </p:cNvSpPr>
          <p:nvPr/>
        </p:nvSpPr>
        <p:spPr bwMode="auto">
          <a:xfrm flipV="1">
            <a:off x="3400425" y="3549650"/>
            <a:ext cx="1588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12" name="Line 788"/>
          <p:cNvSpPr>
            <a:spLocks noChangeShapeType="1"/>
          </p:cNvSpPr>
          <p:nvPr/>
        </p:nvSpPr>
        <p:spPr bwMode="auto">
          <a:xfrm flipV="1">
            <a:off x="3490913" y="3549650"/>
            <a:ext cx="3175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13" name="Line 789"/>
          <p:cNvSpPr>
            <a:spLocks noChangeShapeType="1"/>
          </p:cNvSpPr>
          <p:nvPr/>
        </p:nvSpPr>
        <p:spPr bwMode="auto">
          <a:xfrm flipV="1">
            <a:off x="3584575" y="3549650"/>
            <a:ext cx="1588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14" name="Line 790"/>
          <p:cNvSpPr>
            <a:spLocks noChangeShapeType="1"/>
          </p:cNvSpPr>
          <p:nvPr/>
        </p:nvSpPr>
        <p:spPr bwMode="auto">
          <a:xfrm flipV="1">
            <a:off x="3678238" y="3549650"/>
            <a:ext cx="1587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15" name="Line 791"/>
          <p:cNvSpPr>
            <a:spLocks noChangeShapeType="1"/>
          </p:cNvSpPr>
          <p:nvPr/>
        </p:nvSpPr>
        <p:spPr bwMode="auto">
          <a:xfrm flipV="1">
            <a:off x="3768725" y="3549650"/>
            <a:ext cx="1588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16" name="Line 792"/>
          <p:cNvSpPr>
            <a:spLocks noChangeShapeType="1"/>
          </p:cNvSpPr>
          <p:nvPr/>
        </p:nvSpPr>
        <p:spPr bwMode="auto">
          <a:xfrm flipV="1">
            <a:off x="3862388" y="3549650"/>
            <a:ext cx="1587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17" name="Line 793"/>
          <p:cNvSpPr>
            <a:spLocks noChangeShapeType="1"/>
          </p:cNvSpPr>
          <p:nvPr/>
        </p:nvSpPr>
        <p:spPr bwMode="auto">
          <a:xfrm flipV="1">
            <a:off x="3952875" y="3549650"/>
            <a:ext cx="3175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18" name="Line 794"/>
          <p:cNvSpPr>
            <a:spLocks noChangeShapeType="1"/>
          </p:cNvSpPr>
          <p:nvPr/>
        </p:nvSpPr>
        <p:spPr bwMode="auto">
          <a:xfrm flipV="1">
            <a:off x="4046538" y="3549650"/>
            <a:ext cx="1587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19" name="Line 795"/>
          <p:cNvSpPr>
            <a:spLocks noChangeShapeType="1"/>
          </p:cNvSpPr>
          <p:nvPr/>
        </p:nvSpPr>
        <p:spPr bwMode="auto">
          <a:xfrm flipV="1">
            <a:off x="4137025" y="3549650"/>
            <a:ext cx="3175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20" name="Line 796"/>
          <p:cNvSpPr>
            <a:spLocks noChangeShapeType="1"/>
          </p:cNvSpPr>
          <p:nvPr/>
        </p:nvSpPr>
        <p:spPr bwMode="auto">
          <a:xfrm flipV="1">
            <a:off x="4230688" y="3549650"/>
            <a:ext cx="1587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21" name="Line 797"/>
          <p:cNvSpPr>
            <a:spLocks noChangeShapeType="1"/>
          </p:cNvSpPr>
          <p:nvPr/>
        </p:nvSpPr>
        <p:spPr bwMode="auto">
          <a:xfrm flipV="1">
            <a:off x="4321175" y="3549650"/>
            <a:ext cx="3175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22" name="Line 798"/>
          <p:cNvSpPr>
            <a:spLocks noChangeShapeType="1"/>
          </p:cNvSpPr>
          <p:nvPr/>
        </p:nvSpPr>
        <p:spPr bwMode="auto">
          <a:xfrm flipV="1">
            <a:off x="4414838" y="3549650"/>
            <a:ext cx="3175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23" name="Line 799"/>
          <p:cNvSpPr>
            <a:spLocks noChangeShapeType="1"/>
          </p:cNvSpPr>
          <p:nvPr/>
        </p:nvSpPr>
        <p:spPr bwMode="auto">
          <a:xfrm flipV="1">
            <a:off x="4508500" y="3549650"/>
            <a:ext cx="1588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24" name="Line 800"/>
          <p:cNvSpPr>
            <a:spLocks noChangeShapeType="1"/>
          </p:cNvSpPr>
          <p:nvPr/>
        </p:nvSpPr>
        <p:spPr bwMode="auto">
          <a:xfrm flipV="1">
            <a:off x="4598988" y="3549650"/>
            <a:ext cx="3175" cy="646113"/>
          </a:xfrm>
          <a:prstGeom prst="line">
            <a:avLst/>
          </a:prstGeom>
          <a:noFill/>
          <a:ln w="1651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25" name="Line 801"/>
          <p:cNvSpPr>
            <a:spLocks noChangeShapeType="1"/>
          </p:cNvSpPr>
          <p:nvPr/>
        </p:nvSpPr>
        <p:spPr bwMode="auto">
          <a:xfrm flipV="1">
            <a:off x="4692650" y="3549650"/>
            <a:ext cx="1588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26" name="Line 802"/>
          <p:cNvSpPr>
            <a:spLocks noChangeShapeType="1"/>
          </p:cNvSpPr>
          <p:nvPr/>
        </p:nvSpPr>
        <p:spPr bwMode="auto">
          <a:xfrm flipV="1">
            <a:off x="4783138" y="3549650"/>
            <a:ext cx="3175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27" name="Line 803"/>
          <p:cNvSpPr>
            <a:spLocks noChangeShapeType="1"/>
          </p:cNvSpPr>
          <p:nvPr/>
        </p:nvSpPr>
        <p:spPr bwMode="auto">
          <a:xfrm flipV="1">
            <a:off x="4876800" y="3549650"/>
            <a:ext cx="3175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28" name="Line 804"/>
          <p:cNvSpPr>
            <a:spLocks noChangeShapeType="1"/>
          </p:cNvSpPr>
          <p:nvPr/>
        </p:nvSpPr>
        <p:spPr bwMode="auto">
          <a:xfrm flipV="1">
            <a:off x="4968875" y="3549650"/>
            <a:ext cx="1588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29" name="Line 805"/>
          <p:cNvSpPr>
            <a:spLocks noChangeShapeType="1"/>
          </p:cNvSpPr>
          <p:nvPr/>
        </p:nvSpPr>
        <p:spPr bwMode="auto">
          <a:xfrm flipV="1">
            <a:off x="5060950" y="3549650"/>
            <a:ext cx="3175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30" name="Line 806"/>
          <p:cNvSpPr>
            <a:spLocks noChangeShapeType="1"/>
          </p:cNvSpPr>
          <p:nvPr/>
        </p:nvSpPr>
        <p:spPr bwMode="auto">
          <a:xfrm flipV="1">
            <a:off x="5154613" y="3549650"/>
            <a:ext cx="1587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31" name="Line 807"/>
          <p:cNvSpPr>
            <a:spLocks noChangeShapeType="1"/>
          </p:cNvSpPr>
          <p:nvPr/>
        </p:nvSpPr>
        <p:spPr bwMode="auto">
          <a:xfrm flipV="1">
            <a:off x="5245100" y="3549650"/>
            <a:ext cx="3175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32" name="Line 808"/>
          <p:cNvSpPr>
            <a:spLocks noChangeShapeType="1"/>
          </p:cNvSpPr>
          <p:nvPr/>
        </p:nvSpPr>
        <p:spPr bwMode="auto">
          <a:xfrm flipV="1">
            <a:off x="5338763" y="3549650"/>
            <a:ext cx="1587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33" name="Line 809"/>
          <p:cNvSpPr>
            <a:spLocks noChangeShapeType="1"/>
          </p:cNvSpPr>
          <p:nvPr/>
        </p:nvSpPr>
        <p:spPr bwMode="auto">
          <a:xfrm flipV="1">
            <a:off x="5430838" y="3549650"/>
            <a:ext cx="1587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34" name="Line 810"/>
          <p:cNvSpPr>
            <a:spLocks noChangeShapeType="1"/>
          </p:cNvSpPr>
          <p:nvPr/>
        </p:nvSpPr>
        <p:spPr bwMode="auto">
          <a:xfrm flipV="1">
            <a:off x="5522913" y="3549650"/>
            <a:ext cx="3175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35" name="Line 811"/>
          <p:cNvSpPr>
            <a:spLocks noChangeShapeType="1"/>
          </p:cNvSpPr>
          <p:nvPr/>
        </p:nvSpPr>
        <p:spPr bwMode="auto">
          <a:xfrm flipV="1">
            <a:off x="5614988" y="3549650"/>
            <a:ext cx="1587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36" name="Line 812"/>
          <p:cNvSpPr>
            <a:spLocks noChangeShapeType="1"/>
          </p:cNvSpPr>
          <p:nvPr/>
        </p:nvSpPr>
        <p:spPr bwMode="auto">
          <a:xfrm flipV="1">
            <a:off x="5707063" y="3549650"/>
            <a:ext cx="3175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37" name="Line 813"/>
          <p:cNvSpPr>
            <a:spLocks noChangeShapeType="1"/>
          </p:cNvSpPr>
          <p:nvPr/>
        </p:nvSpPr>
        <p:spPr bwMode="auto">
          <a:xfrm flipV="1">
            <a:off x="5799138" y="3549650"/>
            <a:ext cx="1587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38" name="Line 814"/>
          <p:cNvSpPr>
            <a:spLocks noChangeShapeType="1"/>
          </p:cNvSpPr>
          <p:nvPr/>
        </p:nvSpPr>
        <p:spPr bwMode="auto">
          <a:xfrm flipV="1">
            <a:off x="5892800" y="3549650"/>
            <a:ext cx="1588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39" name="Line 815"/>
          <p:cNvSpPr>
            <a:spLocks noChangeShapeType="1"/>
          </p:cNvSpPr>
          <p:nvPr/>
        </p:nvSpPr>
        <p:spPr bwMode="auto">
          <a:xfrm flipV="1">
            <a:off x="5984875" y="3549650"/>
            <a:ext cx="1588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40" name="Line 816"/>
          <p:cNvSpPr>
            <a:spLocks noChangeShapeType="1"/>
          </p:cNvSpPr>
          <p:nvPr/>
        </p:nvSpPr>
        <p:spPr bwMode="auto">
          <a:xfrm flipV="1">
            <a:off x="6076950" y="3549650"/>
            <a:ext cx="1588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41" name="Line 817"/>
          <p:cNvSpPr>
            <a:spLocks noChangeShapeType="1"/>
          </p:cNvSpPr>
          <p:nvPr/>
        </p:nvSpPr>
        <p:spPr bwMode="auto">
          <a:xfrm flipV="1">
            <a:off x="6169025" y="3549650"/>
            <a:ext cx="3175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42" name="Line 818"/>
          <p:cNvSpPr>
            <a:spLocks noChangeShapeType="1"/>
          </p:cNvSpPr>
          <p:nvPr/>
        </p:nvSpPr>
        <p:spPr bwMode="auto">
          <a:xfrm flipV="1">
            <a:off x="6261100" y="3549650"/>
            <a:ext cx="1588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43" name="Line 819"/>
          <p:cNvSpPr>
            <a:spLocks noChangeShapeType="1"/>
          </p:cNvSpPr>
          <p:nvPr/>
        </p:nvSpPr>
        <p:spPr bwMode="auto">
          <a:xfrm flipV="1">
            <a:off x="6354763" y="3549650"/>
            <a:ext cx="1587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44" name="Line 820"/>
          <p:cNvSpPr>
            <a:spLocks noChangeShapeType="1"/>
          </p:cNvSpPr>
          <p:nvPr/>
        </p:nvSpPr>
        <p:spPr bwMode="auto">
          <a:xfrm flipV="1">
            <a:off x="6445250" y="3549650"/>
            <a:ext cx="1588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45" name="Line 821"/>
          <p:cNvSpPr>
            <a:spLocks noChangeShapeType="1"/>
          </p:cNvSpPr>
          <p:nvPr/>
        </p:nvSpPr>
        <p:spPr bwMode="auto">
          <a:xfrm flipV="1">
            <a:off x="6538913" y="3549650"/>
            <a:ext cx="1587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46" name="Line 822"/>
          <p:cNvSpPr>
            <a:spLocks noChangeShapeType="1"/>
          </p:cNvSpPr>
          <p:nvPr/>
        </p:nvSpPr>
        <p:spPr bwMode="auto">
          <a:xfrm flipV="1">
            <a:off x="6630988" y="3549650"/>
            <a:ext cx="1587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47" name="Line 823"/>
          <p:cNvSpPr>
            <a:spLocks noChangeShapeType="1"/>
          </p:cNvSpPr>
          <p:nvPr/>
        </p:nvSpPr>
        <p:spPr bwMode="auto">
          <a:xfrm flipV="1">
            <a:off x="6724650" y="3549650"/>
            <a:ext cx="1588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48" name="Line 824"/>
          <p:cNvSpPr>
            <a:spLocks noChangeShapeType="1"/>
          </p:cNvSpPr>
          <p:nvPr/>
        </p:nvSpPr>
        <p:spPr bwMode="auto">
          <a:xfrm flipV="1">
            <a:off x="6816725" y="3549650"/>
            <a:ext cx="1588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49" name="Line 825"/>
          <p:cNvSpPr>
            <a:spLocks noChangeShapeType="1"/>
          </p:cNvSpPr>
          <p:nvPr/>
        </p:nvSpPr>
        <p:spPr bwMode="auto">
          <a:xfrm flipV="1">
            <a:off x="6907213" y="3549650"/>
            <a:ext cx="1587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50" name="Line 826"/>
          <p:cNvSpPr>
            <a:spLocks noChangeShapeType="1"/>
          </p:cNvSpPr>
          <p:nvPr/>
        </p:nvSpPr>
        <p:spPr bwMode="auto">
          <a:xfrm flipV="1">
            <a:off x="7000875" y="3549650"/>
            <a:ext cx="1588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51" name="Line 827"/>
          <p:cNvSpPr>
            <a:spLocks noChangeShapeType="1"/>
          </p:cNvSpPr>
          <p:nvPr/>
        </p:nvSpPr>
        <p:spPr bwMode="auto">
          <a:xfrm flipV="1">
            <a:off x="7091363" y="3549650"/>
            <a:ext cx="1587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52" name="Line 828"/>
          <p:cNvSpPr>
            <a:spLocks noChangeShapeType="1"/>
          </p:cNvSpPr>
          <p:nvPr/>
        </p:nvSpPr>
        <p:spPr bwMode="auto">
          <a:xfrm flipV="1">
            <a:off x="7185025" y="3549650"/>
            <a:ext cx="1588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53" name="Line 829"/>
          <p:cNvSpPr>
            <a:spLocks noChangeShapeType="1"/>
          </p:cNvSpPr>
          <p:nvPr/>
        </p:nvSpPr>
        <p:spPr bwMode="auto">
          <a:xfrm flipV="1">
            <a:off x="7278688" y="3549650"/>
            <a:ext cx="1587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54" name="Line 830"/>
          <p:cNvSpPr>
            <a:spLocks noChangeShapeType="1"/>
          </p:cNvSpPr>
          <p:nvPr/>
        </p:nvSpPr>
        <p:spPr bwMode="auto">
          <a:xfrm flipV="1">
            <a:off x="7370763" y="3549650"/>
            <a:ext cx="1587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55" name="Line 831"/>
          <p:cNvSpPr>
            <a:spLocks noChangeShapeType="1"/>
          </p:cNvSpPr>
          <p:nvPr/>
        </p:nvSpPr>
        <p:spPr bwMode="auto">
          <a:xfrm flipV="1">
            <a:off x="7459663" y="3549650"/>
            <a:ext cx="3175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56" name="Line 832"/>
          <p:cNvSpPr>
            <a:spLocks noChangeShapeType="1"/>
          </p:cNvSpPr>
          <p:nvPr/>
        </p:nvSpPr>
        <p:spPr bwMode="auto">
          <a:xfrm flipV="1">
            <a:off x="7553325" y="3549650"/>
            <a:ext cx="1588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57" name="Line 833"/>
          <p:cNvSpPr>
            <a:spLocks noChangeShapeType="1"/>
          </p:cNvSpPr>
          <p:nvPr/>
        </p:nvSpPr>
        <p:spPr bwMode="auto">
          <a:xfrm flipV="1">
            <a:off x="7643813" y="3549650"/>
            <a:ext cx="3175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58" name="Line 834"/>
          <p:cNvSpPr>
            <a:spLocks noChangeShapeType="1"/>
          </p:cNvSpPr>
          <p:nvPr/>
        </p:nvSpPr>
        <p:spPr bwMode="auto">
          <a:xfrm flipV="1">
            <a:off x="7737475" y="3549650"/>
            <a:ext cx="3175" cy="646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59" name="Line 835"/>
          <p:cNvSpPr>
            <a:spLocks noChangeShapeType="1"/>
          </p:cNvSpPr>
          <p:nvPr/>
        </p:nvSpPr>
        <p:spPr bwMode="auto">
          <a:xfrm>
            <a:off x="1370013" y="4102100"/>
            <a:ext cx="6459537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60" name="Line 836"/>
          <p:cNvSpPr>
            <a:spLocks noChangeShapeType="1"/>
          </p:cNvSpPr>
          <p:nvPr/>
        </p:nvSpPr>
        <p:spPr bwMode="auto">
          <a:xfrm>
            <a:off x="1370013" y="4008438"/>
            <a:ext cx="6459537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61" name="Line 837"/>
          <p:cNvSpPr>
            <a:spLocks noChangeShapeType="1"/>
          </p:cNvSpPr>
          <p:nvPr/>
        </p:nvSpPr>
        <p:spPr bwMode="auto">
          <a:xfrm>
            <a:off x="1370013" y="3917950"/>
            <a:ext cx="6459537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62" name="Line 838"/>
          <p:cNvSpPr>
            <a:spLocks noChangeShapeType="1"/>
          </p:cNvSpPr>
          <p:nvPr/>
        </p:nvSpPr>
        <p:spPr bwMode="auto">
          <a:xfrm>
            <a:off x="1370013" y="3824288"/>
            <a:ext cx="6459537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63" name="Line 839"/>
          <p:cNvSpPr>
            <a:spLocks noChangeShapeType="1"/>
          </p:cNvSpPr>
          <p:nvPr/>
        </p:nvSpPr>
        <p:spPr bwMode="auto">
          <a:xfrm>
            <a:off x="1370013" y="3733800"/>
            <a:ext cx="6459537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64" name="Line 840"/>
          <p:cNvSpPr>
            <a:spLocks noChangeShapeType="1"/>
          </p:cNvSpPr>
          <p:nvPr/>
        </p:nvSpPr>
        <p:spPr bwMode="auto">
          <a:xfrm>
            <a:off x="1370013" y="3640138"/>
            <a:ext cx="6459537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65" name="Freeform 841"/>
          <p:cNvSpPr>
            <a:spLocks/>
          </p:cNvSpPr>
          <p:nvPr/>
        </p:nvSpPr>
        <p:spPr bwMode="auto">
          <a:xfrm>
            <a:off x="2001838" y="3549650"/>
            <a:ext cx="26987" cy="646113"/>
          </a:xfrm>
          <a:custGeom>
            <a:avLst/>
            <a:gdLst/>
            <a:ahLst/>
            <a:cxnLst>
              <a:cxn ang="0">
                <a:pos x="0" y="407"/>
              </a:cxn>
              <a:cxn ang="0">
                <a:pos x="16" y="407"/>
              </a:cxn>
              <a:cxn ang="0">
                <a:pos x="17" y="0"/>
              </a:cxn>
              <a:cxn ang="0">
                <a:pos x="1" y="0"/>
              </a:cxn>
              <a:cxn ang="0">
                <a:pos x="0" y="407"/>
              </a:cxn>
            </a:cxnLst>
            <a:rect l="0" t="0" r="r" b="b"/>
            <a:pathLst>
              <a:path w="17" h="407">
                <a:moveTo>
                  <a:pt x="0" y="407"/>
                </a:moveTo>
                <a:lnTo>
                  <a:pt x="16" y="407"/>
                </a:lnTo>
                <a:lnTo>
                  <a:pt x="17" y="0"/>
                </a:lnTo>
                <a:lnTo>
                  <a:pt x="1" y="0"/>
                </a:lnTo>
                <a:lnTo>
                  <a:pt x="0" y="40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66" name="Freeform 842"/>
          <p:cNvSpPr>
            <a:spLocks/>
          </p:cNvSpPr>
          <p:nvPr/>
        </p:nvSpPr>
        <p:spPr bwMode="auto">
          <a:xfrm>
            <a:off x="2647950" y="3549650"/>
            <a:ext cx="26988" cy="646113"/>
          </a:xfrm>
          <a:custGeom>
            <a:avLst/>
            <a:gdLst/>
            <a:ahLst/>
            <a:cxnLst>
              <a:cxn ang="0">
                <a:pos x="0" y="407"/>
              </a:cxn>
              <a:cxn ang="0">
                <a:pos x="16" y="407"/>
              </a:cxn>
              <a:cxn ang="0">
                <a:pos x="17" y="0"/>
              </a:cxn>
              <a:cxn ang="0">
                <a:pos x="1" y="0"/>
              </a:cxn>
              <a:cxn ang="0">
                <a:pos x="0" y="407"/>
              </a:cxn>
            </a:cxnLst>
            <a:rect l="0" t="0" r="r" b="b"/>
            <a:pathLst>
              <a:path w="17" h="407">
                <a:moveTo>
                  <a:pt x="0" y="407"/>
                </a:moveTo>
                <a:lnTo>
                  <a:pt x="16" y="407"/>
                </a:lnTo>
                <a:lnTo>
                  <a:pt x="17" y="0"/>
                </a:lnTo>
                <a:lnTo>
                  <a:pt x="1" y="0"/>
                </a:lnTo>
                <a:lnTo>
                  <a:pt x="0" y="40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67" name="Freeform 843"/>
          <p:cNvSpPr>
            <a:spLocks/>
          </p:cNvSpPr>
          <p:nvPr/>
        </p:nvSpPr>
        <p:spPr bwMode="auto">
          <a:xfrm>
            <a:off x="3294063" y="3549650"/>
            <a:ext cx="26987" cy="646113"/>
          </a:xfrm>
          <a:custGeom>
            <a:avLst/>
            <a:gdLst/>
            <a:ahLst/>
            <a:cxnLst>
              <a:cxn ang="0">
                <a:pos x="0" y="407"/>
              </a:cxn>
              <a:cxn ang="0">
                <a:pos x="16" y="407"/>
              </a:cxn>
              <a:cxn ang="0">
                <a:pos x="17" y="0"/>
              </a:cxn>
              <a:cxn ang="0">
                <a:pos x="1" y="0"/>
              </a:cxn>
              <a:cxn ang="0">
                <a:pos x="0" y="407"/>
              </a:cxn>
            </a:cxnLst>
            <a:rect l="0" t="0" r="r" b="b"/>
            <a:pathLst>
              <a:path w="17" h="407">
                <a:moveTo>
                  <a:pt x="0" y="407"/>
                </a:moveTo>
                <a:lnTo>
                  <a:pt x="16" y="407"/>
                </a:lnTo>
                <a:lnTo>
                  <a:pt x="17" y="0"/>
                </a:lnTo>
                <a:lnTo>
                  <a:pt x="1" y="0"/>
                </a:lnTo>
                <a:lnTo>
                  <a:pt x="0" y="40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68" name="Freeform 844"/>
          <p:cNvSpPr>
            <a:spLocks/>
          </p:cNvSpPr>
          <p:nvPr/>
        </p:nvSpPr>
        <p:spPr bwMode="auto">
          <a:xfrm>
            <a:off x="3940175" y="3549650"/>
            <a:ext cx="28575" cy="646113"/>
          </a:xfrm>
          <a:custGeom>
            <a:avLst/>
            <a:gdLst/>
            <a:ahLst/>
            <a:cxnLst>
              <a:cxn ang="0">
                <a:pos x="0" y="407"/>
              </a:cxn>
              <a:cxn ang="0">
                <a:pos x="16" y="407"/>
              </a:cxn>
              <a:cxn ang="0">
                <a:pos x="18" y="0"/>
              </a:cxn>
              <a:cxn ang="0">
                <a:pos x="2" y="0"/>
              </a:cxn>
              <a:cxn ang="0">
                <a:pos x="0" y="407"/>
              </a:cxn>
            </a:cxnLst>
            <a:rect l="0" t="0" r="r" b="b"/>
            <a:pathLst>
              <a:path w="18" h="407">
                <a:moveTo>
                  <a:pt x="0" y="407"/>
                </a:moveTo>
                <a:lnTo>
                  <a:pt x="16" y="407"/>
                </a:lnTo>
                <a:lnTo>
                  <a:pt x="18" y="0"/>
                </a:lnTo>
                <a:lnTo>
                  <a:pt x="2" y="0"/>
                </a:lnTo>
                <a:lnTo>
                  <a:pt x="0" y="407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69" name="Freeform 845"/>
          <p:cNvSpPr>
            <a:spLocks/>
          </p:cNvSpPr>
          <p:nvPr/>
        </p:nvSpPr>
        <p:spPr bwMode="auto">
          <a:xfrm>
            <a:off x="4586288" y="3549650"/>
            <a:ext cx="28575" cy="646113"/>
          </a:xfrm>
          <a:custGeom>
            <a:avLst/>
            <a:gdLst/>
            <a:ahLst/>
            <a:cxnLst>
              <a:cxn ang="0">
                <a:pos x="0" y="407"/>
              </a:cxn>
              <a:cxn ang="0">
                <a:pos x="16" y="407"/>
              </a:cxn>
              <a:cxn ang="0">
                <a:pos x="18" y="0"/>
              </a:cxn>
              <a:cxn ang="0">
                <a:pos x="2" y="0"/>
              </a:cxn>
              <a:cxn ang="0">
                <a:pos x="0" y="407"/>
              </a:cxn>
            </a:cxnLst>
            <a:rect l="0" t="0" r="r" b="b"/>
            <a:pathLst>
              <a:path w="18" h="407">
                <a:moveTo>
                  <a:pt x="0" y="407"/>
                </a:moveTo>
                <a:lnTo>
                  <a:pt x="16" y="407"/>
                </a:lnTo>
                <a:lnTo>
                  <a:pt x="18" y="0"/>
                </a:lnTo>
                <a:lnTo>
                  <a:pt x="2" y="0"/>
                </a:lnTo>
                <a:lnTo>
                  <a:pt x="0" y="407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70" name="Freeform 846"/>
          <p:cNvSpPr>
            <a:spLocks/>
          </p:cNvSpPr>
          <p:nvPr/>
        </p:nvSpPr>
        <p:spPr bwMode="auto">
          <a:xfrm>
            <a:off x="5232400" y="3549650"/>
            <a:ext cx="28575" cy="646113"/>
          </a:xfrm>
          <a:custGeom>
            <a:avLst/>
            <a:gdLst/>
            <a:ahLst/>
            <a:cxnLst>
              <a:cxn ang="0">
                <a:pos x="0" y="407"/>
              </a:cxn>
              <a:cxn ang="0">
                <a:pos x="16" y="407"/>
              </a:cxn>
              <a:cxn ang="0">
                <a:pos x="18" y="0"/>
              </a:cxn>
              <a:cxn ang="0">
                <a:pos x="0" y="0"/>
              </a:cxn>
              <a:cxn ang="0">
                <a:pos x="0" y="407"/>
              </a:cxn>
            </a:cxnLst>
            <a:rect l="0" t="0" r="r" b="b"/>
            <a:pathLst>
              <a:path w="18" h="407">
                <a:moveTo>
                  <a:pt x="0" y="407"/>
                </a:moveTo>
                <a:lnTo>
                  <a:pt x="16" y="407"/>
                </a:lnTo>
                <a:lnTo>
                  <a:pt x="18" y="0"/>
                </a:lnTo>
                <a:lnTo>
                  <a:pt x="0" y="0"/>
                </a:lnTo>
                <a:lnTo>
                  <a:pt x="0" y="407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71" name="Freeform 847"/>
          <p:cNvSpPr>
            <a:spLocks/>
          </p:cNvSpPr>
          <p:nvPr/>
        </p:nvSpPr>
        <p:spPr bwMode="auto">
          <a:xfrm>
            <a:off x="1546225" y="3724275"/>
            <a:ext cx="109538" cy="11112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12"/>
              </a:cxn>
              <a:cxn ang="0">
                <a:pos x="59" y="70"/>
              </a:cxn>
              <a:cxn ang="0">
                <a:pos x="69" y="58"/>
              </a:cxn>
              <a:cxn ang="0">
                <a:pos x="12" y="0"/>
              </a:cxn>
            </a:cxnLst>
            <a:rect l="0" t="0" r="r" b="b"/>
            <a:pathLst>
              <a:path w="69" h="70">
                <a:moveTo>
                  <a:pt x="12" y="0"/>
                </a:moveTo>
                <a:lnTo>
                  <a:pt x="0" y="12"/>
                </a:lnTo>
                <a:lnTo>
                  <a:pt x="59" y="70"/>
                </a:lnTo>
                <a:lnTo>
                  <a:pt x="69" y="58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72" name="Freeform 848"/>
          <p:cNvSpPr>
            <a:spLocks/>
          </p:cNvSpPr>
          <p:nvPr/>
        </p:nvSpPr>
        <p:spPr bwMode="auto">
          <a:xfrm>
            <a:off x="1546225" y="3724275"/>
            <a:ext cx="109538" cy="111125"/>
          </a:xfrm>
          <a:custGeom>
            <a:avLst/>
            <a:gdLst/>
            <a:ahLst/>
            <a:cxnLst>
              <a:cxn ang="0">
                <a:pos x="69" y="12"/>
              </a:cxn>
              <a:cxn ang="0">
                <a:pos x="59" y="0"/>
              </a:cxn>
              <a:cxn ang="0">
                <a:pos x="0" y="58"/>
              </a:cxn>
              <a:cxn ang="0">
                <a:pos x="12" y="70"/>
              </a:cxn>
              <a:cxn ang="0">
                <a:pos x="69" y="12"/>
              </a:cxn>
            </a:cxnLst>
            <a:rect l="0" t="0" r="r" b="b"/>
            <a:pathLst>
              <a:path w="69" h="70">
                <a:moveTo>
                  <a:pt x="69" y="12"/>
                </a:moveTo>
                <a:lnTo>
                  <a:pt x="59" y="0"/>
                </a:lnTo>
                <a:lnTo>
                  <a:pt x="0" y="58"/>
                </a:lnTo>
                <a:lnTo>
                  <a:pt x="12" y="70"/>
                </a:lnTo>
                <a:lnTo>
                  <a:pt x="69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73" name="Freeform 849"/>
          <p:cNvSpPr>
            <a:spLocks/>
          </p:cNvSpPr>
          <p:nvPr/>
        </p:nvSpPr>
        <p:spPr bwMode="auto">
          <a:xfrm>
            <a:off x="2192338" y="3724275"/>
            <a:ext cx="109537" cy="111125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0" y="12"/>
              </a:cxn>
              <a:cxn ang="0">
                <a:pos x="57" y="70"/>
              </a:cxn>
              <a:cxn ang="0">
                <a:pos x="69" y="58"/>
              </a:cxn>
              <a:cxn ang="0">
                <a:pos x="11" y="0"/>
              </a:cxn>
            </a:cxnLst>
            <a:rect l="0" t="0" r="r" b="b"/>
            <a:pathLst>
              <a:path w="69" h="70">
                <a:moveTo>
                  <a:pt x="11" y="0"/>
                </a:moveTo>
                <a:lnTo>
                  <a:pt x="0" y="12"/>
                </a:lnTo>
                <a:lnTo>
                  <a:pt x="57" y="70"/>
                </a:lnTo>
                <a:lnTo>
                  <a:pt x="69" y="58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74" name="Freeform 850"/>
          <p:cNvSpPr>
            <a:spLocks/>
          </p:cNvSpPr>
          <p:nvPr/>
        </p:nvSpPr>
        <p:spPr bwMode="auto">
          <a:xfrm>
            <a:off x="2192338" y="3724275"/>
            <a:ext cx="109537" cy="111125"/>
          </a:xfrm>
          <a:custGeom>
            <a:avLst/>
            <a:gdLst/>
            <a:ahLst/>
            <a:cxnLst>
              <a:cxn ang="0">
                <a:pos x="69" y="12"/>
              </a:cxn>
              <a:cxn ang="0">
                <a:pos x="57" y="0"/>
              </a:cxn>
              <a:cxn ang="0">
                <a:pos x="0" y="58"/>
              </a:cxn>
              <a:cxn ang="0">
                <a:pos x="11" y="70"/>
              </a:cxn>
              <a:cxn ang="0">
                <a:pos x="69" y="12"/>
              </a:cxn>
            </a:cxnLst>
            <a:rect l="0" t="0" r="r" b="b"/>
            <a:pathLst>
              <a:path w="69" h="70">
                <a:moveTo>
                  <a:pt x="69" y="12"/>
                </a:moveTo>
                <a:lnTo>
                  <a:pt x="57" y="0"/>
                </a:lnTo>
                <a:lnTo>
                  <a:pt x="0" y="58"/>
                </a:lnTo>
                <a:lnTo>
                  <a:pt x="11" y="70"/>
                </a:lnTo>
                <a:lnTo>
                  <a:pt x="69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75" name="Freeform 851"/>
          <p:cNvSpPr>
            <a:spLocks/>
          </p:cNvSpPr>
          <p:nvPr/>
        </p:nvSpPr>
        <p:spPr bwMode="auto">
          <a:xfrm>
            <a:off x="2838450" y="3724275"/>
            <a:ext cx="111125" cy="111125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0" y="12"/>
              </a:cxn>
              <a:cxn ang="0">
                <a:pos x="58" y="70"/>
              </a:cxn>
              <a:cxn ang="0">
                <a:pos x="70" y="58"/>
              </a:cxn>
              <a:cxn ang="0">
                <a:pos x="11" y="0"/>
              </a:cxn>
            </a:cxnLst>
            <a:rect l="0" t="0" r="r" b="b"/>
            <a:pathLst>
              <a:path w="70" h="70">
                <a:moveTo>
                  <a:pt x="11" y="0"/>
                </a:moveTo>
                <a:lnTo>
                  <a:pt x="0" y="12"/>
                </a:lnTo>
                <a:lnTo>
                  <a:pt x="58" y="70"/>
                </a:lnTo>
                <a:lnTo>
                  <a:pt x="70" y="58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76" name="Freeform 852"/>
          <p:cNvSpPr>
            <a:spLocks/>
          </p:cNvSpPr>
          <p:nvPr/>
        </p:nvSpPr>
        <p:spPr bwMode="auto">
          <a:xfrm>
            <a:off x="2838450" y="3724275"/>
            <a:ext cx="111125" cy="111125"/>
          </a:xfrm>
          <a:custGeom>
            <a:avLst/>
            <a:gdLst/>
            <a:ahLst/>
            <a:cxnLst>
              <a:cxn ang="0">
                <a:pos x="70" y="12"/>
              </a:cxn>
              <a:cxn ang="0">
                <a:pos x="58" y="0"/>
              </a:cxn>
              <a:cxn ang="0">
                <a:pos x="0" y="58"/>
              </a:cxn>
              <a:cxn ang="0">
                <a:pos x="11" y="70"/>
              </a:cxn>
              <a:cxn ang="0">
                <a:pos x="70" y="12"/>
              </a:cxn>
            </a:cxnLst>
            <a:rect l="0" t="0" r="r" b="b"/>
            <a:pathLst>
              <a:path w="70" h="70">
                <a:moveTo>
                  <a:pt x="70" y="12"/>
                </a:moveTo>
                <a:lnTo>
                  <a:pt x="58" y="0"/>
                </a:lnTo>
                <a:lnTo>
                  <a:pt x="0" y="58"/>
                </a:lnTo>
                <a:lnTo>
                  <a:pt x="11" y="70"/>
                </a:lnTo>
                <a:lnTo>
                  <a:pt x="7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77" name="Freeform 853"/>
          <p:cNvSpPr>
            <a:spLocks/>
          </p:cNvSpPr>
          <p:nvPr/>
        </p:nvSpPr>
        <p:spPr bwMode="auto">
          <a:xfrm>
            <a:off x="4129088" y="3724275"/>
            <a:ext cx="109537" cy="11112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12"/>
              </a:cxn>
              <a:cxn ang="0">
                <a:pos x="57" y="70"/>
              </a:cxn>
              <a:cxn ang="0">
                <a:pos x="69" y="58"/>
              </a:cxn>
              <a:cxn ang="0">
                <a:pos x="12" y="0"/>
              </a:cxn>
            </a:cxnLst>
            <a:rect l="0" t="0" r="r" b="b"/>
            <a:pathLst>
              <a:path w="69" h="70">
                <a:moveTo>
                  <a:pt x="12" y="0"/>
                </a:moveTo>
                <a:lnTo>
                  <a:pt x="0" y="12"/>
                </a:lnTo>
                <a:lnTo>
                  <a:pt x="57" y="70"/>
                </a:lnTo>
                <a:lnTo>
                  <a:pt x="69" y="58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78" name="Freeform 854"/>
          <p:cNvSpPr>
            <a:spLocks/>
          </p:cNvSpPr>
          <p:nvPr/>
        </p:nvSpPr>
        <p:spPr bwMode="auto">
          <a:xfrm>
            <a:off x="4129088" y="3724275"/>
            <a:ext cx="109537" cy="111125"/>
          </a:xfrm>
          <a:custGeom>
            <a:avLst/>
            <a:gdLst/>
            <a:ahLst/>
            <a:cxnLst>
              <a:cxn ang="0">
                <a:pos x="69" y="12"/>
              </a:cxn>
              <a:cxn ang="0">
                <a:pos x="57" y="0"/>
              </a:cxn>
              <a:cxn ang="0">
                <a:pos x="0" y="58"/>
              </a:cxn>
              <a:cxn ang="0">
                <a:pos x="12" y="70"/>
              </a:cxn>
              <a:cxn ang="0">
                <a:pos x="69" y="12"/>
              </a:cxn>
            </a:cxnLst>
            <a:rect l="0" t="0" r="r" b="b"/>
            <a:pathLst>
              <a:path w="69" h="70">
                <a:moveTo>
                  <a:pt x="69" y="12"/>
                </a:moveTo>
                <a:lnTo>
                  <a:pt x="57" y="0"/>
                </a:lnTo>
                <a:lnTo>
                  <a:pt x="0" y="58"/>
                </a:lnTo>
                <a:lnTo>
                  <a:pt x="12" y="70"/>
                </a:lnTo>
                <a:lnTo>
                  <a:pt x="69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79" name="Freeform 855"/>
          <p:cNvSpPr>
            <a:spLocks/>
          </p:cNvSpPr>
          <p:nvPr/>
        </p:nvSpPr>
        <p:spPr bwMode="auto">
          <a:xfrm>
            <a:off x="4775200" y="3724275"/>
            <a:ext cx="112713" cy="11112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12"/>
              </a:cxn>
              <a:cxn ang="0">
                <a:pos x="59" y="70"/>
              </a:cxn>
              <a:cxn ang="0">
                <a:pos x="71" y="58"/>
              </a:cxn>
              <a:cxn ang="0">
                <a:pos x="12" y="0"/>
              </a:cxn>
            </a:cxnLst>
            <a:rect l="0" t="0" r="r" b="b"/>
            <a:pathLst>
              <a:path w="71" h="70">
                <a:moveTo>
                  <a:pt x="12" y="0"/>
                </a:moveTo>
                <a:lnTo>
                  <a:pt x="0" y="12"/>
                </a:lnTo>
                <a:lnTo>
                  <a:pt x="59" y="70"/>
                </a:lnTo>
                <a:lnTo>
                  <a:pt x="71" y="58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80" name="Freeform 856"/>
          <p:cNvSpPr>
            <a:spLocks/>
          </p:cNvSpPr>
          <p:nvPr/>
        </p:nvSpPr>
        <p:spPr bwMode="auto">
          <a:xfrm>
            <a:off x="4775200" y="3724275"/>
            <a:ext cx="112713" cy="111125"/>
          </a:xfrm>
          <a:custGeom>
            <a:avLst/>
            <a:gdLst/>
            <a:ahLst/>
            <a:cxnLst>
              <a:cxn ang="0">
                <a:pos x="71" y="12"/>
              </a:cxn>
              <a:cxn ang="0">
                <a:pos x="59" y="0"/>
              </a:cxn>
              <a:cxn ang="0">
                <a:pos x="0" y="58"/>
              </a:cxn>
              <a:cxn ang="0">
                <a:pos x="12" y="70"/>
              </a:cxn>
              <a:cxn ang="0">
                <a:pos x="71" y="12"/>
              </a:cxn>
            </a:cxnLst>
            <a:rect l="0" t="0" r="r" b="b"/>
            <a:pathLst>
              <a:path w="71" h="70">
                <a:moveTo>
                  <a:pt x="71" y="12"/>
                </a:moveTo>
                <a:lnTo>
                  <a:pt x="59" y="0"/>
                </a:lnTo>
                <a:lnTo>
                  <a:pt x="0" y="58"/>
                </a:lnTo>
                <a:lnTo>
                  <a:pt x="12" y="70"/>
                </a:lnTo>
                <a:lnTo>
                  <a:pt x="71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81" name="Freeform 857"/>
          <p:cNvSpPr>
            <a:spLocks/>
          </p:cNvSpPr>
          <p:nvPr/>
        </p:nvSpPr>
        <p:spPr bwMode="auto">
          <a:xfrm>
            <a:off x="7172325" y="3549650"/>
            <a:ext cx="26988" cy="646113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0" y="0"/>
              </a:cxn>
              <a:cxn ang="0">
                <a:pos x="1" y="407"/>
              </a:cxn>
              <a:cxn ang="0">
                <a:pos x="17" y="407"/>
              </a:cxn>
              <a:cxn ang="0">
                <a:pos x="16" y="0"/>
              </a:cxn>
            </a:cxnLst>
            <a:rect l="0" t="0" r="r" b="b"/>
            <a:pathLst>
              <a:path w="17" h="407">
                <a:moveTo>
                  <a:pt x="16" y="0"/>
                </a:moveTo>
                <a:lnTo>
                  <a:pt x="0" y="0"/>
                </a:lnTo>
                <a:lnTo>
                  <a:pt x="1" y="407"/>
                </a:lnTo>
                <a:lnTo>
                  <a:pt x="17" y="407"/>
                </a:lnTo>
                <a:lnTo>
                  <a:pt x="16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82" name="Freeform 858"/>
          <p:cNvSpPr>
            <a:spLocks/>
          </p:cNvSpPr>
          <p:nvPr/>
        </p:nvSpPr>
        <p:spPr bwMode="auto">
          <a:xfrm>
            <a:off x="6526213" y="3549650"/>
            <a:ext cx="26987" cy="646113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0" y="0"/>
              </a:cxn>
              <a:cxn ang="0">
                <a:pos x="1" y="407"/>
              </a:cxn>
              <a:cxn ang="0">
                <a:pos x="17" y="407"/>
              </a:cxn>
              <a:cxn ang="0">
                <a:pos x="16" y="0"/>
              </a:cxn>
            </a:cxnLst>
            <a:rect l="0" t="0" r="r" b="b"/>
            <a:pathLst>
              <a:path w="17" h="407">
                <a:moveTo>
                  <a:pt x="16" y="0"/>
                </a:moveTo>
                <a:lnTo>
                  <a:pt x="0" y="0"/>
                </a:lnTo>
                <a:lnTo>
                  <a:pt x="1" y="407"/>
                </a:lnTo>
                <a:lnTo>
                  <a:pt x="17" y="407"/>
                </a:lnTo>
                <a:lnTo>
                  <a:pt x="16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83" name="Rectangle 859"/>
          <p:cNvSpPr>
            <a:spLocks noChangeArrowheads="1"/>
          </p:cNvSpPr>
          <p:nvPr/>
        </p:nvSpPr>
        <p:spPr bwMode="auto">
          <a:xfrm>
            <a:off x="5880100" y="3549650"/>
            <a:ext cx="25400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84" name="Freeform 860"/>
          <p:cNvSpPr>
            <a:spLocks/>
          </p:cNvSpPr>
          <p:nvPr/>
        </p:nvSpPr>
        <p:spPr bwMode="auto">
          <a:xfrm>
            <a:off x="3484563" y="3724275"/>
            <a:ext cx="111125" cy="111125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0" y="12"/>
              </a:cxn>
              <a:cxn ang="0">
                <a:pos x="58" y="70"/>
              </a:cxn>
              <a:cxn ang="0">
                <a:pos x="70" y="58"/>
              </a:cxn>
              <a:cxn ang="0">
                <a:pos x="11" y="0"/>
              </a:cxn>
            </a:cxnLst>
            <a:rect l="0" t="0" r="r" b="b"/>
            <a:pathLst>
              <a:path w="70" h="70">
                <a:moveTo>
                  <a:pt x="11" y="0"/>
                </a:moveTo>
                <a:lnTo>
                  <a:pt x="0" y="12"/>
                </a:lnTo>
                <a:lnTo>
                  <a:pt x="58" y="70"/>
                </a:lnTo>
                <a:lnTo>
                  <a:pt x="70" y="58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85" name="Freeform 861"/>
          <p:cNvSpPr>
            <a:spLocks/>
          </p:cNvSpPr>
          <p:nvPr/>
        </p:nvSpPr>
        <p:spPr bwMode="auto">
          <a:xfrm>
            <a:off x="3484563" y="3724275"/>
            <a:ext cx="111125" cy="111125"/>
          </a:xfrm>
          <a:custGeom>
            <a:avLst/>
            <a:gdLst/>
            <a:ahLst/>
            <a:cxnLst>
              <a:cxn ang="0">
                <a:pos x="70" y="12"/>
              </a:cxn>
              <a:cxn ang="0">
                <a:pos x="58" y="0"/>
              </a:cxn>
              <a:cxn ang="0">
                <a:pos x="0" y="58"/>
              </a:cxn>
              <a:cxn ang="0">
                <a:pos x="11" y="70"/>
              </a:cxn>
              <a:cxn ang="0">
                <a:pos x="70" y="12"/>
              </a:cxn>
            </a:cxnLst>
            <a:rect l="0" t="0" r="r" b="b"/>
            <a:pathLst>
              <a:path w="70" h="70">
                <a:moveTo>
                  <a:pt x="70" y="12"/>
                </a:moveTo>
                <a:lnTo>
                  <a:pt x="58" y="0"/>
                </a:lnTo>
                <a:lnTo>
                  <a:pt x="0" y="58"/>
                </a:lnTo>
                <a:lnTo>
                  <a:pt x="11" y="70"/>
                </a:lnTo>
                <a:lnTo>
                  <a:pt x="7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86" name="Freeform 862"/>
          <p:cNvSpPr>
            <a:spLocks/>
          </p:cNvSpPr>
          <p:nvPr/>
        </p:nvSpPr>
        <p:spPr bwMode="auto">
          <a:xfrm>
            <a:off x="5421313" y="3724275"/>
            <a:ext cx="112712" cy="11112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12"/>
              </a:cxn>
              <a:cxn ang="0">
                <a:pos x="59" y="70"/>
              </a:cxn>
              <a:cxn ang="0">
                <a:pos x="71" y="58"/>
              </a:cxn>
              <a:cxn ang="0">
                <a:pos x="12" y="0"/>
              </a:cxn>
            </a:cxnLst>
            <a:rect l="0" t="0" r="r" b="b"/>
            <a:pathLst>
              <a:path w="71" h="70">
                <a:moveTo>
                  <a:pt x="12" y="0"/>
                </a:moveTo>
                <a:lnTo>
                  <a:pt x="0" y="12"/>
                </a:lnTo>
                <a:lnTo>
                  <a:pt x="59" y="70"/>
                </a:lnTo>
                <a:lnTo>
                  <a:pt x="71" y="58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87" name="Freeform 863"/>
          <p:cNvSpPr>
            <a:spLocks/>
          </p:cNvSpPr>
          <p:nvPr/>
        </p:nvSpPr>
        <p:spPr bwMode="auto">
          <a:xfrm>
            <a:off x="5421313" y="3724275"/>
            <a:ext cx="112712" cy="111125"/>
          </a:xfrm>
          <a:custGeom>
            <a:avLst/>
            <a:gdLst/>
            <a:ahLst/>
            <a:cxnLst>
              <a:cxn ang="0">
                <a:pos x="71" y="12"/>
              </a:cxn>
              <a:cxn ang="0">
                <a:pos x="59" y="0"/>
              </a:cxn>
              <a:cxn ang="0">
                <a:pos x="0" y="58"/>
              </a:cxn>
              <a:cxn ang="0">
                <a:pos x="12" y="70"/>
              </a:cxn>
              <a:cxn ang="0">
                <a:pos x="71" y="12"/>
              </a:cxn>
            </a:cxnLst>
            <a:rect l="0" t="0" r="r" b="b"/>
            <a:pathLst>
              <a:path w="71" h="70">
                <a:moveTo>
                  <a:pt x="71" y="12"/>
                </a:moveTo>
                <a:lnTo>
                  <a:pt x="59" y="0"/>
                </a:lnTo>
                <a:lnTo>
                  <a:pt x="0" y="58"/>
                </a:lnTo>
                <a:lnTo>
                  <a:pt x="12" y="70"/>
                </a:lnTo>
                <a:lnTo>
                  <a:pt x="71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88" name="Freeform 864"/>
          <p:cNvSpPr>
            <a:spLocks/>
          </p:cNvSpPr>
          <p:nvPr/>
        </p:nvSpPr>
        <p:spPr bwMode="auto">
          <a:xfrm>
            <a:off x="6067425" y="3724275"/>
            <a:ext cx="112713" cy="11112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12"/>
              </a:cxn>
              <a:cxn ang="0">
                <a:pos x="59" y="70"/>
              </a:cxn>
              <a:cxn ang="0">
                <a:pos x="71" y="58"/>
              </a:cxn>
              <a:cxn ang="0">
                <a:pos x="12" y="0"/>
              </a:cxn>
            </a:cxnLst>
            <a:rect l="0" t="0" r="r" b="b"/>
            <a:pathLst>
              <a:path w="71" h="70">
                <a:moveTo>
                  <a:pt x="12" y="0"/>
                </a:moveTo>
                <a:lnTo>
                  <a:pt x="0" y="12"/>
                </a:lnTo>
                <a:lnTo>
                  <a:pt x="59" y="70"/>
                </a:lnTo>
                <a:lnTo>
                  <a:pt x="71" y="58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89" name="Freeform 865"/>
          <p:cNvSpPr>
            <a:spLocks/>
          </p:cNvSpPr>
          <p:nvPr/>
        </p:nvSpPr>
        <p:spPr bwMode="auto">
          <a:xfrm>
            <a:off x="6067425" y="3724275"/>
            <a:ext cx="112713" cy="111125"/>
          </a:xfrm>
          <a:custGeom>
            <a:avLst/>
            <a:gdLst/>
            <a:ahLst/>
            <a:cxnLst>
              <a:cxn ang="0">
                <a:pos x="71" y="12"/>
              </a:cxn>
              <a:cxn ang="0">
                <a:pos x="59" y="0"/>
              </a:cxn>
              <a:cxn ang="0">
                <a:pos x="0" y="58"/>
              </a:cxn>
              <a:cxn ang="0">
                <a:pos x="12" y="70"/>
              </a:cxn>
              <a:cxn ang="0">
                <a:pos x="71" y="12"/>
              </a:cxn>
            </a:cxnLst>
            <a:rect l="0" t="0" r="r" b="b"/>
            <a:pathLst>
              <a:path w="71" h="70">
                <a:moveTo>
                  <a:pt x="71" y="12"/>
                </a:moveTo>
                <a:lnTo>
                  <a:pt x="59" y="0"/>
                </a:lnTo>
                <a:lnTo>
                  <a:pt x="0" y="58"/>
                </a:lnTo>
                <a:lnTo>
                  <a:pt x="12" y="70"/>
                </a:lnTo>
                <a:lnTo>
                  <a:pt x="71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90" name="Freeform 866"/>
          <p:cNvSpPr>
            <a:spLocks/>
          </p:cNvSpPr>
          <p:nvPr/>
        </p:nvSpPr>
        <p:spPr bwMode="auto">
          <a:xfrm>
            <a:off x="6716713" y="3724275"/>
            <a:ext cx="109537" cy="111125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0" y="12"/>
              </a:cxn>
              <a:cxn ang="0">
                <a:pos x="57" y="70"/>
              </a:cxn>
              <a:cxn ang="0">
                <a:pos x="69" y="58"/>
              </a:cxn>
              <a:cxn ang="0">
                <a:pos x="11" y="0"/>
              </a:cxn>
            </a:cxnLst>
            <a:rect l="0" t="0" r="r" b="b"/>
            <a:pathLst>
              <a:path w="69" h="70">
                <a:moveTo>
                  <a:pt x="11" y="0"/>
                </a:moveTo>
                <a:lnTo>
                  <a:pt x="0" y="12"/>
                </a:lnTo>
                <a:lnTo>
                  <a:pt x="57" y="70"/>
                </a:lnTo>
                <a:lnTo>
                  <a:pt x="69" y="58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91" name="Freeform 867"/>
          <p:cNvSpPr>
            <a:spLocks/>
          </p:cNvSpPr>
          <p:nvPr/>
        </p:nvSpPr>
        <p:spPr bwMode="auto">
          <a:xfrm>
            <a:off x="6716713" y="3724275"/>
            <a:ext cx="109537" cy="111125"/>
          </a:xfrm>
          <a:custGeom>
            <a:avLst/>
            <a:gdLst/>
            <a:ahLst/>
            <a:cxnLst>
              <a:cxn ang="0">
                <a:pos x="69" y="12"/>
              </a:cxn>
              <a:cxn ang="0">
                <a:pos x="57" y="0"/>
              </a:cxn>
              <a:cxn ang="0">
                <a:pos x="0" y="58"/>
              </a:cxn>
              <a:cxn ang="0">
                <a:pos x="11" y="70"/>
              </a:cxn>
              <a:cxn ang="0">
                <a:pos x="69" y="12"/>
              </a:cxn>
            </a:cxnLst>
            <a:rect l="0" t="0" r="r" b="b"/>
            <a:pathLst>
              <a:path w="69" h="70">
                <a:moveTo>
                  <a:pt x="69" y="12"/>
                </a:moveTo>
                <a:lnTo>
                  <a:pt x="57" y="0"/>
                </a:lnTo>
                <a:lnTo>
                  <a:pt x="0" y="58"/>
                </a:lnTo>
                <a:lnTo>
                  <a:pt x="11" y="70"/>
                </a:lnTo>
                <a:lnTo>
                  <a:pt x="69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92" name="Freeform 868"/>
          <p:cNvSpPr>
            <a:spLocks/>
          </p:cNvSpPr>
          <p:nvPr/>
        </p:nvSpPr>
        <p:spPr bwMode="auto">
          <a:xfrm>
            <a:off x="7362825" y="3724275"/>
            <a:ext cx="107950" cy="111125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0" y="12"/>
              </a:cxn>
              <a:cxn ang="0">
                <a:pos x="56" y="70"/>
              </a:cxn>
              <a:cxn ang="0">
                <a:pos x="68" y="58"/>
              </a:cxn>
              <a:cxn ang="0">
                <a:pos x="11" y="0"/>
              </a:cxn>
            </a:cxnLst>
            <a:rect l="0" t="0" r="r" b="b"/>
            <a:pathLst>
              <a:path w="68" h="70">
                <a:moveTo>
                  <a:pt x="11" y="0"/>
                </a:moveTo>
                <a:lnTo>
                  <a:pt x="0" y="12"/>
                </a:lnTo>
                <a:lnTo>
                  <a:pt x="56" y="70"/>
                </a:lnTo>
                <a:lnTo>
                  <a:pt x="68" y="58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93" name="Freeform 869"/>
          <p:cNvSpPr>
            <a:spLocks/>
          </p:cNvSpPr>
          <p:nvPr/>
        </p:nvSpPr>
        <p:spPr bwMode="auto">
          <a:xfrm>
            <a:off x="7362825" y="3724275"/>
            <a:ext cx="107950" cy="111125"/>
          </a:xfrm>
          <a:custGeom>
            <a:avLst/>
            <a:gdLst/>
            <a:ahLst/>
            <a:cxnLst>
              <a:cxn ang="0">
                <a:pos x="68" y="12"/>
              </a:cxn>
              <a:cxn ang="0">
                <a:pos x="56" y="0"/>
              </a:cxn>
              <a:cxn ang="0">
                <a:pos x="0" y="58"/>
              </a:cxn>
              <a:cxn ang="0">
                <a:pos x="11" y="70"/>
              </a:cxn>
              <a:cxn ang="0">
                <a:pos x="68" y="12"/>
              </a:cxn>
            </a:cxnLst>
            <a:rect l="0" t="0" r="r" b="b"/>
            <a:pathLst>
              <a:path w="68" h="70">
                <a:moveTo>
                  <a:pt x="68" y="12"/>
                </a:moveTo>
                <a:lnTo>
                  <a:pt x="56" y="0"/>
                </a:lnTo>
                <a:lnTo>
                  <a:pt x="0" y="58"/>
                </a:lnTo>
                <a:lnTo>
                  <a:pt x="11" y="70"/>
                </a:lnTo>
                <a:lnTo>
                  <a:pt x="6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94" name="Freeform 870"/>
          <p:cNvSpPr>
            <a:spLocks/>
          </p:cNvSpPr>
          <p:nvPr/>
        </p:nvSpPr>
        <p:spPr bwMode="auto">
          <a:xfrm>
            <a:off x="6816725" y="3765550"/>
            <a:ext cx="554038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"/>
              </a:cxn>
              <a:cxn ang="0">
                <a:pos x="349" y="17"/>
              </a:cxn>
              <a:cxn ang="0">
                <a:pos x="349" y="1"/>
              </a:cxn>
              <a:cxn ang="0">
                <a:pos x="0" y="0"/>
              </a:cxn>
            </a:cxnLst>
            <a:rect l="0" t="0" r="r" b="b"/>
            <a:pathLst>
              <a:path w="349" h="17">
                <a:moveTo>
                  <a:pt x="0" y="0"/>
                </a:moveTo>
                <a:lnTo>
                  <a:pt x="0" y="17"/>
                </a:lnTo>
                <a:lnTo>
                  <a:pt x="349" y="17"/>
                </a:lnTo>
                <a:lnTo>
                  <a:pt x="349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95" name="Freeform 871"/>
          <p:cNvSpPr>
            <a:spLocks/>
          </p:cNvSpPr>
          <p:nvPr/>
        </p:nvSpPr>
        <p:spPr bwMode="auto">
          <a:xfrm>
            <a:off x="6169025" y="3765550"/>
            <a:ext cx="555625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"/>
              </a:cxn>
              <a:cxn ang="0">
                <a:pos x="350" y="17"/>
              </a:cxn>
              <a:cxn ang="0">
                <a:pos x="350" y="1"/>
              </a:cxn>
              <a:cxn ang="0">
                <a:pos x="0" y="0"/>
              </a:cxn>
            </a:cxnLst>
            <a:rect l="0" t="0" r="r" b="b"/>
            <a:pathLst>
              <a:path w="350" h="17">
                <a:moveTo>
                  <a:pt x="0" y="0"/>
                </a:moveTo>
                <a:lnTo>
                  <a:pt x="0" y="17"/>
                </a:lnTo>
                <a:lnTo>
                  <a:pt x="350" y="17"/>
                </a:lnTo>
                <a:lnTo>
                  <a:pt x="35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96" name="Freeform 872"/>
          <p:cNvSpPr>
            <a:spLocks/>
          </p:cNvSpPr>
          <p:nvPr/>
        </p:nvSpPr>
        <p:spPr bwMode="auto">
          <a:xfrm>
            <a:off x="5522913" y="3765550"/>
            <a:ext cx="554037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"/>
              </a:cxn>
              <a:cxn ang="0">
                <a:pos x="349" y="17"/>
              </a:cxn>
              <a:cxn ang="0">
                <a:pos x="349" y="1"/>
              </a:cxn>
              <a:cxn ang="0">
                <a:pos x="0" y="0"/>
              </a:cxn>
            </a:cxnLst>
            <a:rect l="0" t="0" r="r" b="b"/>
            <a:pathLst>
              <a:path w="349" h="17">
                <a:moveTo>
                  <a:pt x="0" y="0"/>
                </a:moveTo>
                <a:lnTo>
                  <a:pt x="0" y="17"/>
                </a:lnTo>
                <a:lnTo>
                  <a:pt x="349" y="17"/>
                </a:lnTo>
                <a:lnTo>
                  <a:pt x="349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97" name="Freeform 873"/>
          <p:cNvSpPr>
            <a:spLocks/>
          </p:cNvSpPr>
          <p:nvPr/>
        </p:nvSpPr>
        <p:spPr bwMode="auto">
          <a:xfrm>
            <a:off x="4876800" y="3765550"/>
            <a:ext cx="554038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"/>
              </a:cxn>
              <a:cxn ang="0">
                <a:pos x="349" y="17"/>
              </a:cxn>
              <a:cxn ang="0">
                <a:pos x="349" y="1"/>
              </a:cxn>
              <a:cxn ang="0">
                <a:pos x="0" y="0"/>
              </a:cxn>
            </a:cxnLst>
            <a:rect l="0" t="0" r="r" b="b"/>
            <a:pathLst>
              <a:path w="349" h="17">
                <a:moveTo>
                  <a:pt x="0" y="0"/>
                </a:moveTo>
                <a:lnTo>
                  <a:pt x="0" y="17"/>
                </a:lnTo>
                <a:lnTo>
                  <a:pt x="349" y="17"/>
                </a:lnTo>
                <a:lnTo>
                  <a:pt x="349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98" name="Freeform 874"/>
          <p:cNvSpPr>
            <a:spLocks/>
          </p:cNvSpPr>
          <p:nvPr/>
        </p:nvSpPr>
        <p:spPr bwMode="auto">
          <a:xfrm>
            <a:off x="4230688" y="3765550"/>
            <a:ext cx="552450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"/>
              </a:cxn>
              <a:cxn ang="0">
                <a:pos x="348" y="17"/>
              </a:cxn>
              <a:cxn ang="0">
                <a:pos x="348" y="1"/>
              </a:cxn>
              <a:cxn ang="0">
                <a:pos x="0" y="0"/>
              </a:cxn>
            </a:cxnLst>
            <a:rect l="0" t="0" r="r" b="b"/>
            <a:pathLst>
              <a:path w="348" h="17">
                <a:moveTo>
                  <a:pt x="0" y="0"/>
                </a:moveTo>
                <a:lnTo>
                  <a:pt x="0" y="17"/>
                </a:lnTo>
                <a:lnTo>
                  <a:pt x="348" y="17"/>
                </a:lnTo>
                <a:lnTo>
                  <a:pt x="348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99" name="Freeform 875"/>
          <p:cNvSpPr>
            <a:spLocks/>
          </p:cNvSpPr>
          <p:nvPr/>
        </p:nvSpPr>
        <p:spPr bwMode="auto">
          <a:xfrm>
            <a:off x="3584575" y="3765550"/>
            <a:ext cx="552450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"/>
              </a:cxn>
              <a:cxn ang="0">
                <a:pos x="348" y="17"/>
              </a:cxn>
              <a:cxn ang="0">
                <a:pos x="348" y="1"/>
              </a:cxn>
              <a:cxn ang="0">
                <a:pos x="0" y="0"/>
              </a:cxn>
            </a:cxnLst>
            <a:rect l="0" t="0" r="r" b="b"/>
            <a:pathLst>
              <a:path w="348" h="17">
                <a:moveTo>
                  <a:pt x="0" y="0"/>
                </a:moveTo>
                <a:lnTo>
                  <a:pt x="0" y="17"/>
                </a:lnTo>
                <a:lnTo>
                  <a:pt x="348" y="17"/>
                </a:lnTo>
                <a:lnTo>
                  <a:pt x="348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00" name="Freeform 876"/>
          <p:cNvSpPr>
            <a:spLocks/>
          </p:cNvSpPr>
          <p:nvPr/>
        </p:nvSpPr>
        <p:spPr bwMode="auto">
          <a:xfrm>
            <a:off x="2938463" y="3765550"/>
            <a:ext cx="552450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"/>
              </a:cxn>
              <a:cxn ang="0">
                <a:pos x="348" y="17"/>
              </a:cxn>
              <a:cxn ang="0">
                <a:pos x="348" y="1"/>
              </a:cxn>
              <a:cxn ang="0">
                <a:pos x="0" y="0"/>
              </a:cxn>
            </a:cxnLst>
            <a:rect l="0" t="0" r="r" b="b"/>
            <a:pathLst>
              <a:path w="348" h="17">
                <a:moveTo>
                  <a:pt x="0" y="0"/>
                </a:moveTo>
                <a:lnTo>
                  <a:pt x="0" y="17"/>
                </a:lnTo>
                <a:lnTo>
                  <a:pt x="348" y="17"/>
                </a:lnTo>
                <a:lnTo>
                  <a:pt x="348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01" name="Freeform 877"/>
          <p:cNvSpPr>
            <a:spLocks/>
          </p:cNvSpPr>
          <p:nvPr/>
        </p:nvSpPr>
        <p:spPr bwMode="auto">
          <a:xfrm>
            <a:off x="2292350" y="3765550"/>
            <a:ext cx="554038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"/>
              </a:cxn>
              <a:cxn ang="0">
                <a:pos x="349" y="17"/>
              </a:cxn>
              <a:cxn ang="0">
                <a:pos x="349" y="1"/>
              </a:cxn>
              <a:cxn ang="0">
                <a:pos x="0" y="0"/>
              </a:cxn>
            </a:cxnLst>
            <a:rect l="0" t="0" r="r" b="b"/>
            <a:pathLst>
              <a:path w="349" h="17">
                <a:moveTo>
                  <a:pt x="0" y="0"/>
                </a:moveTo>
                <a:lnTo>
                  <a:pt x="0" y="17"/>
                </a:lnTo>
                <a:lnTo>
                  <a:pt x="349" y="17"/>
                </a:lnTo>
                <a:lnTo>
                  <a:pt x="349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02" name="Freeform 878"/>
          <p:cNvSpPr>
            <a:spLocks/>
          </p:cNvSpPr>
          <p:nvPr/>
        </p:nvSpPr>
        <p:spPr bwMode="auto">
          <a:xfrm>
            <a:off x="1647825" y="3765550"/>
            <a:ext cx="552450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"/>
              </a:cxn>
              <a:cxn ang="0">
                <a:pos x="348" y="17"/>
              </a:cxn>
              <a:cxn ang="0">
                <a:pos x="348" y="1"/>
              </a:cxn>
              <a:cxn ang="0">
                <a:pos x="0" y="0"/>
              </a:cxn>
            </a:cxnLst>
            <a:rect l="0" t="0" r="r" b="b"/>
            <a:pathLst>
              <a:path w="348" h="17">
                <a:moveTo>
                  <a:pt x="0" y="0"/>
                </a:moveTo>
                <a:lnTo>
                  <a:pt x="0" y="17"/>
                </a:lnTo>
                <a:lnTo>
                  <a:pt x="348" y="17"/>
                </a:lnTo>
                <a:lnTo>
                  <a:pt x="348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03" name="Rectangle 879"/>
          <p:cNvSpPr>
            <a:spLocks noChangeArrowheads="1"/>
          </p:cNvSpPr>
          <p:nvPr/>
        </p:nvSpPr>
        <p:spPr bwMode="auto">
          <a:xfrm>
            <a:off x="1370013" y="1830388"/>
            <a:ext cx="6461125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04" name="Freeform 880"/>
          <p:cNvSpPr>
            <a:spLocks/>
          </p:cNvSpPr>
          <p:nvPr/>
        </p:nvSpPr>
        <p:spPr bwMode="auto">
          <a:xfrm>
            <a:off x="1357313" y="1196975"/>
            <a:ext cx="26987" cy="644525"/>
          </a:xfrm>
          <a:custGeom>
            <a:avLst/>
            <a:gdLst/>
            <a:ahLst/>
            <a:cxnLst>
              <a:cxn ang="0">
                <a:pos x="0" y="406"/>
              </a:cxn>
              <a:cxn ang="0">
                <a:pos x="16" y="406"/>
              </a:cxn>
              <a:cxn ang="0">
                <a:pos x="17" y="0"/>
              </a:cxn>
              <a:cxn ang="0">
                <a:pos x="1" y="0"/>
              </a:cxn>
              <a:cxn ang="0">
                <a:pos x="0" y="406"/>
              </a:cxn>
            </a:cxnLst>
            <a:rect l="0" t="0" r="r" b="b"/>
            <a:pathLst>
              <a:path w="17" h="406">
                <a:moveTo>
                  <a:pt x="0" y="406"/>
                </a:moveTo>
                <a:lnTo>
                  <a:pt x="16" y="406"/>
                </a:lnTo>
                <a:lnTo>
                  <a:pt x="17" y="0"/>
                </a:lnTo>
                <a:lnTo>
                  <a:pt x="1" y="0"/>
                </a:lnTo>
                <a:lnTo>
                  <a:pt x="0" y="40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05" name="Rectangle 881"/>
          <p:cNvSpPr>
            <a:spLocks noChangeArrowheads="1"/>
          </p:cNvSpPr>
          <p:nvPr/>
        </p:nvSpPr>
        <p:spPr bwMode="auto">
          <a:xfrm>
            <a:off x="1370013" y="1184275"/>
            <a:ext cx="6461125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06" name="Freeform 882"/>
          <p:cNvSpPr>
            <a:spLocks/>
          </p:cNvSpPr>
          <p:nvPr/>
        </p:nvSpPr>
        <p:spPr bwMode="auto">
          <a:xfrm>
            <a:off x="7818438" y="1196975"/>
            <a:ext cx="26987" cy="644525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0" y="0"/>
              </a:cxn>
              <a:cxn ang="0">
                <a:pos x="1" y="406"/>
              </a:cxn>
              <a:cxn ang="0">
                <a:pos x="17" y="406"/>
              </a:cxn>
              <a:cxn ang="0">
                <a:pos x="16" y="0"/>
              </a:cxn>
            </a:cxnLst>
            <a:rect l="0" t="0" r="r" b="b"/>
            <a:pathLst>
              <a:path w="17" h="406">
                <a:moveTo>
                  <a:pt x="16" y="0"/>
                </a:moveTo>
                <a:lnTo>
                  <a:pt x="0" y="0"/>
                </a:lnTo>
                <a:lnTo>
                  <a:pt x="1" y="406"/>
                </a:lnTo>
                <a:lnTo>
                  <a:pt x="17" y="406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07" name="Line 883"/>
          <p:cNvSpPr>
            <a:spLocks noChangeShapeType="1"/>
          </p:cNvSpPr>
          <p:nvPr/>
        </p:nvSpPr>
        <p:spPr bwMode="auto">
          <a:xfrm flipV="1">
            <a:off x="1463675" y="1196975"/>
            <a:ext cx="1588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08" name="Freeform 884"/>
          <p:cNvSpPr>
            <a:spLocks/>
          </p:cNvSpPr>
          <p:nvPr/>
        </p:nvSpPr>
        <p:spPr bwMode="auto">
          <a:xfrm>
            <a:off x="1541463" y="1655763"/>
            <a:ext cx="28575" cy="185737"/>
          </a:xfrm>
          <a:custGeom>
            <a:avLst/>
            <a:gdLst/>
            <a:ahLst/>
            <a:cxnLst>
              <a:cxn ang="0">
                <a:pos x="0" y="117"/>
              </a:cxn>
              <a:cxn ang="0">
                <a:pos x="16" y="117"/>
              </a:cxn>
              <a:cxn ang="0">
                <a:pos x="18" y="0"/>
              </a:cxn>
              <a:cxn ang="0">
                <a:pos x="2" y="0"/>
              </a:cxn>
              <a:cxn ang="0">
                <a:pos x="0" y="117"/>
              </a:cxn>
            </a:cxnLst>
            <a:rect l="0" t="0" r="r" b="b"/>
            <a:pathLst>
              <a:path w="18" h="117">
                <a:moveTo>
                  <a:pt x="0" y="117"/>
                </a:moveTo>
                <a:lnTo>
                  <a:pt x="16" y="117"/>
                </a:lnTo>
                <a:lnTo>
                  <a:pt x="18" y="0"/>
                </a:lnTo>
                <a:lnTo>
                  <a:pt x="2" y="0"/>
                </a:lnTo>
                <a:lnTo>
                  <a:pt x="0" y="1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09" name="Freeform 885"/>
          <p:cNvSpPr>
            <a:spLocks/>
          </p:cNvSpPr>
          <p:nvPr/>
        </p:nvSpPr>
        <p:spPr bwMode="auto">
          <a:xfrm>
            <a:off x="1635125" y="1565275"/>
            <a:ext cx="26988" cy="276225"/>
          </a:xfrm>
          <a:custGeom>
            <a:avLst/>
            <a:gdLst/>
            <a:ahLst/>
            <a:cxnLst>
              <a:cxn ang="0">
                <a:pos x="0" y="174"/>
              </a:cxn>
              <a:cxn ang="0">
                <a:pos x="17" y="174"/>
              </a:cxn>
              <a:cxn ang="0">
                <a:pos x="17" y="0"/>
              </a:cxn>
              <a:cxn ang="0">
                <a:pos x="1" y="0"/>
              </a:cxn>
              <a:cxn ang="0">
                <a:pos x="0" y="174"/>
              </a:cxn>
            </a:cxnLst>
            <a:rect l="0" t="0" r="r" b="b"/>
            <a:pathLst>
              <a:path w="17" h="174">
                <a:moveTo>
                  <a:pt x="0" y="174"/>
                </a:moveTo>
                <a:lnTo>
                  <a:pt x="17" y="174"/>
                </a:lnTo>
                <a:lnTo>
                  <a:pt x="17" y="0"/>
                </a:lnTo>
                <a:lnTo>
                  <a:pt x="1" y="0"/>
                </a:lnTo>
                <a:lnTo>
                  <a:pt x="0" y="17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10" name="Line 886"/>
          <p:cNvSpPr>
            <a:spLocks noChangeShapeType="1"/>
          </p:cNvSpPr>
          <p:nvPr/>
        </p:nvSpPr>
        <p:spPr bwMode="auto">
          <a:xfrm flipV="1">
            <a:off x="1741488" y="1196975"/>
            <a:ext cx="1587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11" name="Line 887"/>
          <p:cNvSpPr>
            <a:spLocks noChangeShapeType="1"/>
          </p:cNvSpPr>
          <p:nvPr/>
        </p:nvSpPr>
        <p:spPr bwMode="auto">
          <a:xfrm flipV="1">
            <a:off x="1831975" y="1196975"/>
            <a:ext cx="1588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12" name="Freeform 888"/>
          <p:cNvSpPr>
            <a:spLocks/>
          </p:cNvSpPr>
          <p:nvPr/>
        </p:nvSpPr>
        <p:spPr bwMode="auto">
          <a:xfrm>
            <a:off x="1909763" y="1287463"/>
            <a:ext cx="28575" cy="554037"/>
          </a:xfrm>
          <a:custGeom>
            <a:avLst/>
            <a:gdLst/>
            <a:ahLst/>
            <a:cxnLst>
              <a:cxn ang="0">
                <a:pos x="0" y="349"/>
              </a:cxn>
              <a:cxn ang="0">
                <a:pos x="16" y="349"/>
              </a:cxn>
              <a:cxn ang="0">
                <a:pos x="18" y="0"/>
              </a:cxn>
              <a:cxn ang="0">
                <a:pos x="2" y="0"/>
              </a:cxn>
              <a:cxn ang="0">
                <a:pos x="0" y="349"/>
              </a:cxn>
            </a:cxnLst>
            <a:rect l="0" t="0" r="r" b="b"/>
            <a:pathLst>
              <a:path w="18" h="349">
                <a:moveTo>
                  <a:pt x="0" y="349"/>
                </a:moveTo>
                <a:lnTo>
                  <a:pt x="16" y="349"/>
                </a:lnTo>
                <a:lnTo>
                  <a:pt x="18" y="0"/>
                </a:lnTo>
                <a:lnTo>
                  <a:pt x="2" y="0"/>
                </a:lnTo>
                <a:lnTo>
                  <a:pt x="0" y="34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13" name="Line 889"/>
          <p:cNvSpPr>
            <a:spLocks noChangeShapeType="1"/>
          </p:cNvSpPr>
          <p:nvPr/>
        </p:nvSpPr>
        <p:spPr bwMode="auto">
          <a:xfrm flipV="1">
            <a:off x="2016125" y="1196975"/>
            <a:ext cx="3175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14" name="Line 890"/>
          <p:cNvSpPr>
            <a:spLocks noChangeShapeType="1"/>
          </p:cNvSpPr>
          <p:nvPr/>
        </p:nvSpPr>
        <p:spPr bwMode="auto">
          <a:xfrm flipV="1">
            <a:off x="2108200" y="1196975"/>
            <a:ext cx="1588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15" name="Line 891"/>
          <p:cNvSpPr>
            <a:spLocks noChangeShapeType="1"/>
          </p:cNvSpPr>
          <p:nvPr/>
        </p:nvSpPr>
        <p:spPr bwMode="auto">
          <a:xfrm flipV="1">
            <a:off x="2203450" y="1196975"/>
            <a:ext cx="1588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16" name="Line 892"/>
          <p:cNvSpPr>
            <a:spLocks noChangeShapeType="1"/>
          </p:cNvSpPr>
          <p:nvPr/>
        </p:nvSpPr>
        <p:spPr bwMode="auto">
          <a:xfrm flipV="1">
            <a:off x="2292350" y="1196975"/>
            <a:ext cx="1588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17" name="Line 893"/>
          <p:cNvSpPr>
            <a:spLocks noChangeShapeType="1"/>
          </p:cNvSpPr>
          <p:nvPr/>
        </p:nvSpPr>
        <p:spPr bwMode="auto">
          <a:xfrm flipV="1">
            <a:off x="2384425" y="1196975"/>
            <a:ext cx="3175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18" name="Line 894"/>
          <p:cNvSpPr>
            <a:spLocks noChangeShapeType="1"/>
          </p:cNvSpPr>
          <p:nvPr/>
        </p:nvSpPr>
        <p:spPr bwMode="auto">
          <a:xfrm flipV="1">
            <a:off x="2478088" y="1196975"/>
            <a:ext cx="1587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19" name="Line 895"/>
          <p:cNvSpPr>
            <a:spLocks noChangeShapeType="1"/>
          </p:cNvSpPr>
          <p:nvPr/>
        </p:nvSpPr>
        <p:spPr bwMode="auto">
          <a:xfrm flipV="1">
            <a:off x="2570163" y="1196975"/>
            <a:ext cx="1587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20" name="Line 896"/>
          <p:cNvSpPr>
            <a:spLocks noChangeShapeType="1"/>
          </p:cNvSpPr>
          <p:nvPr/>
        </p:nvSpPr>
        <p:spPr bwMode="auto">
          <a:xfrm flipV="1">
            <a:off x="2662238" y="1196975"/>
            <a:ext cx="3175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21" name="Line 897"/>
          <p:cNvSpPr>
            <a:spLocks noChangeShapeType="1"/>
          </p:cNvSpPr>
          <p:nvPr/>
        </p:nvSpPr>
        <p:spPr bwMode="auto">
          <a:xfrm flipV="1">
            <a:off x="2754313" y="1196975"/>
            <a:ext cx="1587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22" name="Line 898"/>
          <p:cNvSpPr>
            <a:spLocks noChangeShapeType="1"/>
          </p:cNvSpPr>
          <p:nvPr/>
        </p:nvSpPr>
        <p:spPr bwMode="auto">
          <a:xfrm flipV="1">
            <a:off x="2846388" y="1196975"/>
            <a:ext cx="3175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23" name="Line 899"/>
          <p:cNvSpPr>
            <a:spLocks noChangeShapeType="1"/>
          </p:cNvSpPr>
          <p:nvPr/>
        </p:nvSpPr>
        <p:spPr bwMode="auto">
          <a:xfrm flipV="1">
            <a:off x="2938463" y="1196975"/>
            <a:ext cx="1587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24" name="Line 900"/>
          <p:cNvSpPr>
            <a:spLocks noChangeShapeType="1"/>
          </p:cNvSpPr>
          <p:nvPr/>
        </p:nvSpPr>
        <p:spPr bwMode="auto">
          <a:xfrm flipV="1">
            <a:off x="3033713" y="1196975"/>
            <a:ext cx="1587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25" name="Line 901"/>
          <p:cNvSpPr>
            <a:spLocks noChangeShapeType="1"/>
          </p:cNvSpPr>
          <p:nvPr/>
        </p:nvSpPr>
        <p:spPr bwMode="auto">
          <a:xfrm flipV="1">
            <a:off x="3124200" y="1196975"/>
            <a:ext cx="1588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26" name="Line 902"/>
          <p:cNvSpPr>
            <a:spLocks noChangeShapeType="1"/>
          </p:cNvSpPr>
          <p:nvPr/>
        </p:nvSpPr>
        <p:spPr bwMode="auto">
          <a:xfrm flipV="1">
            <a:off x="3216275" y="1196975"/>
            <a:ext cx="1588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27" name="Line 903"/>
          <p:cNvSpPr>
            <a:spLocks noChangeShapeType="1"/>
          </p:cNvSpPr>
          <p:nvPr/>
        </p:nvSpPr>
        <p:spPr bwMode="auto">
          <a:xfrm flipV="1">
            <a:off x="3308350" y="1196975"/>
            <a:ext cx="1588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28" name="Line 904"/>
          <p:cNvSpPr>
            <a:spLocks noChangeShapeType="1"/>
          </p:cNvSpPr>
          <p:nvPr/>
        </p:nvSpPr>
        <p:spPr bwMode="auto">
          <a:xfrm flipV="1">
            <a:off x="3400425" y="1196975"/>
            <a:ext cx="1588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29" name="Line 905"/>
          <p:cNvSpPr>
            <a:spLocks noChangeShapeType="1"/>
          </p:cNvSpPr>
          <p:nvPr/>
        </p:nvSpPr>
        <p:spPr bwMode="auto">
          <a:xfrm flipV="1">
            <a:off x="3494088" y="1196975"/>
            <a:ext cx="1587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30" name="Line 906"/>
          <p:cNvSpPr>
            <a:spLocks noChangeShapeType="1"/>
          </p:cNvSpPr>
          <p:nvPr/>
        </p:nvSpPr>
        <p:spPr bwMode="auto">
          <a:xfrm flipV="1">
            <a:off x="3584575" y="1196975"/>
            <a:ext cx="1588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31" name="Line 907"/>
          <p:cNvSpPr>
            <a:spLocks noChangeShapeType="1"/>
          </p:cNvSpPr>
          <p:nvPr/>
        </p:nvSpPr>
        <p:spPr bwMode="auto">
          <a:xfrm flipV="1">
            <a:off x="3678238" y="1196975"/>
            <a:ext cx="1587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32" name="Line 908"/>
          <p:cNvSpPr>
            <a:spLocks noChangeShapeType="1"/>
          </p:cNvSpPr>
          <p:nvPr/>
        </p:nvSpPr>
        <p:spPr bwMode="auto">
          <a:xfrm flipV="1">
            <a:off x="3770313" y="1196975"/>
            <a:ext cx="1587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33" name="Line 909"/>
          <p:cNvSpPr>
            <a:spLocks noChangeShapeType="1"/>
          </p:cNvSpPr>
          <p:nvPr/>
        </p:nvSpPr>
        <p:spPr bwMode="auto">
          <a:xfrm flipV="1">
            <a:off x="3863975" y="1196975"/>
            <a:ext cx="1588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34" name="Line 910"/>
          <p:cNvSpPr>
            <a:spLocks noChangeShapeType="1"/>
          </p:cNvSpPr>
          <p:nvPr/>
        </p:nvSpPr>
        <p:spPr bwMode="auto">
          <a:xfrm flipV="1">
            <a:off x="3956050" y="1196975"/>
            <a:ext cx="1588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35" name="Line 911"/>
          <p:cNvSpPr>
            <a:spLocks noChangeShapeType="1"/>
          </p:cNvSpPr>
          <p:nvPr/>
        </p:nvSpPr>
        <p:spPr bwMode="auto">
          <a:xfrm flipV="1">
            <a:off x="4048125" y="1196975"/>
            <a:ext cx="3175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36" name="Line 912"/>
          <p:cNvSpPr>
            <a:spLocks noChangeShapeType="1"/>
          </p:cNvSpPr>
          <p:nvPr/>
        </p:nvSpPr>
        <p:spPr bwMode="auto">
          <a:xfrm flipV="1">
            <a:off x="4140200" y="1196975"/>
            <a:ext cx="1588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37" name="Line 913"/>
          <p:cNvSpPr>
            <a:spLocks noChangeShapeType="1"/>
          </p:cNvSpPr>
          <p:nvPr/>
        </p:nvSpPr>
        <p:spPr bwMode="auto">
          <a:xfrm flipV="1">
            <a:off x="4230688" y="1196975"/>
            <a:ext cx="1587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38" name="Line 914"/>
          <p:cNvSpPr>
            <a:spLocks noChangeShapeType="1"/>
          </p:cNvSpPr>
          <p:nvPr/>
        </p:nvSpPr>
        <p:spPr bwMode="auto">
          <a:xfrm flipV="1">
            <a:off x="4324350" y="1196975"/>
            <a:ext cx="1588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39" name="Line 915"/>
          <p:cNvSpPr>
            <a:spLocks noChangeShapeType="1"/>
          </p:cNvSpPr>
          <p:nvPr/>
        </p:nvSpPr>
        <p:spPr bwMode="auto">
          <a:xfrm flipV="1">
            <a:off x="4418013" y="1196975"/>
            <a:ext cx="1587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40" name="Line 916"/>
          <p:cNvSpPr>
            <a:spLocks noChangeShapeType="1"/>
          </p:cNvSpPr>
          <p:nvPr/>
        </p:nvSpPr>
        <p:spPr bwMode="auto">
          <a:xfrm flipV="1">
            <a:off x="4508500" y="1196975"/>
            <a:ext cx="1588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41" name="Line 917"/>
          <p:cNvSpPr>
            <a:spLocks noChangeShapeType="1"/>
          </p:cNvSpPr>
          <p:nvPr/>
        </p:nvSpPr>
        <p:spPr bwMode="auto">
          <a:xfrm flipV="1">
            <a:off x="4602163" y="1196975"/>
            <a:ext cx="1587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42" name="Line 918"/>
          <p:cNvSpPr>
            <a:spLocks noChangeShapeType="1"/>
          </p:cNvSpPr>
          <p:nvPr/>
        </p:nvSpPr>
        <p:spPr bwMode="auto">
          <a:xfrm flipV="1">
            <a:off x="4694238" y="1196975"/>
            <a:ext cx="1587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43" name="Line 919"/>
          <p:cNvSpPr>
            <a:spLocks noChangeShapeType="1"/>
          </p:cNvSpPr>
          <p:nvPr/>
        </p:nvSpPr>
        <p:spPr bwMode="auto">
          <a:xfrm flipV="1">
            <a:off x="4786313" y="1196975"/>
            <a:ext cx="1587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44" name="Line 920"/>
          <p:cNvSpPr>
            <a:spLocks noChangeShapeType="1"/>
          </p:cNvSpPr>
          <p:nvPr/>
        </p:nvSpPr>
        <p:spPr bwMode="auto">
          <a:xfrm flipV="1">
            <a:off x="4879975" y="1196975"/>
            <a:ext cx="1588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45" name="Line 921"/>
          <p:cNvSpPr>
            <a:spLocks noChangeShapeType="1"/>
          </p:cNvSpPr>
          <p:nvPr/>
        </p:nvSpPr>
        <p:spPr bwMode="auto">
          <a:xfrm flipV="1">
            <a:off x="4970463" y="1196975"/>
            <a:ext cx="1587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46" name="Line 922"/>
          <p:cNvSpPr>
            <a:spLocks noChangeShapeType="1"/>
          </p:cNvSpPr>
          <p:nvPr/>
        </p:nvSpPr>
        <p:spPr bwMode="auto">
          <a:xfrm flipV="1">
            <a:off x="5064125" y="1196975"/>
            <a:ext cx="1588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47" name="Line 923"/>
          <p:cNvSpPr>
            <a:spLocks noChangeShapeType="1"/>
          </p:cNvSpPr>
          <p:nvPr/>
        </p:nvSpPr>
        <p:spPr bwMode="auto">
          <a:xfrm flipV="1">
            <a:off x="5154613" y="1196975"/>
            <a:ext cx="1587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48" name="Line 924"/>
          <p:cNvSpPr>
            <a:spLocks noChangeShapeType="1"/>
          </p:cNvSpPr>
          <p:nvPr/>
        </p:nvSpPr>
        <p:spPr bwMode="auto">
          <a:xfrm flipV="1">
            <a:off x="5248275" y="1196975"/>
            <a:ext cx="1588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49" name="Line 925"/>
          <p:cNvSpPr>
            <a:spLocks noChangeShapeType="1"/>
          </p:cNvSpPr>
          <p:nvPr/>
        </p:nvSpPr>
        <p:spPr bwMode="auto">
          <a:xfrm flipV="1">
            <a:off x="5338763" y="1196975"/>
            <a:ext cx="3175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50" name="Line 926"/>
          <p:cNvSpPr>
            <a:spLocks noChangeShapeType="1"/>
          </p:cNvSpPr>
          <p:nvPr/>
        </p:nvSpPr>
        <p:spPr bwMode="auto">
          <a:xfrm flipV="1">
            <a:off x="5432425" y="1196975"/>
            <a:ext cx="1588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51" name="Line 927"/>
          <p:cNvSpPr>
            <a:spLocks noChangeShapeType="1"/>
          </p:cNvSpPr>
          <p:nvPr/>
        </p:nvSpPr>
        <p:spPr bwMode="auto">
          <a:xfrm flipV="1">
            <a:off x="5526088" y="1196975"/>
            <a:ext cx="1587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52" name="Line 928"/>
          <p:cNvSpPr>
            <a:spLocks noChangeShapeType="1"/>
          </p:cNvSpPr>
          <p:nvPr/>
        </p:nvSpPr>
        <p:spPr bwMode="auto">
          <a:xfrm flipV="1">
            <a:off x="5616575" y="1196975"/>
            <a:ext cx="1588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53" name="Line 929"/>
          <p:cNvSpPr>
            <a:spLocks noChangeShapeType="1"/>
          </p:cNvSpPr>
          <p:nvPr/>
        </p:nvSpPr>
        <p:spPr bwMode="auto">
          <a:xfrm flipV="1">
            <a:off x="5710238" y="1196975"/>
            <a:ext cx="1587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54" name="Line 930"/>
          <p:cNvSpPr>
            <a:spLocks noChangeShapeType="1"/>
          </p:cNvSpPr>
          <p:nvPr/>
        </p:nvSpPr>
        <p:spPr bwMode="auto">
          <a:xfrm flipV="1">
            <a:off x="5800725" y="1196975"/>
            <a:ext cx="3175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55" name="Line 931"/>
          <p:cNvSpPr>
            <a:spLocks noChangeShapeType="1"/>
          </p:cNvSpPr>
          <p:nvPr/>
        </p:nvSpPr>
        <p:spPr bwMode="auto">
          <a:xfrm flipV="1">
            <a:off x="5894388" y="1196975"/>
            <a:ext cx="1587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56" name="Line 932"/>
          <p:cNvSpPr>
            <a:spLocks noChangeShapeType="1"/>
          </p:cNvSpPr>
          <p:nvPr/>
        </p:nvSpPr>
        <p:spPr bwMode="auto">
          <a:xfrm flipV="1">
            <a:off x="5984875" y="1196975"/>
            <a:ext cx="3175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57" name="Line 933"/>
          <p:cNvSpPr>
            <a:spLocks noChangeShapeType="1"/>
          </p:cNvSpPr>
          <p:nvPr/>
        </p:nvSpPr>
        <p:spPr bwMode="auto">
          <a:xfrm flipV="1">
            <a:off x="6078538" y="1196975"/>
            <a:ext cx="1587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58" name="Line 934"/>
          <p:cNvSpPr>
            <a:spLocks noChangeShapeType="1"/>
          </p:cNvSpPr>
          <p:nvPr/>
        </p:nvSpPr>
        <p:spPr bwMode="auto">
          <a:xfrm flipV="1">
            <a:off x="6172200" y="1196975"/>
            <a:ext cx="1588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59" name="Line 935"/>
          <p:cNvSpPr>
            <a:spLocks noChangeShapeType="1"/>
          </p:cNvSpPr>
          <p:nvPr/>
        </p:nvSpPr>
        <p:spPr bwMode="auto">
          <a:xfrm flipV="1">
            <a:off x="6262688" y="1196975"/>
            <a:ext cx="3175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60" name="Line 936"/>
          <p:cNvSpPr>
            <a:spLocks noChangeShapeType="1"/>
          </p:cNvSpPr>
          <p:nvPr/>
        </p:nvSpPr>
        <p:spPr bwMode="auto">
          <a:xfrm flipV="1">
            <a:off x="6356350" y="1196975"/>
            <a:ext cx="1588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61" name="Line 937"/>
          <p:cNvSpPr>
            <a:spLocks noChangeShapeType="1"/>
          </p:cNvSpPr>
          <p:nvPr/>
        </p:nvSpPr>
        <p:spPr bwMode="auto">
          <a:xfrm flipV="1">
            <a:off x="6446838" y="1196975"/>
            <a:ext cx="3175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62" name="Line 938"/>
          <p:cNvSpPr>
            <a:spLocks noChangeShapeType="1"/>
          </p:cNvSpPr>
          <p:nvPr/>
        </p:nvSpPr>
        <p:spPr bwMode="auto">
          <a:xfrm flipV="1">
            <a:off x="6540500" y="1196975"/>
            <a:ext cx="1588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63" name="Line 939"/>
          <p:cNvSpPr>
            <a:spLocks noChangeShapeType="1"/>
          </p:cNvSpPr>
          <p:nvPr/>
        </p:nvSpPr>
        <p:spPr bwMode="auto">
          <a:xfrm flipV="1">
            <a:off x="6630988" y="1196975"/>
            <a:ext cx="3175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64" name="Line 940"/>
          <p:cNvSpPr>
            <a:spLocks noChangeShapeType="1"/>
          </p:cNvSpPr>
          <p:nvPr/>
        </p:nvSpPr>
        <p:spPr bwMode="auto">
          <a:xfrm flipV="1">
            <a:off x="6724650" y="1196975"/>
            <a:ext cx="3175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65" name="Line 941"/>
          <p:cNvSpPr>
            <a:spLocks noChangeShapeType="1"/>
          </p:cNvSpPr>
          <p:nvPr/>
        </p:nvSpPr>
        <p:spPr bwMode="auto">
          <a:xfrm flipV="1">
            <a:off x="6816725" y="1196975"/>
            <a:ext cx="1588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66" name="Rectangle 942"/>
          <p:cNvSpPr>
            <a:spLocks noChangeArrowheads="1"/>
          </p:cNvSpPr>
          <p:nvPr/>
        </p:nvSpPr>
        <p:spPr bwMode="auto">
          <a:xfrm>
            <a:off x="6896100" y="1287463"/>
            <a:ext cx="25400" cy="5540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67" name="Line 943"/>
          <p:cNvSpPr>
            <a:spLocks noChangeShapeType="1"/>
          </p:cNvSpPr>
          <p:nvPr/>
        </p:nvSpPr>
        <p:spPr bwMode="auto">
          <a:xfrm flipV="1">
            <a:off x="7002463" y="1196975"/>
            <a:ext cx="1587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68" name="Line 944"/>
          <p:cNvSpPr>
            <a:spLocks noChangeShapeType="1"/>
          </p:cNvSpPr>
          <p:nvPr/>
        </p:nvSpPr>
        <p:spPr bwMode="auto">
          <a:xfrm flipV="1">
            <a:off x="7092950" y="1196975"/>
            <a:ext cx="3175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69" name="Line 945"/>
          <p:cNvSpPr>
            <a:spLocks noChangeShapeType="1"/>
          </p:cNvSpPr>
          <p:nvPr/>
        </p:nvSpPr>
        <p:spPr bwMode="auto">
          <a:xfrm flipV="1">
            <a:off x="7186613" y="1196975"/>
            <a:ext cx="1587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70" name="Line 946"/>
          <p:cNvSpPr>
            <a:spLocks noChangeShapeType="1"/>
          </p:cNvSpPr>
          <p:nvPr/>
        </p:nvSpPr>
        <p:spPr bwMode="auto">
          <a:xfrm flipV="1">
            <a:off x="7278688" y="1196975"/>
            <a:ext cx="1587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71" name="Line 947"/>
          <p:cNvSpPr>
            <a:spLocks noChangeShapeType="1"/>
          </p:cNvSpPr>
          <p:nvPr/>
        </p:nvSpPr>
        <p:spPr bwMode="auto">
          <a:xfrm flipV="1">
            <a:off x="7370763" y="1196975"/>
            <a:ext cx="3175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72" name="Line 948"/>
          <p:cNvSpPr>
            <a:spLocks noChangeShapeType="1"/>
          </p:cNvSpPr>
          <p:nvPr/>
        </p:nvSpPr>
        <p:spPr bwMode="auto">
          <a:xfrm flipV="1">
            <a:off x="7462838" y="1196975"/>
            <a:ext cx="1587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73" name="Line 949"/>
          <p:cNvSpPr>
            <a:spLocks noChangeShapeType="1"/>
          </p:cNvSpPr>
          <p:nvPr/>
        </p:nvSpPr>
        <p:spPr bwMode="auto">
          <a:xfrm flipV="1">
            <a:off x="7554913" y="1196975"/>
            <a:ext cx="1587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74" name="Line 950"/>
          <p:cNvSpPr>
            <a:spLocks noChangeShapeType="1"/>
          </p:cNvSpPr>
          <p:nvPr/>
        </p:nvSpPr>
        <p:spPr bwMode="auto">
          <a:xfrm flipV="1">
            <a:off x="7646988" y="1196975"/>
            <a:ext cx="1587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75" name="Line 951"/>
          <p:cNvSpPr>
            <a:spLocks noChangeShapeType="1"/>
          </p:cNvSpPr>
          <p:nvPr/>
        </p:nvSpPr>
        <p:spPr bwMode="auto">
          <a:xfrm flipV="1">
            <a:off x="7740650" y="1196975"/>
            <a:ext cx="1588" cy="644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76" name="Line 952"/>
          <p:cNvSpPr>
            <a:spLocks noChangeShapeType="1"/>
          </p:cNvSpPr>
          <p:nvPr/>
        </p:nvSpPr>
        <p:spPr bwMode="auto">
          <a:xfrm>
            <a:off x="1370013" y="1749425"/>
            <a:ext cx="6461125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77" name="Freeform 953"/>
          <p:cNvSpPr>
            <a:spLocks/>
          </p:cNvSpPr>
          <p:nvPr/>
        </p:nvSpPr>
        <p:spPr bwMode="auto">
          <a:xfrm>
            <a:off x="1370013" y="1643063"/>
            <a:ext cx="187325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8"/>
              </a:cxn>
              <a:cxn ang="0">
                <a:pos x="118" y="18"/>
              </a:cxn>
              <a:cxn ang="0">
                <a:pos x="118" y="2"/>
              </a:cxn>
              <a:cxn ang="0">
                <a:pos x="0" y="0"/>
              </a:cxn>
            </a:cxnLst>
            <a:rect l="0" t="0" r="r" b="b"/>
            <a:pathLst>
              <a:path w="118" h="18">
                <a:moveTo>
                  <a:pt x="0" y="0"/>
                </a:moveTo>
                <a:lnTo>
                  <a:pt x="0" y="18"/>
                </a:lnTo>
                <a:lnTo>
                  <a:pt x="118" y="18"/>
                </a:lnTo>
                <a:lnTo>
                  <a:pt x="118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78" name="Freeform 954"/>
          <p:cNvSpPr>
            <a:spLocks/>
          </p:cNvSpPr>
          <p:nvPr/>
        </p:nvSpPr>
        <p:spPr bwMode="auto">
          <a:xfrm>
            <a:off x="1370013" y="1550988"/>
            <a:ext cx="277812" cy="2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"/>
              </a:cxn>
              <a:cxn ang="0">
                <a:pos x="175" y="17"/>
              </a:cxn>
              <a:cxn ang="0">
                <a:pos x="175" y="1"/>
              </a:cxn>
              <a:cxn ang="0">
                <a:pos x="0" y="0"/>
              </a:cxn>
            </a:cxnLst>
            <a:rect l="0" t="0" r="r" b="b"/>
            <a:pathLst>
              <a:path w="175" h="17">
                <a:moveTo>
                  <a:pt x="0" y="0"/>
                </a:moveTo>
                <a:lnTo>
                  <a:pt x="0" y="16"/>
                </a:lnTo>
                <a:lnTo>
                  <a:pt x="175" y="17"/>
                </a:lnTo>
                <a:lnTo>
                  <a:pt x="175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79" name="Line 955"/>
          <p:cNvSpPr>
            <a:spLocks noChangeShapeType="1"/>
          </p:cNvSpPr>
          <p:nvPr/>
        </p:nvSpPr>
        <p:spPr bwMode="auto">
          <a:xfrm>
            <a:off x="1370013" y="1471613"/>
            <a:ext cx="6461125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80" name="Line 956"/>
          <p:cNvSpPr>
            <a:spLocks noChangeShapeType="1"/>
          </p:cNvSpPr>
          <p:nvPr/>
        </p:nvSpPr>
        <p:spPr bwMode="auto">
          <a:xfrm>
            <a:off x="1370013" y="1379538"/>
            <a:ext cx="6461125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81" name="Freeform 957"/>
          <p:cNvSpPr>
            <a:spLocks/>
          </p:cNvSpPr>
          <p:nvPr/>
        </p:nvSpPr>
        <p:spPr bwMode="auto">
          <a:xfrm>
            <a:off x="1370013" y="1274763"/>
            <a:ext cx="5538787" cy="2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"/>
              </a:cxn>
              <a:cxn ang="0">
                <a:pos x="3489" y="17"/>
              </a:cxn>
              <a:cxn ang="0">
                <a:pos x="3489" y="1"/>
              </a:cxn>
              <a:cxn ang="0">
                <a:pos x="0" y="0"/>
              </a:cxn>
            </a:cxnLst>
            <a:rect l="0" t="0" r="r" b="b"/>
            <a:pathLst>
              <a:path w="3489" h="17">
                <a:moveTo>
                  <a:pt x="0" y="0"/>
                </a:moveTo>
                <a:lnTo>
                  <a:pt x="0" y="16"/>
                </a:lnTo>
                <a:lnTo>
                  <a:pt x="3489" y="17"/>
                </a:lnTo>
                <a:lnTo>
                  <a:pt x="3489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82" name="Line 958"/>
          <p:cNvSpPr>
            <a:spLocks noChangeShapeType="1"/>
          </p:cNvSpPr>
          <p:nvPr/>
        </p:nvSpPr>
        <p:spPr bwMode="auto">
          <a:xfrm>
            <a:off x="6908800" y="1287463"/>
            <a:ext cx="922338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83" name="Line 959"/>
          <p:cNvSpPr>
            <a:spLocks noChangeShapeType="1"/>
          </p:cNvSpPr>
          <p:nvPr/>
        </p:nvSpPr>
        <p:spPr bwMode="auto">
          <a:xfrm flipV="1">
            <a:off x="6908800" y="1196975"/>
            <a:ext cx="3175" cy="904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84" name="Line 960"/>
          <p:cNvSpPr>
            <a:spLocks noChangeShapeType="1"/>
          </p:cNvSpPr>
          <p:nvPr/>
        </p:nvSpPr>
        <p:spPr bwMode="auto">
          <a:xfrm flipV="1">
            <a:off x="1922463" y="1196975"/>
            <a:ext cx="3175" cy="904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85" name="Line 961"/>
          <p:cNvSpPr>
            <a:spLocks noChangeShapeType="1"/>
          </p:cNvSpPr>
          <p:nvPr/>
        </p:nvSpPr>
        <p:spPr bwMode="auto">
          <a:xfrm>
            <a:off x="1647825" y="1565275"/>
            <a:ext cx="6183313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86" name="Line 962"/>
          <p:cNvSpPr>
            <a:spLocks noChangeShapeType="1"/>
          </p:cNvSpPr>
          <p:nvPr/>
        </p:nvSpPr>
        <p:spPr bwMode="auto">
          <a:xfrm flipV="1">
            <a:off x="1647825" y="1196975"/>
            <a:ext cx="1588" cy="3683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87" name="Line 963"/>
          <p:cNvSpPr>
            <a:spLocks noChangeShapeType="1"/>
          </p:cNvSpPr>
          <p:nvPr/>
        </p:nvSpPr>
        <p:spPr bwMode="auto">
          <a:xfrm>
            <a:off x="1557338" y="1655763"/>
            <a:ext cx="6273800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88" name="Line 964"/>
          <p:cNvSpPr>
            <a:spLocks noChangeShapeType="1"/>
          </p:cNvSpPr>
          <p:nvPr/>
        </p:nvSpPr>
        <p:spPr bwMode="auto">
          <a:xfrm flipV="1">
            <a:off x="1557338" y="1196975"/>
            <a:ext cx="1587" cy="4587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89" name="Rectangle 965"/>
          <p:cNvSpPr>
            <a:spLocks noChangeArrowheads="1"/>
          </p:cNvSpPr>
          <p:nvPr/>
        </p:nvSpPr>
        <p:spPr bwMode="auto">
          <a:xfrm>
            <a:off x="763588" y="1143000"/>
            <a:ext cx="4667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90" name="Rectangle 966"/>
          <p:cNvSpPr>
            <a:spLocks noChangeArrowheads="1"/>
          </p:cNvSpPr>
          <p:nvPr/>
        </p:nvSpPr>
        <p:spPr bwMode="auto">
          <a:xfrm>
            <a:off x="846138" y="1196975"/>
            <a:ext cx="373062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91" name="Rectangle 967"/>
          <p:cNvSpPr>
            <a:spLocks noChangeArrowheads="1"/>
          </p:cNvSpPr>
          <p:nvPr/>
        </p:nvSpPr>
        <p:spPr bwMode="auto">
          <a:xfrm>
            <a:off x="849313" y="1198563"/>
            <a:ext cx="3111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6x66</a:t>
            </a:r>
            <a:endParaRPr lang="en-US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192" name="Rectangle 968"/>
          <p:cNvSpPr>
            <a:spLocks noChangeArrowheads="1"/>
          </p:cNvSpPr>
          <p:nvPr/>
        </p:nvSpPr>
        <p:spPr bwMode="auto">
          <a:xfrm>
            <a:off x="1154113" y="1168400"/>
            <a:ext cx="44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193" name="Rectangle 969"/>
          <p:cNvSpPr>
            <a:spLocks noChangeArrowheads="1"/>
          </p:cNvSpPr>
          <p:nvPr/>
        </p:nvSpPr>
        <p:spPr bwMode="auto">
          <a:xfrm>
            <a:off x="922338" y="1362075"/>
            <a:ext cx="293687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94" name="Rectangle 970"/>
          <p:cNvSpPr>
            <a:spLocks noChangeArrowheads="1"/>
          </p:cNvSpPr>
          <p:nvPr/>
        </p:nvSpPr>
        <p:spPr bwMode="auto">
          <a:xfrm>
            <a:off x="922338" y="1362075"/>
            <a:ext cx="2333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6x6</a:t>
            </a:r>
            <a:endParaRPr lang="en-US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195" name="Rectangle 971"/>
          <p:cNvSpPr>
            <a:spLocks noChangeArrowheads="1"/>
          </p:cNvSpPr>
          <p:nvPr/>
        </p:nvSpPr>
        <p:spPr bwMode="auto">
          <a:xfrm>
            <a:off x="1147763" y="1331913"/>
            <a:ext cx="44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196" name="Rectangle 972"/>
          <p:cNvSpPr>
            <a:spLocks noChangeArrowheads="1"/>
          </p:cNvSpPr>
          <p:nvPr/>
        </p:nvSpPr>
        <p:spPr bwMode="auto">
          <a:xfrm>
            <a:off x="922338" y="1527175"/>
            <a:ext cx="293687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97" name="Rectangle 973"/>
          <p:cNvSpPr>
            <a:spLocks noChangeArrowheads="1"/>
          </p:cNvSpPr>
          <p:nvPr/>
        </p:nvSpPr>
        <p:spPr bwMode="auto">
          <a:xfrm>
            <a:off x="922338" y="1527175"/>
            <a:ext cx="2333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3x3</a:t>
            </a:r>
            <a:endParaRPr lang="en-US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198" name="Rectangle 974"/>
          <p:cNvSpPr>
            <a:spLocks noChangeArrowheads="1"/>
          </p:cNvSpPr>
          <p:nvPr/>
        </p:nvSpPr>
        <p:spPr bwMode="auto">
          <a:xfrm>
            <a:off x="1147763" y="1497013"/>
            <a:ext cx="44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199" name="Rectangle 975"/>
          <p:cNvSpPr>
            <a:spLocks noChangeArrowheads="1"/>
          </p:cNvSpPr>
          <p:nvPr/>
        </p:nvSpPr>
        <p:spPr bwMode="auto">
          <a:xfrm>
            <a:off x="922338" y="1692275"/>
            <a:ext cx="29368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00" name="Rectangle 976"/>
          <p:cNvSpPr>
            <a:spLocks noChangeArrowheads="1"/>
          </p:cNvSpPr>
          <p:nvPr/>
        </p:nvSpPr>
        <p:spPr bwMode="auto">
          <a:xfrm>
            <a:off x="922338" y="1692275"/>
            <a:ext cx="2333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2x2</a:t>
            </a:r>
            <a:endParaRPr lang="en-US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01" name="Rectangle 977"/>
          <p:cNvSpPr>
            <a:spLocks noChangeArrowheads="1"/>
          </p:cNvSpPr>
          <p:nvPr/>
        </p:nvSpPr>
        <p:spPr bwMode="auto">
          <a:xfrm>
            <a:off x="1147763" y="1662113"/>
            <a:ext cx="44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8761" name="Group 980"/>
          <p:cNvGrpSpPr>
            <a:grpSpLocks/>
          </p:cNvGrpSpPr>
          <p:nvPr/>
        </p:nvGrpSpPr>
        <p:grpSpPr bwMode="auto">
          <a:xfrm>
            <a:off x="1177925" y="1281113"/>
            <a:ext cx="962025" cy="174625"/>
            <a:chOff x="742" y="807"/>
            <a:chExt cx="606" cy="110"/>
          </a:xfrm>
        </p:grpSpPr>
        <p:sp>
          <p:nvSpPr>
            <p:cNvPr id="53202" name="Line 978"/>
            <p:cNvSpPr>
              <a:spLocks noChangeShapeType="1"/>
            </p:cNvSpPr>
            <p:nvPr/>
          </p:nvSpPr>
          <p:spPr bwMode="auto">
            <a:xfrm>
              <a:off x="742" y="807"/>
              <a:ext cx="548" cy="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203" name="Freeform 979"/>
            <p:cNvSpPr>
              <a:spLocks/>
            </p:cNvSpPr>
            <p:nvPr/>
          </p:nvSpPr>
          <p:spPr bwMode="auto">
            <a:xfrm>
              <a:off x="1284" y="857"/>
              <a:ext cx="6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64" y="37"/>
                </a:cxn>
                <a:cxn ang="0">
                  <a:pos x="8" y="0"/>
                </a:cxn>
                <a:cxn ang="0">
                  <a:pos x="0" y="60"/>
                </a:cxn>
              </a:cxnLst>
              <a:rect l="0" t="0" r="r" b="b"/>
              <a:pathLst>
                <a:path w="64" h="60">
                  <a:moveTo>
                    <a:pt x="0" y="60"/>
                  </a:moveTo>
                  <a:lnTo>
                    <a:pt x="64" y="37"/>
                  </a:lnTo>
                  <a:lnTo>
                    <a:pt x="8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762" name="Group 983"/>
          <p:cNvGrpSpPr>
            <a:grpSpLocks/>
          </p:cNvGrpSpPr>
          <p:nvPr/>
        </p:nvGrpSpPr>
        <p:grpSpPr bwMode="auto">
          <a:xfrm>
            <a:off x="1177925" y="1419225"/>
            <a:ext cx="550863" cy="106363"/>
            <a:chOff x="742" y="894"/>
            <a:chExt cx="347" cy="67"/>
          </a:xfrm>
        </p:grpSpPr>
        <p:sp>
          <p:nvSpPr>
            <p:cNvPr id="53205" name="Line 981"/>
            <p:cNvSpPr>
              <a:spLocks noChangeShapeType="1"/>
            </p:cNvSpPr>
            <p:nvPr/>
          </p:nvSpPr>
          <p:spPr bwMode="auto">
            <a:xfrm>
              <a:off x="742" y="894"/>
              <a:ext cx="288" cy="3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206" name="Freeform 982"/>
            <p:cNvSpPr>
              <a:spLocks/>
            </p:cNvSpPr>
            <p:nvPr/>
          </p:nvSpPr>
          <p:spPr bwMode="auto">
            <a:xfrm>
              <a:off x="1023" y="901"/>
              <a:ext cx="66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66" y="37"/>
                </a:cxn>
                <a:cxn ang="0">
                  <a:pos x="8" y="0"/>
                </a:cxn>
                <a:cxn ang="0">
                  <a:pos x="0" y="60"/>
                </a:cxn>
              </a:cxnLst>
              <a:rect l="0" t="0" r="r" b="b"/>
              <a:pathLst>
                <a:path w="66" h="60">
                  <a:moveTo>
                    <a:pt x="0" y="60"/>
                  </a:moveTo>
                  <a:lnTo>
                    <a:pt x="66" y="37"/>
                  </a:lnTo>
                  <a:lnTo>
                    <a:pt x="8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763" name="Group 986"/>
          <p:cNvGrpSpPr>
            <a:grpSpLocks/>
          </p:cNvGrpSpPr>
          <p:nvPr/>
        </p:nvGrpSpPr>
        <p:grpSpPr bwMode="auto">
          <a:xfrm>
            <a:off x="1177925" y="1577975"/>
            <a:ext cx="342900" cy="96838"/>
            <a:chOff x="742" y="994"/>
            <a:chExt cx="216" cy="61"/>
          </a:xfrm>
        </p:grpSpPr>
        <p:sp>
          <p:nvSpPr>
            <p:cNvPr id="53208" name="Line 984"/>
            <p:cNvSpPr>
              <a:spLocks noChangeShapeType="1"/>
            </p:cNvSpPr>
            <p:nvPr/>
          </p:nvSpPr>
          <p:spPr bwMode="auto">
            <a:xfrm>
              <a:off x="742" y="1023"/>
              <a:ext cx="157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209" name="Freeform 985"/>
            <p:cNvSpPr>
              <a:spLocks/>
            </p:cNvSpPr>
            <p:nvPr/>
          </p:nvSpPr>
          <p:spPr bwMode="auto">
            <a:xfrm>
              <a:off x="898" y="994"/>
              <a:ext cx="60" cy="61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60" y="29"/>
                </a:cxn>
                <a:cxn ang="0">
                  <a:pos x="0" y="0"/>
                </a:cxn>
                <a:cxn ang="0">
                  <a:pos x="0" y="61"/>
                </a:cxn>
              </a:cxnLst>
              <a:rect l="0" t="0" r="r" b="b"/>
              <a:pathLst>
                <a:path w="60" h="61">
                  <a:moveTo>
                    <a:pt x="0" y="61"/>
                  </a:moveTo>
                  <a:lnTo>
                    <a:pt x="60" y="29"/>
                  </a:lnTo>
                  <a:lnTo>
                    <a:pt x="0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764" name="Group 989"/>
          <p:cNvGrpSpPr>
            <a:grpSpLocks/>
          </p:cNvGrpSpPr>
          <p:nvPr/>
        </p:nvGrpSpPr>
        <p:grpSpPr bwMode="auto">
          <a:xfrm>
            <a:off x="1177925" y="1716088"/>
            <a:ext cx="342900" cy="95250"/>
            <a:chOff x="742" y="1081"/>
            <a:chExt cx="216" cy="60"/>
          </a:xfrm>
        </p:grpSpPr>
        <p:sp>
          <p:nvSpPr>
            <p:cNvPr id="53211" name="Line 987"/>
            <p:cNvSpPr>
              <a:spLocks noChangeShapeType="1"/>
            </p:cNvSpPr>
            <p:nvPr/>
          </p:nvSpPr>
          <p:spPr bwMode="auto">
            <a:xfrm>
              <a:off x="742" y="1110"/>
              <a:ext cx="157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212" name="Freeform 988"/>
            <p:cNvSpPr>
              <a:spLocks/>
            </p:cNvSpPr>
            <p:nvPr/>
          </p:nvSpPr>
          <p:spPr bwMode="auto">
            <a:xfrm>
              <a:off x="898" y="1081"/>
              <a:ext cx="60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60" y="29"/>
                </a:cxn>
                <a:cxn ang="0">
                  <a:pos x="0" y="0"/>
                </a:cxn>
                <a:cxn ang="0">
                  <a:pos x="0" y="60"/>
                </a:cxn>
              </a:cxnLst>
              <a:rect l="0" t="0" r="r" b="b"/>
              <a:pathLst>
                <a:path w="60" h="60">
                  <a:moveTo>
                    <a:pt x="0" y="60"/>
                  </a:moveTo>
                  <a:lnTo>
                    <a:pt x="60" y="29"/>
                  </a:lnTo>
                  <a:lnTo>
                    <a:pt x="0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3214" name="Rectangle 990"/>
          <p:cNvSpPr>
            <a:spLocks noChangeArrowheads="1"/>
          </p:cNvSpPr>
          <p:nvPr/>
        </p:nvSpPr>
        <p:spPr bwMode="auto">
          <a:xfrm>
            <a:off x="7915275" y="1143000"/>
            <a:ext cx="4667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15" name="Rectangle 991"/>
          <p:cNvSpPr>
            <a:spLocks noChangeArrowheads="1"/>
          </p:cNvSpPr>
          <p:nvPr/>
        </p:nvSpPr>
        <p:spPr bwMode="auto">
          <a:xfrm>
            <a:off x="7997825" y="1196975"/>
            <a:ext cx="373063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16" name="Rectangle 992"/>
          <p:cNvSpPr>
            <a:spLocks noChangeArrowheads="1"/>
          </p:cNvSpPr>
          <p:nvPr/>
        </p:nvSpPr>
        <p:spPr bwMode="auto">
          <a:xfrm>
            <a:off x="8001000" y="1198563"/>
            <a:ext cx="3032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 b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7x70</a:t>
            </a:r>
            <a:endParaRPr lang="en-US" b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768" name="Rectangle 993"/>
          <p:cNvSpPr>
            <a:spLocks noChangeArrowheads="1"/>
          </p:cNvSpPr>
          <p:nvPr/>
        </p:nvSpPr>
        <p:spPr bwMode="auto">
          <a:xfrm>
            <a:off x="8305800" y="1168400"/>
            <a:ext cx="44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FF3300"/>
                </a:solidFill>
              </a:rPr>
              <a:t> </a:t>
            </a:r>
            <a:endParaRPr lang="en-US">
              <a:solidFill>
                <a:srgbClr val="FF3300"/>
              </a:solidFill>
            </a:endParaRPr>
          </a:p>
        </p:txBody>
      </p:sp>
      <p:grpSp>
        <p:nvGrpSpPr>
          <p:cNvPr id="18769" name="Group 996"/>
          <p:cNvGrpSpPr>
            <a:grpSpLocks/>
          </p:cNvGrpSpPr>
          <p:nvPr/>
        </p:nvGrpSpPr>
        <p:grpSpPr bwMode="auto">
          <a:xfrm>
            <a:off x="7434263" y="1281113"/>
            <a:ext cx="550862" cy="215900"/>
            <a:chOff x="4683" y="807"/>
            <a:chExt cx="347" cy="136"/>
          </a:xfrm>
        </p:grpSpPr>
        <p:sp>
          <p:nvSpPr>
            <p:cNvPr id="53218" name="Line 994"/>
            <p:cNvSpPr>
              <a:spLocks noChangeShapeType="1"/>
            </p:cNvSpPr>
            <p:nvPr/>
          </p:nvSpPr>
          <p:spPr bwMode="auto">
            <a:xfrm flipH="1">
              <a:off x="4738" y="807"/>
              <a:ext cx="292" cy="10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219" name="Freeform 995"/>
            <p:cNvSpPr>
              <a:spLocks/>
            </p:cNvSpPr>
            <p:nvPr/>
          </p:nvSpPr>
          <p:spPr bwMode="auto">
            <a:xfrm>
              <a:off x="4683" y="887"/>
              <a:ext cx="67" cy="56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51"/>
                </a:cxn>
                <a:cxn ang="0">
                  <a:pos x="67" y="56"/>
                </a:cxn>
                <a:cxn ang="0">
                  <a:pos x="46" y="0"/>
                </a:cxn>
              </a:cxnLst>
              <a:rect l="0" t="0" r="r" b="b"/>
              <a:pathLst>
                <a:path w="67" h="56">
                  <a:moveTo>
                    <a:pt x="46" y="0"/>
                  </a:moveTo>
                  <a:lnTo>
                    <a:pt x="0" y="51"/>
                  </a:lnTo>
                  <a:lnTo>
                    <a:pt x="67" y="5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3221" name="Rectangle 997"/>
          <p:cNvSpPr>
            <a:spLocks noChangeArrowheads="1"/>
          </p:cNvSpPr>
          <p:nvPr/>
        </p:nvSpPr>
        <p:spPr bwMode="auto">
          <a:xfrm>
            <a:off x="4332288" y="1830388"/>
            <a:ext cx="3365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22" name="Rectangle 998"/>
          <p:cNvSpPr>
            <a:spLocks noChangeArrowheads="1"/>
          </p:cNvSpPr>
          <p:nvPr/>
        </p:nvSpPr>
        <p:spPr bwMode="auto">
          <a:xfrm>
            <a:off x="3690938" y="1997075"/>
            <a:ext cx="12731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23" name="Rectangle 999"/>
          <p:cNvSpPr>
            <a:spLocks noChangeArrowheads="1"/>
          </p:cNvSpPr>
          <p:nvPr/>
        </p:nvSpPr>
        <p:spPr bwMode="auto">
          <a:xfrm>
            <a:off x="3657600" y="1828800"/>
            <a:ext cx="2006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Random Sampling</a:t>
            </a:r>
            <a:endParaRPr lang="en-US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773" name="Rectangle 1000"/>
          <p:cNvSpPr>
            <a:spLocks noChangeArrowheads="1"/>
          </p:cNvSpPr>
          <p:nvPr/>
        </p:nvSpPr>
        <p:spPr bwMode="auto">
          <a:xfrm>
            <a:off x="4854575" y="1970088"/>
            <a:ext cx="44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FF0000"/>
                </a:solidFill>
              </a:rPr>
              <a:t> </a:t>
            </a:r>
            <a:endParaRPr lang="en-US" b="0"/>
          </a:p>
        </p:txBody>
      </p:sp>
      <p:sp>
        <p:nvSpPr>
          <p:cNvPr id="53225" name="Rectangle 1001"/>
          <p:cNvSpPr>
            <a:spLocks noChangeArrowheads="1"/>
          </p:cNvSpPr>
          <p:nvPr/>
        </p:nvSpPr>
        <p:spPr bwMode="auto">
          <a:xfrm>
            <a:off x="3213100" y="4222750"/>
            <a:ext cx="22272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26" name="Rectangle 1002"/>
          <p:cNvSpPr>
            <a:spLocks noChangeArrowheads="1"/>
          </p:cNvSpPr>
          <p:nvPr/>
        </p:nvSpPr>
        <p:spPr bwMode="auto">
          <a:xfrm>
            <a:off x="3048000" y="3124200"/>
            <a:ext cx="3390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Fixed Interval or Grid Sampling</a:t>
            </a:r>
            <a:endParaRPr lang="en-US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776" name="Rectangle 1003"/>
          <p:cNvSpPr>
            <a:spLocks noChangeArrowheads="1"/>
          </p:cNvSpPr>
          <p:nvPr/>
        </p:nvSpPr>
        <p:spPr bwMode="auto">
          <a:xfrm>
            <a:off x="5162550" y="4195763"/>
            <a:ext cx="44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FF0000"/>
                </a:solidFill>
              </a:rPr>
              <a:t> </a:t>
            </a:r>
            <a:endParaRPr lang="en-US" b="0"/>
          </a:p>
        </p:txBody>
      </p:sp>
      <p:sp>
        <p:nvSpPr>
          <p:cNvPr id="53228" name="Rectangle 1004"/>
          <p:cNvSpPr>
            <a:spLocks noChangeArrowheads="1"/>
          </p:cNvSpPr>
          <p:nvPr/>
        </p:nvSpPr>
        <p:spPr bwMode="auto">
          <a:xfrm>
            <a:off x="3371850" y="5335588"/>
            <a:ext cx="206851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29" name="Rectangle 1005"/>
          <p:cNvSpPr>
            <a:spLocks noChangeArrowheads="1"/>
          </p:cNvSpPr>
          <p:nvPr/>
        </p:nvSpPr>
        <p:spPr bwMode="auto">
          <a:xfrm>
            <a:off x="3200400" y="4267200"/>
            <a:ext cx="306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Stratified Random Sampling</a:t>
            </a:r>
            <a:endParaRPr lang="en-US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779" name="Rectangle 1006"/>
          <p:cNvSpPr>
            <a:spLocks noChangeArrowheads="1"/>
          </p:cNvSpPr>
          <p:nvPr/>
        </p:nvSpPr>
        <p:spPr bwMode="auto">
          <a:xfrm>
            <a:off x="5133975" y="5308600"/>
            <a:ext cx="44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FF0000"/>
                </a:solidFill>
              </a:rPr>
              <a:t> </a:t>
            </a:r>
            <a:endParaRPr lang="en-US" b="0"/>
          </a:p>
        </p:txBody>
      </p:sp>
      <p:sp>
        <p:nvSpPr>
          <p:cNvPr id="53231" name="Freeform 1007"/>
          <p:cNvSpPr>
            <a:spLocks/>
          </p:cNvSpPr>
          <p:nvPr/>
        </p:nvSpPr>
        <p:spPr bwMode="auto">
          <a:xfrm>
            <a:off x="7175500" y="2698750"/>
            <a:ext cx="66675" cy="66675"/>
          </a:xfrm>
          <a:custGeom>
            <a:avLst/>
            <a:gdLst/>
            <a:ahLst/>
            <a:cxnLst>
              <a:cxn ang="0">
                <a:pos x="42" y="12"/>
              </a:cxn>
              <a:cxn ang="0">
                <a:pos x="30" y="0"/>
              </a:cxn>
              <a:cxn ang="0">
                <a:pos x="0" y="30"/>
              </a:cxn>
              <a:cxn ang="0">
                <a:pos x="13" y="42"/>
              </a:cxn>
              <a:cxn ang="0">
                <a:pos x="42" y="12"/>
              </a:cxn>
            </a:cxnLst>
            <a:rect l="0" t="0" r="r" b="b"/>
            <a:pathLst>
              <a:path w="42" h="42">
                <a:moveTo>
                  <a:pt x="42" y="12"/>
                </a:moveTo>
                <a:lnTo>
                  <a:pt x="30" y="0"/>
                </a:lnTo>
                <a:lnTo>
                  <a:pt x="0" y="30"/>
                </a:lnTo>
                <a:lnTo>
                  <a:pt x="13" y="42"/>
                </a:lnTo>
                <a:lnTo>
                  <a:pt x="42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32" name="Freeform 1008"/>
          <p:cNvSpPr>
            <a:spLocks/>
          </p:cNvSpPr>
          <p:nvPr/>
        </p:nvSpPr>
        <p:spPr bwMode="auto">
          <a:xfrm>
            <a:off x="7040563" y="2509838"/>
            <a:ext cx="196850" cy="117475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0" y="15"/>
              </a:cxn>
              <a:cxn ang="0">
                <a:pos x="116" y="74"/>
              </a:cxn>
              <a:cxn ang="0">
                <a:pos x="124" y="59"/>
              </a:cxn>
              <a:cxn ang="0">
                <a:pos x="7" y="0"/>
              </a:cxn>
            </a:cxnLst>
            <a:rect l="0" t="0" r="r" b="b"/>
            <a:pathLst>
              <a:path w="124" h="74">
                <a:moveTo>
                  <a:pt x="7" y="0"/>
                </a:moveTo>
                <a:lnTo>
                  <a:pt x="0" y="15"/>
                </a:lnTo>
                <a:lnTo>
                  <a:pt x="116" y="74"/>
                </a:lnTo>
                <a:lnTo>
                  <a:pt x="124" y="59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33" name="Freeform 1009"/>
          <p:cNvSpPr>
            <a:spLocks/>
          </p:cNvSpPr>
          <p:nvPr/>
        </p:nvSpPr>
        <p:spPr bwMode="auto">
          <a:xfrm>
            <a:off x="7038975" y="2330450"/>
            <a:ext cx="109538" cy="109538"/>
          </a:xfrm>
          <a:custGeom>
            <a:avLst/>
            <a:gdLst/>
            <a:ahLst/>
            <a:cxnLst>
              <a:cxn ang="0">
                <a:pos x="69" y="12"/>
              </a:cxn>
              <a:cxn ang="0">
                <a:pos x="57" y="0"/>
              </a:cxn>
              <a:cxn ang="0">
                <a:pos x="0" y="59"/>
              </a:cxn>
              <a:cxn ang="0">
                <a:pos x="10" y="69"/>
              </a:cxn>
              <a:cxn ang="0">
                <a:pos x="69" y="12"/>
              </a:cxn>
            </a:cxnLst>
            <a:rect l="0" t="0" r="r" b="b"/>
            <a:pathLst>
              <a:path w="69" h="69">
                <a:moveTo>
                  <a:pt x="69" y="12"/>
                </a:moveTo>
                <a:lnTo>
                  <a:pt x="57" y="0"/>
                </a:lnTo>
                <a:lnTo>
                  <a:pt x="0" y="59"/>
                </a:lnTo>
                <a:lnTo>
                  <a:pt x="10" y="69"/>
                </a:lnTo>
                <a:lnTo>
                  <a:pt x="69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34" name="Freeform 1010"/>
          <p:cNvSpPr>
            <a:spLocks/>
          </p:cNvSpPr>
          <p:nvPr/>
        </p:nvSpPr>
        <p:spPr bwMode="auto">
          <a:xfrm>
            <a:off x="6076950" y="2279650"/>
            <a:ext cx="1014413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"/>
              </a:cxn>
              <a:cxn ang="0">
                <a:pos x="639" y="17"/>
              </a:cxn>
              <a:cxn ang="0">
                <a:pos x="639" y="1"/>
              </a:cxn>
              <a:cxn ang="0">
                <a:pos x="0" y="0"/>
              </a:cxn>
            </a:cxnLst>
            <a:rect l="0" t="0" r="r" b="b"/>
            <a:pathLst>
              <a:path w="639" h="17">
                <a:moveTo>
                  <a:pt x="0" y="0"/>
                </a:moveTo>
                <a:lnTo>
                  <a:pt x="0" y="17"/>
                </a:lnTo>
                <a:lnTo>
                  <a:pt x="639" y="17"/>
                </a:lnTo>
                <a:lnTo>
                  <a:pt x="639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35" name="Freeform 1011"/>
          <p:cNvSpPr>
            <a:spLocks/>
          </p:cNvSpPr>
          <p:nvPr/>
        </p:nvSpPr>
        <p:spPr bwMode="auto">
          <a:xfrm>
            <a:off x="5892800" y="2279650"/>
            <a:ext cx="92075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"/>
              </a:cxn>
              <a:cxn ang="0">
                <a:pos x="58" y="17"/>
              </a:cxn>
              <a:cxn ang="0">
                <a:pos x="58" y="1"/>
              </a:cxn>
              <a:cxn ang="0">
                <a:pos x="0" y="0"/>
              </a:cxn>
            </a:cxnLst>
            <a:rect l="0" t="0" r="r" b="b"/>
            <a:pathLst>
              <a:path w="58" h="17">
                <a:moveTo>
                  <a:pt x="0" y="0"/>
                </a:moveTo>
                <a:lnTo>
                  <a:pt x="0" y="17"/>
                </a:lnTo>
                <a:lnTo>
                  <a:pt x="58" y="17"/>
                </a:lnTo>
                <a:lnTo>
                  <a:pt x="58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36" name="Freeform 1012"/>
          <p:cNvSpPr>
            <a:spLocks/>
          </p:cNvSpPr>
          <p:nvPr/>
        </p:nvSpPr>
        <p:spPr bwMode="auto">
          <a:xfrm>
            <a:off x="5424488" y="2281238"/>
            <a:ext cx="381000" cy="207962"/>
          </a:xfrm>
          <a:custGeom>
            <a:avLst/>
            <a:gdLst/>
            <a:ahLst/>
            <a:cxnLst>
              <a:cxn ang="0">
                <a:pos x="0" y="116"/>
              </a:cxn>
              <a:cxn ang="0">
                <a:pos x="8" y="131"/>
              </a:cxn>
              <a:cxn ang="0">
                <a:pos x="240" y="15"/>
              </a:cxn>
              <a:cxn ang="0">
                <a:pos x="233" y="0"/>
              </a:cxn>
              <a:cxn ang="0">
                <a:pos x="0" y="116"/>
              </a:cxn>
            </a:cxnLst>
            <a:rect l="0" t="0" r="r" b="b"/>
            <a:pathLst>
              <a:path w="240" h="131">
                <a:moveTo>
                  <a:pt x="0" y="116"/>
                </a:moveTo>
                <a:lnTo>
                  <a:pt x="8" y="131"/>
                </a:lnTo>
                <a:lnTo>
                  <a:pt x="240" y="15"/>
                </a:lnTo>
                <a:lnTo>
                  <a:pt x="233" y="0"/>
                </a:lnTo>
                <a:lnTo>
                  <a:pt x="0" y="1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37" name="Freeform 1013"/>
          <p:cNvSpPr>
            <a:spLocks/>
          </p:cNvSpPr>
          <p:nvPr/>
        </p:nvSpPr>
        <p:spPr bwMode="auto">
          <a:xfrm>
            <a:off x="3951288" y="2465388"/>
            <a:ext cx="1387475" cy="211137"/>
          </a:xfrm>
          <a:custGeom>
            <a:avLst/>
            <a:gdLst/>
            <a:ahLst/>
            <a:cxnLst>
              <a:cxn ang="0">
                <a:pos x="0" y="117"/>
              </a:cxn>
              <a:cxn ang="0">
                <a:pos x="3" y="133"/>
              </a:cxn>
              <a:cxn ang="0">
                <a:pos x="874" y="16"/>
              </a:cxn>
              <a:cxn ang="0">
                <a:pos x="873" y="0"/>
              </a:cxn>
              <a:cxn ang="0">
                <a:pos x="0" y="117"/>
              </a:cxn>
            </a:cxnLst>
            <a:rect l="0" t="0" r="r" b="b"/>
            <a:pathLst>
              <a:path w="874" h="133">
                <a:moveTo>
                  <a:pt x="0" y="117"/>
                </a:moveTo>
                <a:lnTo>
                  <a:pt x="3" y="133"/>
                </a:lnTo>
                <a:lnTo>
                  <a:pt x="874" y="16"/>
                </a:lnTo>
                <a:lnTo>
                  <a:pt x="873" y="0"/>
                </a:lnTo>
                <a:lnTo>
                  <a:pt x="0" y="1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38" name="Freeform 1014"/>
          <p:cNvSpPr>
            <a:spLocks/>
          </p:cNvSpPr>
          <p:nvPr/>
        </p:nvSpPr>
        <p:spPr bwMode="auto">
          <a:xfrm>
            <a:off x="3489325" y="2559050"/>
            <a:ext cx="374650" cy="11747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15"/>
              </a:cxn>
              <a:cxn ang="0">
                <a:pos x="234" y="74"/>
              </a:cxn>
              <a:cxn ang="0">
                <a:pos x="236" y="58"/>
              </a:cxn>
              <a:cxn ang="0">
                <a:pos x="4" y="0"/>
              </a:cxn>
            </a:cxnLst>
            <a:rect l="0" t="0" r="r" b="b"/>
            <a:pathLst>
              <a:path w="236" h="74">
                <a:moveTo>
                  <a:pt x="4" y="0"/>
                </a:moveTo>
                <a:lnTo>
                  <a:pt x="0" y="15"/>
                </a:lnTo>
                <a:lnTo>
                  <a:pt x="234" y="74"/>
                </a:lnTo>
                <a:lnTo>
                  <a:pt x="236" y="58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39" name="Freeform 1015"/>
          <p:cNvSpPr>
            <a:spLocks/>
          </p:cNvSpPr>
          <p:nvPr/>
        </p:nvSpPr>
        <p:spPr bwMode="auto">
          <a:xfrm>
            <a:off x="1460500" y="2557463"/>
            <a:ext cx="1939925" cy="2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"/>
              </a:cxn>
              <a:cxn ang="0">
                <a:pos x="1222" y="17"/>
              </a:cxn>
              <a:cxn ang="0">
                <a:pos x="1222" y="1"/>
              </a:cxn>
              <a:cxn ang="0">
                <a:pos x="0" y="0"/>
              </a:cxn>
            </a:cxnLst>
            <a:rect l="0" t="0" r="r" b="b"/>
            <a:pathLst>
              <a:path w="1222" h="17">
                <a:moveTo>
                  <a:pt x="0" y="0"/>
                </a:moveTo>
                <a:lnTo>
                  <a:pt x="0" y="16"/>
                </a:lnTo>
                <a:lnTo>
                  <a:pt x="1222" y="17"/>
                </a:lnTo>
                <a:lnTo>
                  <a:pt x="122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40" name="Freeform 1016"/>
          <p:cNvSpPr>
            <a:spLocks/>
          </p:cNvSpPr>
          <p:nvPr/>
        </p:nvSpPr>
        <p:spPr bwMode="auto">
          <a:xfrm>
            <a:off x="7083425" y="2236788"/>
            <a:ext cx="112713" cy="112712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12"/>
              </a:cxn>
              <a:cxn ang="0">
                <a:pos x="58" y="71"/>
              </a:cxn>
              <a:cxn ang="0">
                <a:pos x="71" y="59"/>
              </a:cxn>
              <a:cxn ang="0">
                <a:pos x="12" y="0"/>
              </a:cxn>
            </a:cxnLst>
            <a:rect l="0" t="0" r="r" b="b"/>
            <a:pathLst>
              <a:path w="71" h="71">
                <a:moveTo>
                  <a:pt x="12" y="0"/>
                </a:moveTo>
                <a:lnTo>
                  <a:pt x="0" y="12"/>
                </a:lnTo>
                <a:lnTo>
                  <a:pt x="58" y="71"/>
                </a:lnTo>
                <a:lnTo>
                  <a:pt x="71" y="59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41" name="Freeform 1017"/>
          <p:cNvSpPr>
            <a:spLocks/>
          </p:cNvSpPr>
          <p:nvPr/>
        </p:nvSpPr>
        <p:spPr bwMode="auto">
          <a:xfrm>
            <a:off x="7083425" y="2236788"/>
            <a:ext cx="112713" cy="112712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12" y="71"/>
              </a:cxn>
              <a:cxn ang="0">
                <a:pos x="71" y="12"/>
              </a:cxn>
              <a:cxn ang="0">
                <a:pos x="58" y="0"/>
              </a:cxn>
              <a:cxn ang="0">
                <a:pos x="0" y="59"/>
              </a:cxn>
            </a:cxnLst>
            <a:rect l="0" t="0" r="r" b="b"/>
            <a:pathLst>
              <a:path w="71" h="71">
                <a:moveTo>
                  <a:pt x="0" y="59"/>
                </a:moveTo>
                <a:lnTo>
                  <a:pt x="12" y="71"/>
                </a:lnTo>
                <a:lnTo>
                  <a:pt x="71" y="12"/>
                </a:lnTo>
                <a:lnTo>
                  <a:pt x="58" y="0"/>
                </a:lnTo>
                <a:lnTo>
                  <a:pt x="0" y="5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42" name="Freeform 1018"/>
          <p:cNvSpPr>
            <a:spLocks/>
          </p:cNvSpPr>
          <p:nvPr/>
        </p:nvSpPr>
        <p:spPr bwMode="auto">
          <a:xfrm>
            <a:off x="7083425" y="2698750"/>
            <a:ext cx="112713" cy="11112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12"/>
              </a:cxn>
              <a:cxn ang="0">
                <a:pos x="58" y="70"/>
              </a:cxn>
              <a:cxn ang="0">
                <a:pos x="71" y="59"/>
              </a:cxn>
              <a:cxn ang="0">
                <a:pos x="12" y="0"/>
              </a:cxn>
            </a:cxnLst>
            <a:rect l="0" t="0" r="r" b="b"/>
            <a:pathLst>
              <a:path w="71" h="70">
                <a:moveTo>
                  <a:pt x="12" y="0"/>
                </a:moveTo>
                <a:lnTo>
                  <a:pt x="0" y="12"/>
                </a:lnTo>
                <a:lnTo>
                  <a:pt x="58" y="70"/>
                </a:lnTo>
                <a:lnTo>
                  <a:pt x="71" y="59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43" name="Freeform 1019"/>
          <p:cNvSpPr>
            <a:spLocks/>
          </p:cNvSpPr>
          <p:nvPr/>
        </p:nvSpPr>
        <p:spPr bwMode="auto">
          <a:xfrm>
            <a:off x="7083425" y="2698750"/>
            <a:ext cx="112713" cy="111125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12" y="70"/>
              </a:cxn>
              <a:cxn ang="0">
                <a:pos x="71" y="12"/>
              </a:cxn>
              <a:cxn ang="0">
                <a:pos x="58" y="0"/>
              </a:cxn>
              <a:cxn ang="0">
                <a:pos x="0" y="59"/>
              </a:cxn>
            </a:cxnLst>
            <a:rect l="0" t="0" r="r" b="b"/>
            <a:pathLst>
              <a:path w="71" h="70">
                <a:moveTo>
                  <a:pt x="0" y="59"/>
                </a:moveTo>
                <a:lnTo>
                  <a:pt x="12" y="70"/>
                </a:lnTo>
                <a:lnTo>
                  <a:pt x="71" y="12"/>
                </a:lnTo>
                <a:lnTo>
                  <a:pt x="58" y="0"/>
                </a:lnTo>
                <a:lnTo>
                  <a:pt x="0" y="5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44" name="Freeform 1020"/>
          <p:cNvSpPr>
            <a:spLocks/>
          </p:cNvSpPr>
          <p:nvPr/>
        </p:nvSpPr>
        <p:spPr bwMode="auto">
          <a:xfrm>
            <a:off x="5330825" y="2424113"/>
            <a:ext cx="109538" cy="10795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10"/>
              </a:cxn>
              <a:cxn ang="0">
                <a:pos x="57" y="68"/>
              </a:cxn>
              <a:cxn ang="0">
                <a:pos x="69" y="56"/>
              </a:cxn>
              <a:cxn ang="0">
                <a:pos x="12" y="0"/>
              </a:cxn>
            </a:cxnLst>
            <a:rect l="0" t="0" r="r" b="b"/>
            <a:pathLst>
              <a:path w="69" h="68">
                <a:moveTo>
                  <a:pt x="12" y="0"/>
                </a:moveTo>
                <a:lnTo>
                  <a:pt x="0" y="10"/>
                </a:lnTo>
                <a:lnTo>
                  <a:pt x="57" y="68"/>
                </a:lnTo>
                <a:lnTo>
                  <a:pt x="69" y="56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45" name="Freeform 1021"/>
          <p:cNvSpPr>
            <a:spLocks/>
          </p:cNvSpPr>
          <p:nvPr/>
        </p:nvSpPr>
        <p:spPr bwMode="auto">
          <a:xfrm>
            <a:off x="5330825" y="2424113"/>
            <a:ext cx="109538" cy="107950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12" y="68"/>
              </a:cxn>
              <a:cxn ang="0">
                <a:pos x="69" y="10"/>
              </a:cxn>
              <a:cxn ang="0">
                <a:pos x="57" y="0"/>
              </a:cxn>
              <a:cxn ang="0">
                <a:pos x="0" y="56"/>
              </a:cxn>
            </a:cxnLst>
            <a:rect l="0" t="0" r="r" b="b"/>
            <a:pathLst>
              <a:path w="69" h="68">
                <a:moveTo>
                  <a:pt x="0" y="56"/>
                </a:moveTo>
                <a:lnTo>
                  <a:pt x="12" y="68"/>
                </a:lnTo>
                <a:lnTo>
                  <a:pt x="69" y="10"/>
                </a:lnTo>
                <a:lnTo>
                  <a:pt x="57" y="0"/>
                </a:lnTo>
                <a:lnTo>
                  <a:pt x="0" y="5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46" name="Freeform 1022"/>
          <p:cNvSpPr>
            <a:spLocks/>
          </p:cNvSpPr>
          <p:nvPr/>
        </p:nvSpPr>
        <p:spPr bwMode="auto">
          <a:xfrm>
            <a:off x="3852863" y="2608263"/>
            <a:ext cx="111125" cy="109537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0" y="11"/>
              </a:cxn>
              <a:cxn ang="0">
                <a:pos x="58" y="69"/>
              </a:cxn>
              <a:cxn ang="0">
                <a:pos x="70" y="57"/>
              </a:cxn>
              <a:cxn ang="0">
                <a:pos x="11" y="0"/>
              </a:cxn>
            </a:cxnLst>
            <a:rect l="0" t="0" r="r" b="b"/>
            <a:pathLst>
              <a:path w="70" h="69">
                <a:moveTo>
                  <a:pt x="11" y="0"/>
                </a:moveTo>
                <a:lnTo>
                  <a:pt x="0" y="11"/>
                </a:lnTo>
                <a:lnTo>
                  <a:pt x="58" y="69"/>
                </a:lnTo>
                <a:lnTo>
                  <a:pt x="70" y="57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47" name="Freeform 1023"/>
          <p:cNvSpPr>
            <a:spLocks/>
          </p:cNvSpPr>
          <p:nvPr/>
        </p:nvSpPr>
        <p:spPr bwMode="auto">
          <a:xfrm>
            <a:off x="3852863" y="2608263"/>
            <a:ext cx="111125" cy="109537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11" y="69"/>
              </a:cxn>
              <a:cxn ang="0">
                <a:pos x="70" y="11"/>
              </a:cxn>
              <a:cxn ang="0">
                <a:pos x="58" y="0"/>
              </a:cxn>
              <a:cxn ang="0">
                <a:pos x="0" y="57"/>
              </a:cxn>
            </a:cxnLst>
            <a:rect l="0" t="0" r="r" b="b"/>
            <a:pathLst>
              <a:path w="70" h="69">
                <a:moveTo>
                  <a:pt x="0" y="57"/>
                </a:moveTo>
                <a:lnTo>
                  <a:pt x="11" y="69"/>
                </a:lnTo>
                <a:lnTo>
                  <a:pt x="70" y="11"/>
                </a:lnTo>
                <a:lnTo>
                  <a:pt x="58" y="0"/>
                </a:lnTo>
                <a:lnTo>
                  <a:pt x="0" y="5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48" name="Freeform 0"/>
          <p:cNvSpPr>
            <a:spLocks/>
          </p:cNvSpPr>
          <p:nvPr/>
        </p:nvSpPr>
        <p:spPr bwMode="auto">
          <a:xfrm>
            <a:off x="5976938" y="2236788"/>
            <a:ext cx="109537" cy="112712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12"/>
              </a:cxn>
              <a:cxn ang="0">
                <a:pos x="57" y="71"/>
              </a:cxn>
              <a:cxn ang="0">
                <a:pos x="69" y="59"/>
              </a:cxn>
              <a:cxn ang="0">
                <a:pos x="12" y="0"/>
              </a:cxn>
            </a:cxnLst>
            <a:rect l="0" t="0" r="r" b="b"/>
            <a:pathLst>
              <a:path w="69" h="71">
                <a:moveTo>
                  <a:pt x="12" y="0"/>
                </a:moveTo>
                <a:lnTo>
                  <a:pt x="0" y="12"/>
                </a:lnTo>
                <a:lnTo>
                  <a:pt x="57" y="71"/>
                </a:lnTo>
                <a:lnTo>
                  <a:pt x="69" y="59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49" name="Freeform 1"/>
          <p:cNvSpPr>
            <a:spLocks/>
          </p:cNvSpPr>
          <p:nvPr/>
        </p:nvSpPr>
        <p:spPr bwMode="auto">
          <a:xfrm>
            <a:off x="5976938" y="2236788"/>
            <a:ext cx="109537" cy="112712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12" y="71"/>
              </a:cxn>
              <a:cxn ang="0">
                <a:pos x="69" y="12"/>
              </a:cxn>
              <a:cxn ang="0">
                <a:pos x="57" y="0"/>
              </a:cxn>
              <a:cxn ang="0">
                <a:pos x="0" y="59"/>
              </a:cxn>
            </a:cxnLst>
            <a:rect l="0" t="0" r="r" b="b"/>
            <a:pathLst>
              <a:path w="69" h="71">
                <a:moveTo>
                  <a:pt x="0" y="59"/>
                </a:moveTo>
                <a:lnTo>
                  <a:pt x="12" y="71"/>
                </a:lnTo>
                <a:lnTo>
                  <a:pt x="69" y="12"/>
                </a:lnTo>
                <a:lnTo>
                  <a:pt x="57" y="0"/>
                </a:lnTo>
                <a:lnTo>
                  <a:pt x="0" y="5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0" name="Freeform 2"/>
          <p:cNvSpPr>
            <a:spLocks/>
          </p:cNvSpPr>
          <p:nvPr/>
        </p:nvSpPr>
        <p:spPr bwMode="auto">
          <a:xfrm>
            <a:off x="3389313" y="2513013"/>
            <a:ext cx="112712" cy="112712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12"/>
              </a:cxn>
              <a:cxn ang="0">
                <a:pos x="60" y="71"/>
              </a:cxn>
              <a:cxn ang="0">
                <a:pos x="71" y="60"/>
              </a:cxn>
              <a:cxn ang="0">
                <a:pos x="12" y="0"/>
              </a:cxn>
            </a:cxnLst>
            <a:rect l="0" t="0" r="r" b="b"/>
            <a:pathLst>
              <a:path w="71" h="71">
                <a:moveTo>
                  <a:pt x="12" y="0"/>
                </a:moveTo>
                <a:lnTo>
                  <a:pt x="0" y="12"/>
                </a:lnTo>
                <a:lnTo>
                  <a:pt x="60" y="71"/>
                </a:lnTo>
                <a:lnTo>
                  <a:pt x="71" y="60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1" name="Freeform 3"/>
          <p:cNvSpPr>
            <a:spLocks/>
          </p:cNvSpPr>
          <p:nvPr/>
        </p:nvSpPr>
        <p:spPr bwMode="auto">
          <a:xfrm>
            <a:off x="3389313" y="2513013"/>
            <a:ext cx="112712" cy="112712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12" y="71"/>
              </a:cxn>
              <a:cxn ang="0">
                <a:pos x="71" y="12"/>
              </a:cxn>
              <a:cxn ang="0">
                <a:pos x="60" y="0"/>
              </a:cxn>
              <a:cxn ang="0">
                <a:pos x="0" y="60"/>
              </a:cxn>
            </a:cxnLst>
            <a:rect l="0" t="0" r="r" b="b"/>
            <a:pathLst>
              <a:path w="71" h="71">
                <a:moveTo>
                  <a:pt x="0" y="60"/>
                </a:moveTo>
                <a:lnTo>
                  <a:pt x="12" y="71"/>
                </a:lnTo>
                <a:lnTo>
                  <a:pt x="71" y="12"/>
                </a:lnTo>
                <a:lnTo>
                  <a:pt x="60" y="0"/>
                </a:lnTo>
                <a:lnTo>
                  <a:pt x="0" y="6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2" name="Freeform 4"/>
          <p:cNvSpPr>
            <a:spLocks/>
          </p:cNvSpPr>
          <p:nvPr/>
        </p:nvSpPr>
        <p:spPr bwMode="auto">
          <a:xfrm>
            <a:off x="7175500" y="2608263"/>
            <a:ext cx="111125" cy="109537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11"/>
              </a:cxn>
              <a:cxn ang="0">
                <a:pos x="58" y="69"/>
              </a:cxn>
              <a:cxn ang="0">
                <a:pos x="70" y="57"/>
              </a:cxn>
              <a:cxn ang="0">
                <a:pos x="13" y="0"/>
              </a:cxn>
            </a:cxnLst>
            <a:rect l="0" t="0" r="r" b="b"/>
            <a:pathLst>
              <a:path w="70" h="69">
                <a:moveTo>
                  <a:pt x="13" y="0"/>
                </a:moveTo>
                <a:lnTo>
                  <a:pt x="0" y="11"/>
                </a:lnTo>
                <a:lnTo>
                  <a:pt x="58" y="69"/>
                </a:lnTo>
                <a:lnTo>
                  <a:pt x="70" y="57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3" name="Freeform 5"/>
          <p:cNvSpPr>
            <a:spLocks/>
          </p:cNvSpPr>
          <p:nvPr/>
        </p:nvSpPr>
        <p:spPr bwMode="auto">
          <a:xfrm>
            <a:off x="7175500" y="2608263"/>
            <a:ext cx="111125" cy="109537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13" y="69"/>
              </a:cxn>
              <a:cxn ang="0">
                <a:pos x="70" y="11"/>
              </a:cxn>
              <a:cxn ang="0">
                <a:pos x="58" y="0"/>
              </a:cxn>
              <a:cxn ang="0">
                <a:pos x="0" y="57"/>
              </a:cxn>
            </a:cxnLst>
            <a:rect l="0" t="0" r="r" b="b"/>
            <a:pathLst>
              <a:path w="70" h="69">
                <a:moveTo>
                  <a:pt x="0" y="57"/>
                </a:moveTo>
                <a:lnTo>
                  <a:pt x="13" y="69"/>
                </a:lnTo>
                <a:lnTo>
                  <a:pt x="70" y="11"/>
                </a:lnTo>
                <a:lnTo>
                  <a:pt x="58" y="0"/>
                </a:lnTo>
                <a:lnTo>
                  <a:pt x="0" y="5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4" name="Freeform 6"/>
          <p:cNvSpPr>
            <a:spLocks/>
          </p:cNvSpPr>
          <p:nvPr/>
        </p:nvSpPr>
        <p:spPr bwMode="auto">
          <a:xfrm>
            <a:off x="1358900" y="2513013"/>
            <a:ext cx="112713" cy="112712"/>
          </a:xfrm>
          <a:custGeom>
            <a:avLst/>
            <a:gdLst/>
            <a:ahLst/>
            <a:cxnLst>
              <a:cxn ang="0">
                <a:pos x="71" y="12"/>
              </a:cxn>
              <a:cxn ang="0">
                <a:pos x="60" y="0"/>
              </a:cxn>
              <a:cxn ang="0">
                <a:pos x="0" y="60"/>
              </a:cxn>
              <a:cxn ang="0">
                <a:pos x="12" y="71"/>
              </a:cxn>
              <a:cxn ang="0">
                <a:pos x="71" y="12"/>
              </a:cxn>
            </a:cxnLst>
            <a:rect l="0" t="0" r="r" b="b"/>
            <a:pathLst>
              <a:path w="71" h="71">
                <a:moveTo>
                  <a:pt x="71" y="12"/>
                </a:moveTo>
                <a:lnTo>
                  <a:pt x="60" y="0"/>
                </a:lnTo>
                <a:lnTo>
                  <a:pt x="0" y="60"/>
                </a:lnTo>
                <a:lnTo>
                  <a:pt x="12" y="71"/>
                </a:lnTo>
                <a:lnTo>
                  <a:pt x="71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5" name="Freeform 7"/>
          <p:cNvSpPr>
            <a:spLocks/>
          </p:cNvSpPr>
          <p:nvPr/>
        </p:nvSpPr>
        <p:spPr bwMode="auto">
          <a:xfrm>
            <a:off x="1358900" y="2513013"/>
            <a:ext cx="112713" cy="112712"/>
          </a:xfrm>
          <a:custGeom>
            <a:avLst/>
            <a:gdLst/>
            <a:ahLst/>
            <a:cxnLst>
              <a:cxn ang="0">
                <a:pos x="60" y="71"/>
              </a:cxn>
              <a:cxn ang="0">
                <a:pos x="71" y="60"/>
              </a:cxn>
              <a:cxn ang="0">
                <a:pos x="12" y="0"/>
              </a:cxn>
              <a:cxn ang="0">
                <a:pos x="0" y="12"/>
              </a:cxn>
              <a:cxn ang="0">
                <a:pos x="60" y="71"/>
              </a:cxn>
            </a:cxnLst>
            <a:rect l="0" t="0" r="r" b="b"/>
            <a:pathLst>
              <a:path w="71" h="71">
                <a:moveTo>
                  <a:pt x="60" y="71"/>
                </a:moveTo>
                <a:lnTo>
                  <a:pt x="71" y="60"/>
                </a:lnTo>
                <a:lnTo>
                  <a:pt x="12" y="0"/>
                </a:lnTo>
                <a:lnTo>
                  <a:pt x="0" y="12"/>
                </a:lnTo>
                <a:lnTo>
                  <a:pt x="60" y="7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6" name="Freeform 8"/>
          <p:cNvSpPr>
            <a:spLocks/>
          </p:cNvSpPr>
          <p:nvPr/>
        </p:nvSpPr>
        <p:spPr bwMode="auto">
          <a:xfrm>
            <a:off x="5792788" y="2236788"/>
            <a:ext cx="107950" cy="112712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11" y="71"/>
              </a:cxn>
              <a:cxn ang="0">
                <a:pos x="68" y="12"/>
              </a:cxn>
              <a:cxn ang="0">
                <a:pos x="57" y="0"/>
              </a:cxn>
              <a:cxn ang="0">
                <a:pos x="0" y="59"/>
              </a:cxn>
            </a:cxnLst>
            <a:rect l="0" t="0" r="r" b="b"/>
            <a:pathLst>
              <a:path w="68" h="71">
                <a:moveTo>
                  <a:pt x="0" y="59"/>
                </a:moveTo>
                <a:lnTo>
                  <a:pt x="11" y="71"/>
                </a:lnTo>
                <a:lnTo>
                  <a:pt x="68" y="12"/>
                </a:lnTo>
                <a:lnTo>
                  <a:pt x="57" y="0"/>
                </a:lnTo>
                <a:lnTo>
                  <a:pt x="0" y="5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7" name="Freeform 9"/>
          <p:cNvSpPr>
            <a:spLocks/>
          </p:cNvSpPr>
          <p:nvPr/>
        </p:nvSpPr>
        <p:spPr bwMode="auto">
          <a:xfrm>
            <a:off x="5792788" y="2236788"/>
            <a:ext cx="107950" cy="112712"/>
          </a:xfrm>
          <a:custGeom>
            <a:avLst/>
            <a:gdLst/>
            <a:ahLst/>
            <a:cxnLst>
              <a:cxn ang="0">
                <a:pos x="57" y="71"/>
              </a:cxn>
              <a:cxn ang="0">
                <a:pos x="68" y="59"/>
              </a:cxn>
              <a:cxn ang="0">
                <a:pos x="11" y="0"/>
              </a:cxn>
              <a:cxn ang="0">
                <a:pos x="0" y="12"/>
              </a:cxn>
              <a:cxn ang="0">
                <a:pos x="57" y="71"/>
              </a:cxn>
            </a:cxnLst>
            <a:rect l="0" t="0" r="r" b="b"/>
            <a:pathLst>
              <a:path w="68" h="71">
                <a:moveTo>
                  <a:pt x="57" y="71"/>
                </a:moveTo>
                <a:lnTo>
                  <a:pt x="68" y="59"/>
                </a:lnTo>
                <a:lnTo>
                  <a:pt x="11" y="0"/>
                </a:lnTo>
                <a:lnTo>
                  <a:pt x="0" y="12"/>
                </a:lnTo>
                <a:lnTo>
                  <a:pt x="57" y="7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8" name="Freeform 10"/>
          <p:cNvSpPr>
            <a:spLocks/>
          </p:cNvSpPr>
          <p:nvPr/>
        </p:nvSpPr>
        <p:spPr bwMode="auto">
          <a:xfrm>
            <a:off x="6991350" y="2424113"/>
            <a:ext cx="111125" cy="107950"/>
          </a:xfrm>
          <a:custGeom>
            <a:avLst/>
            <a:gdLst/>
            <a:ahLst/>
            <a:cxnLst>
              <a:cxn ang="0">
                <a:pos x="70" y="10"/>
              </a:cxn>
              <a:cxn ang="0">
                <a:pos x="58" y="0"/>
              </a:cxn>
              <a:cxn ang="0">
                <a:pos x="0" y="56"/>
              </a:cxn>
              <a:cxn ang="0">
                <a:pos x="12" y="68"/>
              </a:cxn>
              <a:cxn ang="0">
                <a:pos x="70" y="10"/>
              </a:cxn>
            </a:cxnLst>
            <a:rect l="0" t="0" r="r" b="b"/>
            <a:pathLst>
              <a:path w="70" h="68">
                <a:moveTo>
                  <a:pt x="70" y="10"/>
                </a:moveTo>
                <a:lnTo>
                  <a:pt x="58" y="0"/>
                </a:lnTo>
                <a:lnTo>
                  <a:pt x="0" y="56"/>
                </a:lnTo>
                <a:lnTo>
                  <a:pt x="12" y="68"/>
                </a:lnTo>
                <a:lnTo>
                  <a:pt x="70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9" name="Freeform 11"/>
          <p:cNvSpPr>
            <a:spLocks/>
          </p:cNvSpPr>
          <p:nvPr/>
        </p:nvSpPr>
        <p:spPr bwMode="auto">
          <a:xfrm>
            <a:off x="6991350" y="2424113"/>
            <a:ext cx="111125" cy="10795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10"/>
              </a:cxn>
              <a:cxn ang="0">
                <a:pos x="58" y="68"/>
              </a:cxn>
              <a:cxn ang="0">
                <a:pos x="70" y="56"/>
              </a:cxn>
              <a:cxn ang="0">
                <a:pos x="12" y="0"/>
              </a:cxn>
            </a:cxnLst>
            <a:rect l="0" t="0" r="r" b="b"/>
            <a:pathLst>
              <a:path w="70" h="68">
                <a:moveTo>
                  <a:pt x="12" y="0"/>
                </a:moveTo>
                <a:lnTo>
                  <a:pt x="0" y="10"/>
                </a:lnTo>
                <a:lnTo>
                  <a:pt x="58" y="68"/>
                </a:lnTo>
                <a:lnTo>
                  <a:pt x="70" y="56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60" name="Freeform 12"/>
          <p:cNvSpPr>
            <a:spLocks/>
          </p:cNvSpPr>
          <p:nvPr/>
        </p:nvSpPr>
        <p:spPr bwMode="auto">
          <a:xfrm>
            <a:off x="1370013" y="2879725"/>
            <a:ext cx="6459537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"/>
              </a:cxn>
              <a:cxn ang="0">
                <a:pos x="4069" y="17"/>
              </a:cxn>
              <a:cxn ang="0">
                <a:pos x="4069" y="1"/>
              </a:cxn>
              <a:cxn ang="0">
                <a:pos x="0" y="0"/>
              </a:cxn>
            </a:cxnLst>
            <a:rect l="0" t="0" r="r" b="b"/>
            <a:pathLst>
              <a:path w="4069" h="17">
                <a:moveTo>
                  <a:pt x="0" y="0"/>
                </a:moveTo>
                <a:lnTo>
                  <a:pt x="0" y="16"/>
                </a:lnTo>
                <a:lnTo>
                  <a:pt x="4069" y="17"/>
                </a:lnTo>
                <a:lnTo>
                  <a:pt x="4069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61" name="Freeform 13"/>
          <p:cNvSpPr>
            <a:spLocks/>
          </p:cNvSpPr>
          <p:nvPr/>
        </p:nvSpPr>
        <p:spPr bwMode="auto">
          <a:xfrm>
            <a:off x="1355725" y="2246313"/>
            <a:ext cx="26988" cy="646112"/>
          </a:xfrm>
          <a:custGeom>
            <a:avLst/>
            <a:gdLst/>
            <a:ahLst/>
            <a:cxnLst>
              <a:cxn ang="0">
                <a:pos x="0" y="407"/>
              </a:cxn>
              <a:cxn ang="0">
                <a:pos x="17" y="407"/>
              </a:cxn>
              <a:cxn ang="0">
                <a:pos x="17" y="0"/>
              </a:cxn>
              <a:cxn ang="0">
                <a:pos x="1" y="0"/>
              </a:cxn>
              <a:cxn ang="0">
                <a:pos x="0" y="407"/>
              </a:cxn>
            </a:cxnLst>
            <a:rect l="0" t="0" r="r" b="b"/>
            <a:pathLst>
              <a:path w="17" h="407">
                <a:moveTo>
                  <a:pt x="0" y="407"/>
                </a:moveTo>
                <a:lnTo>
                  <a:pt x="17" y="407"/>
                </a:lnTo>
                <a:lnTo>
                  <a:pt x="17" y="0"/>
                </a:lnTo>
                <a:lnTo>
                  <a:pt x="1" y="0"/>
                </a:lnTo>
                <a:lnTo>
                  <a:pt x="0" y="40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62" name="Freeform 14"/>
          <p:cNvSpPr>
            <a:spLocks/>
          </p:cNvSpPr>
          <p:nvPr/>
        </p:nvSpPr>
        <p:spPr bwMode="auto">
          <a:xfrm>
            <a:off x="1370013" y="2233613"/>
            <a:ext cx="6459537" cy="2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"/>
              </a:cxn>
              <a:cxn ang="0">
                <a:pos x="4069" y="17"/>
              </a:cxn>
              <a:cxn ang="0">
                <a:pos x="4069" y="1"/>
              </a:cxn>
              <a:cxn ang="0">
                <a:pos x="0" y="0"/>
              </a:cxn>
            </a:cxnLst>
            <a:rect l="0" t="0" r="r" b="b"/>
            <a:pathLst>
              <a:path w="4069" h="17">
                <a:moveTo>
                  <a:pt x="0" y="0"/>
                </a:moveTo>
                <a:lnTo>
                  <a:pt x="0" y="16"/>
                </a:lnTo>
                <a:lnTo>
                  <a:pt x="4069" y="17"/>
                </a:lnTo>
                <a:lnTo>
                  <a:pt x="4069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7818438" y="2246313"/>
            <a:ext cx="25400" cy="6461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 flipV="1">
            <a:off x="1460500" y="2246313"/>
            <a:ext cx="3175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 flipV="1">
            <a:off x="1554163" y="2246313"/>
            <a:ext cx="3175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 flipV="1">
            <a:off x="1647825" y="2246313"/>
            <a:ext cx="1588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 flipV="1">
            <a:off x="1738313" y="2246313"/>
            <a:ext cx="3175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 flipV="1">
            <a:off x="1830388" y="2246313"/>
            <a:ext cx="1587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 flipV="1">
            <a:off x="1920875" y="2246313"/>
            <a:ext cx="1588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70" name="Line 22"/>
          <p:cNvSpPr>
            <a:spLocks noChangeShapeType="1"/>
          </p:cNvSpPr>
          <p:nvPr/>
        </p:nvSpPr>
        <p:spPr bwMode="auto">
          <a:xfrm flipV="1">
            <a:off x="2016125" y="2246313"/>
            <a:ext cx="1588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71" name="Line 23"/>
          <p:cNvSpPr>
            <a:spLocks noChangeShapeType="1"/>
          </p:cNvSpPr>
          <p:nvPr/>
        </p:nvSpPr>
        <p:spPr bwMode="auto">
          <a:xfrm flipV="1">
            <a:off x="2108200" y="2246313"/>
            <a:ext cx="1588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72" name="Line 24"/>
          <p:cNvSpPr>
            <a:spLocks noChangeShapeType="1"/>
          </p:cNvSpPr>
          <p:nvPr/>
        </p:nvSpPr>
        <p:spPr bwMode="auto">
          <a:xfrm flipV="1">
            <a:off x="2200275" y="2246313"/>
            <a:ext cx="3175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73" name="Line 25"/>
          <p:cNvSpPr>
            <a:spLocks noChangeShapeType="1"/>
          </p:cNvSpPr>
          <p:nvPr/>
        </p:nvSpPr>
        <p:spPr bwMode="auto">
          <a:xfrm flipV="1">
            <a:off x="2292350" y="2246313"/>
            <a:ext cx="1588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74" name="Line 26"/>
          <p:cNvSpPr>
            <a:spLocks noChangeShapeType="1"/>
          </p:cNvSpPr>
          <p:nvPr/>
        </p:nvSpPr>
        <p:spPr bwMode="auto">
          <a:xfrm flipV="1">
            <a:off x="2382838" y="2246313"/>
            <a:ext cx="1587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75" name="Line 27"/>
          <p:cNvSpPr>
            <a:spLocks noChangeShapeType="1"/>
          </p:cNvSpPr>
          <p:nvPr/>
        </p:nvSpPr>
        <p:spPr bwMode="auto">
          <a:xfrm flipV="1">
            <a:off x="2476500" y="2246313"/>
            <a:ext cx="1588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76" name="Line 28"/>
          <p:cNvSpPr>
            <a:spLocks noChangeShapeType="1"/>
          </p:cNvSpPr>
          <p:nvPr/>
        </p:nvSpPr>
        <p:spPr bwMode="auto">
          <a:xfrm flipV="1">
            <a:off x="2566988" y="2246313"/>
            <a:ext cx="3175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77" name="Line 29"/>
          <p:cNvSpPr>
            <a:spLocks noChangeShapeType="1"/>
          </p:cNvSpPr>
          <p:nvPr/>
        </p:nvSpPr>
        <p:spPr bwMode="auto">
          <a:xfrm flipV="1">
            <a:off x="2660650" y="2246313"/>
            <a:ext cx="1588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78" name="Line 30"/>
          <p:cNvSpPr>
            <a:spLocks noChangeShapeType="1"/>
          </p:cNvSpPr>
          <p:nvPr/>
        </p:nvSpPr>
        <p:spPr bwMode="auto">
          <a:xfrm flipV="1">
            <a:off x="2754313" y="2246313"/>
            <a:ext cx="1587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79" name="Line 31"/>
          <p:cNvSpPr>
            <a:spLocks noChangeShapeType="1"/>
          </p:cNvSpPr>
          <p:nvPr/>
        </p:nvSpPr>
        <p:spPr bwMode="auto">
          <a:xfrm flipV="1">
            <a:off x="2846388" y="2246313"/>
            <a:ext cx="1587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80" name="Line 32"/>
          <p:cNvSpPr>
            <a:spLocks noChangeShapeType="1"/>
          </p:cNvSpPr>
          <p:nvPr/>
        </p:nvSpPr>
        <p:spPr bwMode="auto">
          <a:xfrm flipV="1">
            <a:off x="2938463" y="2246313"/>
            <a:ext cx="1587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81" name="Line 33"/>
          <p:cNvSpPr>
            <a:spLocks noChangeShapeType="1"/>
          </p:cNvSpPr>
          <p:nvPr/>
        </p:nvSpPr>
        <p:spPr bwMode="auto">
          <a:xfrm flipV="1">
            <a:off x="3032125" y="2246313"/>
            <a:ext cx="1588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82" name="Line 34"/>
          <p:cNvSpPr>
            <a:spLocks noChangeShapeType="1"/>
          </p:cNvSpPr>
          <p:nvPr/>
        </p:nvSpPr>
        <p:spPr bwMode="auto">
          <a:xfrm flipV="1">
            <a:off x="3122613" y="2246313"/>
            <a:ext cx="1587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83" name="Line 35"/>
          <p:cNvSpPr>
            <a:spLocks noChangeShapeType="1"/>
          </p:cNvSpPr>
          <p:nvPr/>
        </p:nvSpPr>
        <p:spPr bwMode="auto">
          <a:xfrm flipV="1">
            <a:off x="3213100" y="2246313"/>
            <a:ext cx="3175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84" name="Line 36"/>
          <p:cNvSpPr>
            <a:spLocks noChangeShapeType="1"/>
          </p:cNvSpPr>
          <p:nvPr/>
        </p:nvSpPr>
        <p:spPr bwMode="auto">
          <a:xfrm flipV="1">
            <a:off x="3306763" y="2246313"/>
            <a:ext cx="1587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85" name="Line 37"/>
          <p:cNvSpPr>
            <a:spLocks noChangeShapeType="1"/>
          </p:cNvSpPr>
          <p:nvPr/>
        </p:nvSpPr>
        <p:spPr bwMode="auto">
          <a:xfrm flipV="1">
            <a:off x="3400425" y="2246313"/>
            <a:ext cx="1588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86" name="Line 38"/>
          <p:cNvSpPr>
            <a:spLocks noChangeShapeType="1"/>
          </p:cNvSpPr>
          <p:nvPr/>
        </p:nvSpPr>
        <p:spPr bwMode="auto">
          <a:xfrm flipV="1">
            <a:off x="3490913" y="2246313"/>
            <a:ext cx="3175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87" name="Line 39"/>
          <p:cNvSpPr>
            <a:spLocks noChangeShapeType="1"/>
          </p:cNvSpPr>
          <p:nvPr/>
        </p:nvSpPr>
        <p:spPr bwMode="auto">
          <a:xfrm flipV="1">
            <a:off x="3584575" y="2246313"/>
            <a:ext cx="1588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88" name="Line 40"/>
          <p:cNvSpPr>
            <a:spLocks noChangeShapeType="1"/>
          </p:cNvSpPr>
          <p:nvPr/>
        </p:nvSpPr>
        <p:spPr bwMode="auto">
          <a:xfrm flipV="1">
            <a:off x="3678238" y="2246313"/>
            <a:ext cx="1587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89" name="Line 41"/>
          <p:cNvSpPr>
            <a:spLocks noChangeShapeType="1"/>
          </p:cNvSpPr>
          <p:nvPr/>
        </p:nvSpPr>
        <p:spPr bwMode="auto">
          <a:xfrm flipV="1">
            <a:off x="3768725" y="2246313"/>
            <a:ext cx="1588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90" name="Line 42"/>
          <p:cNvSpPr>
            <a:spLocks noChangeShapeType="1"/>
          </p:cNvSpPr>
          <p:nvPr/>
        </p:nvSpPr>
        <p:spPr bwMode="auto">
          <a:xfrm flipV="1">
            <a:off x="3862388" y="2246313"/>
            <a:ext cx="1587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91" name="Line 43"/>
          <p:cNvSpPr>
            <a:spLocks noChangeShapeType="1"/>
          </p:cNvSpPr>
          <p:nvPr/>
        </p:nvSpPr>
        <p:spPr bwMode="auto">
          <a:xfrm flipV="1">
            <a:off x="3952875" y="2246313"/>
            <a:ext cx="3175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92" name="Line 44"/>
          <p:cNvSpPr>
            <a:spLocks noChangeShapeType="1"/>
          </p:cNvSpPr>
          <p:nvPr/>
        </p:nvSpPr>
        <p:spPr bwMode="auto">
          <a:xfrm flipV="1">
            <a:off x="4046538" y="2246313"/>
            <a:ext cx="1587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93" name="Line 45"/>
          <p:cNvSpPr>
            <a:spLocks noChangeShapeType="1"/>
          </p:cNvSpPr>
          <p:nvPr/>
        </p:nvSpPr>
        <p:spPr bwMode="auto">
          <a:xfrm flipV="1">
            <a:off x="4137025" y="2246313"/>
            <a:ext cx="3175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94" name="Line 46"/>
          <p:cNvSpPr>
            <a:spLocks noChangeShapeType="1"/>
          </p:cNvSpPr>
          <p:nvPr/>
        </p:nvSpPr>
        <p:spPr bwMode="auto">
          <a:xfrm flipV="1">
            <a:off x="4230688" y="2246313"/>
            <a:ext cx="1587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95" name="Line 47"/>
          <p:cNvSpPr>
            <a:spLocks noChangeShapeType="1"/>
          </p:cNvSpPr>
          <p:nvPr/>
        </p:nvSpPr>
        <p:spPr bwMode="auto">
          <a:xfrm flipV="1">
            <a:off x="4321175" y="2246313"/>
            <a:ext cx="3175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96" name="Line 48"/>
          <p:cNvSpPr>
            <a:spLocks noChangeShapeType="1"/>
          </p:cNvSpPr>
          <p:nvPr/>
        </p:nvSpPr>
        <p:spPr bwMode="auto">
          <a:xfrm flipV="1">
            <a:off x="4414838" y="2246313"/>
            <a:ext cx="3175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97" name="Line 49"/>
          <p:cNvSpPr>
            <a:spLocks noChangeShapeType="1"/>
          </p:cNvSpPr>
          <p:nvPr/>
        </p:nvSpPr>
        <p:spPr bwMode="auto">
          <a:xfrm flipV="1">
            <a:off x="4508500" y="2246313"/>
            <a:ext cx="1588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98" name="Line 50"/>
          <p:cNvSpPr>
            <a:spLocks noChangeShapeType="1"/>
          </p:cNvSpPr>
          <p:nvPr/>
        </p:nvSpPr>
        <p:spPr bwMode="auto">
          <a:xfrm flipV="1">
            <a:off x="4598988" y="2246313"/>
            <a:ext cx="3175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99" name="Line 51"/>
          <p:cNvSpPr>
            <a:spLocks noChangeShapeType="1"/>
          </p:cNvSpPr>
          <p:nvPr/>
        </p:nvSpPr>
        <p:spPr bwMode="auto">
          <a:xfrm flipV="1">
            <a:off x="4692650" y="2246313"/>
            <a:ext cx="1588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00" name="Line 52"/>
          <p:cNvSpPr>
            <a:spLocks noChangeShapeType="1"/>
          </p:cNvSpPr>
          <p:nvPr/>
        </p:nvSpPr>
        <p:spPr bwMode="auto">
          <a:xfrm flipV="1">
            <a:off x="4783138" y="2246313"/>
            <a:ext cx="3175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01" name="Line 53"/>
          <p:cNvSpPr>
            <a:spLocks noChangeShapeType="1"/>
          </p:cNvSpPr>
          <p:nvPr/>
        </p:nvSpPr>
        <p:spPr bwMode="auto">
          <a:xfrm flipV="1">
            <a:off x="4876800" y="2246313"/>
            <a:ext cx="3175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02" name="Line 54"/>
          <p:cNvSpPr>
            <a:spLocks noChangeShapeType="1"/>
          </p:cNvSpPr>
          <p:nvPr/>
        </p:nvSpPr>
        <p:spPr bwMode="auto">
          <a:xfrm flipV="1">
            <a:off x="4968875" y="2246313"/>
            <a:ext cx="1588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03" name="Line 55"/>
          <p:cNvSpPr>
            <a:spLocks noChangeShapeType="1"/>
          </p:cNvSpPr>
          <p:nvPr/>
        </p:nvSpPr>
        <p:spPr bwMode="auto">
          <a:xfrm flipV="1">
            <a:off x="5060950" y="2246313"/>
            <a:ext cx="3175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04" name="Line 56"/>
          <p:cNvSpPr>
            <a:spLocks noChangeShapeType="1"/>
          </p:cNvSpPr>
          <p:nvPr/>
        </p:nvSpPr>
        <p:spPr bwMode="auto">
          <a:xfrm flipV="1">
            <a:off x="5154613" y="2246313"/>
            <a:ext cx="1587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05" name="Line 57"/>
          <p:cNvSpPr>
            <a:spLocks noChangeShapeType="1"/>
          </p:cNvSpPr>
          <p:nvPr/>
        </p:nvSpPr>
        <p:spPr bwMode="auto">
          <a:xfrm flipV="1">
            <a:off x="5245100" y="2246313"/>
            <a:ext cx="3175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06" name="Line 58"/>
          <p:cNvSpPr>
            <a:spLocks noChangeShapeType="1"/>
          </p:cNvSpPr>
          <p:nvPr/>
        </p:nvSpPr>
        <p:spPr bwMode="auto">
          <a:xfrm flipV="1">
            <a:off x="5338763" y="2246313"/>
            <a:ext cx="1587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07" name="Line 59"/>
          <p:cNvSpPr>
            <a:spLocks noChangeShapeType="1"/>
          </p:cNvSpPr>
          <p:nvPr/>
        </p:nvSpPr>
        <p:spPr bwMode="auto">
          <a:xfrm flipV="1">
            <a:off x="5430838" y="2246313"/>
            <a:ext cx="1587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08" name="Line 60"/>
          <p:cNvSpPr>
            <a:spLocks noChangeShapeType="1"/>
          </p:cNvSpPr>
          <p:nvPr/>
        </p:nvSpPr>
        <p:spPr bwMode="auto">
          <a:xfrm flipV="1">
            <a:off x="5522913" y="2246313"/>
            <a:ext cx="3175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09" name="Line 61"/>
          <p:cNvSpPr>
            <a:spLocks noChangeShapeType="1"/>
          </p:cNvSpPr>
          <p:nvPr/>
        </p:nvSpPr>
        <p:spPr bwMode="auto">
          <a:xfrm flipV="1">
            <a:off x="5614988" y="2246313"/>
            <a:ext cx="1587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10" name="Line 62"/>
          <p:cNvSpPr>
            <a:spLocks noChangeShapeType="1"/>
          </p:cNvSpPr>
          <p:nvPr/>
        </p:nvSpPr>
        <p:spPr bwMode="auto">
          <a:xfrm flipV="1">
            <a:off x="5707063" y="2246313"/>
            <a:ext cx="3175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11" name="Line 63"/>
          <p:cNvSpPr>
            <a:spLocks noChangeShapeType="1"/>
          </p:cNvSpPr>
          <p:nvPr/>
        </p:nvSpPr>
        <p:spPr bwMode="auto">
          <a:xfrm flipV="1">
            <a:off x="5799138" y="2246313"/>
            <a:ext cx="1587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12" name="Line 64"/>
          <p:cNvSpPr>
            <a:spLocks noChangeShapeType="1"/>
          </p:cNvSpPr>
          <p:nvPr/>
        </p:nvSpPr>
        <p:spPr bwMode="auto">
          <a:xfrm flipV="1">
            <a:off x="5892800" y="2246313"/>
            <a:ext cx="1588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13" name="Line 65"/>
          <p:cNvSpPr>
            <a:spLocks noChangeShapeType="1"/>
          </p:cNvSpPr>
          <p:nvPr/>
        </p:nvSpPr>
        <p:spPr bwMode="auto">
          <a:xfrm flipV="1">
            <a:off x="5984875" y="2246313"/>
            <a:ext cx="1588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14" name="Line 66"/>
          <p:cNvSpPr>
            <a:spLocks noChangeShapeType="1"/>
          </p:cNvSpPr>
          <p:nvPr/>
        </p:nvSpPr>
        <p:spPr bwMode="auto">
          <a:xfrm flipV="1">
            <a:off x="6076950" y="2246313"/>
            <a:ext cx="1588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15" name="Line 67"/>
          <p:cNvSpPr>
            <a:spLocks noChangeShapeType="1"/>
          </p:cNvSpPr>
          <p:nvPr/>
        </p:nvSpPr>
        <p:spPr bwMode="auto">
          <a:xfrm flipV="1">
            <a:off x="6169025" y="2246313"/>
            <a:ext cx="3175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16" name="Line 68"/>
          <p:cNvSpPr>
            <a:spLocks noChangeShapeType="1"/>
          </p:cNvSpPr>
          <p:nvPr/>
        </p:nvSpPr>
        <p:spPr bwMode="auto">
          <a:xfrm flipV="1">
            <a:off x="6261100" y="2246313"/>
            <a:ext cx="1588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17" name="Line 69"/>
          <p:cNvSpPr>
            <a:spLocks noChangeShapeType="1"/>
          </p:cNvSpPr>
          <p:nvPr/>
        </p:nvSpPr>
        <p:spPr bwMode="auto">
          <a:xfrm flipV="1">
            <a:off x="6354763" y="2246313"/>
            <a:ext cx="1587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18" name="Line 70"/>
          <p:cNvSpPr>
            <a:spLocks noChangeShapeType="1"/>
          </p:cNvSpPr>
          <p:nvPr/>
        </p:nvSpPr>
        <p:spPr bwMode="auto">
          <a:xfrm flipV="1">
            <a:off x="6445250" y="2246313"/>
            <a:ext cx="1588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19" name="Line 71"/>
          <p:cNvSpPr>
            <a:spLocks noChangeShapeType="1"/>
          </p:cNvSpPr>
          <p:nvPr/>
        </p:nvSpPr>
        <p:spPr bwMode="auto">
          <a:xfrm flipV="1">
            <a:off x="6538913" y="2246313"/>
            <a:ext cx="1587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20" name="Line 72"/>
          <p:cNvSpPr>
            <a:spLocks noChangeShapeType="1"/>
          </p:cNvSpPr>
          <p:nvPr/>
        </p:nvSpPr>
        <p:spPr bwMode="auto">
          <a:xfrm flipV="1">
            <a:off x="6630988" y="2246313"/>
            <a:ext cx="1587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21" name="Line 73"/>
          <p:cNvSpPr>
            <a:spLocks noChangeShapeType="1"/>
          </p:cNvSpPr>
          <p:nvPr/>
        </p:nvSpPr>
        <p:spPr bwMode="auto">
          <a:xfrm flipV="1">
            <a:off x="6724650" y="2246313"/>
            <a:ext cx="1588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22" name="Line 74"/>
          <p:cNvSpPr>
            <a:spLocks noChangeShapeType="1"/>
          </p:cNvSpPr>
          <p:nvPr/>
        </p:nvSpPr>
        <p:spPr bwMode="auto">
          <a:xfrm flipV="1">
            <a:off x="6816725" y="2246313"/>
            <a:ext cx="1588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23" name="Line 75"/>
          <p:cNvSpPr>
            <a:spLocks noChangeShapeType="1"/>
          </p:cNvSpPr>
          <p:nvPr/>
        </p:nvSpPr>
        <p:spPr bwMode="auto">
          <a:xfrm flipV="1">
            <a:off x="6907213" y="2246313"/>
            <a:ext cx="1587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24" name="Line 76"/>
          <p:cNvSpPr>
            <a:spLocks noChangeShapeType="1"/>
          </p:cNvSpPr>
          <p:nvPr/>
        </p:nvSpPr>
        <p:spPr bwMode="auto">
          <a:xfrm flipV="1">
            <a:off x="7000875" y="2246313"/>
            <a:ext cx="1588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25" name="Line 77"/>
          <p:cNvSpPr>
            <a:spLocks noChangeShapeType="1"/>
          </p:cNvSpPr>
          <p:nvPr/>
        </p:nvSpPr>
        <p:spPr bwMode="auto">
          <a:xfrm flipV="1">
            <a:off x="7091363" y="2246313"/>
            <a:ext cx="1587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26" name="Line 78"/>
          <p:cNvSpPr>
            <a:spLocks noChangeShapeType="1"/>
          </p:cNvSpPr>
          <p:nvPr/>
        </p:nvSpPr>
        <p:spPr bwMode="auto">
          <a:xfrm flipV="1">
            <a:off x="7185025" y="2246313"/>
            <a:ext cx="1588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27" name="Line 79"/>
          <p:cNvSpPr>
            <a:spLocks noChangeShapeType="1"/>
          </p:cNvSpPr>
          <p:nvPr/>
        </p:nvSpPr>
        <p:spPr bwMode="auto">
          <a:xfrm flipV="1">
            <a:off x="7278688" y="2246313"/>
            <a:ext cx="1587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28" name="Line 80"/>
          <p:cNvSpPr>
            <a:spLocks noChangeShapeType="1"/>
          </p:cNvSpPr>
          <p:nvPr/>
        </p:nvSpPr>
        <p:spPr bwMode="auto">
          <a:xfrm flipV="1">
            <a:off x="7370763" y="2246313"/>
            <a:ext cx="1587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29" name="Line 81"/>
          <p:cNvSpPr>
            <a:spLocks noChangeShapeType="1"/>
          </p:cNvSpPr>
          <p:nvPr/>
        </p:nvSpPr>
        <p:spPr bwMode="auto">
          <a:xfrm flipV="1">
            <a:off x="7459663" y="2246313"/>
            <a:ext cx="3175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30" name="Line 82"/>
          <p:cNvSpPr>
            <a:spLocks noChangeShapeType="1"/>
          </p:cNvSpPr>
          <p:nvPr/>
        </p:nvSpPr>
        <p:spPr bwMode="auto">
          <a:xfrm flipV="1">
            <a:off x="7553325" y="2246313"/>
            <a:ext cx="1588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31" name="Line 83"/>
          <p:cNvSpPr>
            <a:spLocks noChangeShapeType="1"/>
          </p:cNvSpPr>
          <p:nvPr/>
        </p:nvSpPr>
        <p:spPr bwMode="auto">
          <a:xfrm flipV="1">
            <a:off x="7643813" y="2246313"/>
            <a:ext cx="3175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32" name="Line 84"/>
          <p:cNvSpPr>
            <a:spLocks noChangeShapeType="1"/>
          </p:cNvSpPr>
          <p:nvPr/>
        </p:nvSpPr>
        <p:spPr bwMode="auto">
          <a:xfrm flipV="1">
            <a:off x="7737475" y="2246313"/>
            <a:ext cx="3175" cy="6461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33" name="Line 85"/>
          <p:cNvSpPr>
            <a:spLocks noChangeShapeType="1"/>
          </p:cNvSpPr>
          <p:nvPr/>
        </p:nvSpPr>
        <p:spPr bwMode="auto">
          <a:xfrm>
            <a:off x="1370013" y="2800350"/>
            <a:ext cx="6459537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34" name="Line 86"/>
          <p:cNvSpPr>
            <a:spLocks noChangeShapeType="1"/>
          </p:cNvSpPr>
          <p:nvPr/>
        </p:nvSpPr>
        <p:spPr bwMode="auto">
          <a:xfrm>
            <a:off x="1370013" y="2708275"/>
            <a:ext cx="6459537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35" name="Line 87"/>
          <p:cNvSpPr>
            <a:spLocks noChangeShapeType="1"/>
          </p:cNvSpPr>
          <p:nvPr/>
        </p:nvSpPr>
        <p:spPr bwMode="auto">
          <a:xfrm>
            <a:off x="1370013" y="2616200"/>
            <a:ext cx="6459537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36" name="Line 88"/>
          <p:cNvSpPr>
            <a:spLocks noChangeShapeType="1"/>
          </p:cNvSpPr>
          <p:nvPr/>
        </p:nvSpPr>
        <p:spPr bwMode="auto">
          <a:xfrm>
            <a:off x="1370013" y="2522538"/>
            <a:ext cx="6459537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37" name="Line 89"/>
          <p:cNvSpPr>
            <a:spLocks noChangeShapeType="1"/>
          </p:cNvSpPr>
          <p:nvPr/>
        </p:nvSpPr>
        <p:spPr bwMode="auto">
          <a:xfrm>
            <a:off x="1370013" y="2430463"/>
            <a:ext cx="6459537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38" name="Line 90"/>
          <p:cNvSpPr>
            <a:spLocks noChangeShapeType="1"/>
          </p:cNvSpPr>
          <p:nvPr/>
        </p:nvSpPr>
        <p:spPr bwMode="auto">
          <a:xfrm>
            <a:off x="1370013" y="2338388"/>
            <a:ext cx="6459537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407" name="Text Box 159"/>
          <p:cNvSpPr txBox="1">
            <a:spLocks noChangeArrowheads="1"/>
          </p:cNvSpPr>
          <p:nvPr/>
        </p:nvSpPr>
        <p:spPr bwMode="auto">
          <a:xfrm>
            <a:off x="3200400" y="6858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Field Element or Cell Size</a:t>
            </a:r>
          </a:p>
        </p:txBody>
      </p:sp>
      <p:sp>
        <p:nvSpPr>
          <p:cNvPr id="53409" name="Text Box 161"/>
          <p:cNvSpPr txBox="1">
            <a:spLocks noChangeArrowheads="1"/>
          </p:cNvSpPr>
          <p:nvPr/>
        </p:nvSpPr>
        <p:spPr bwMode="auto">
          <a:xfrm>
            <a:off x="2133600" y="5562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Sampling Zone Width</a:t>
            </a:r>
          </a:p>
        </p:txBody>
      </p:sp>
      <p:sp>
        <p:nvSpPr>
          <p:cNvPr id="53410" name="Line 162"/>
          <p:cNvSpPr>
            <a:spLocks noChangeShapeType="1"/>
          </p:cNvSpPr>
          <p:nvPr/>
        </p:nvSpPr>
        <p:spPr bwMode="auto">
          <a:xfrm flipH="1" flipV="1">
            <a:off x="1676400" y="5334000"/>
            <a:ext cx="533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8677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09600" y="457200"/>
          <a:ext cx="79248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Chart" r:id="rId4" imgW="4677156" imgH="3115056" progId="Excel.Chart.8">
                  <p:embed/>
                </p:oleObj>
              </mc:Choice>
              <mc:Fallback>
                <p:oleObj name="Chart" r:id="rId4" imgW="4677156" imgH="311505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"/>
                        <a:ext cx="792480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6217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1915</Words>
  <Application>Microsoft Office PowerPoint</Application>
  <PresentationFormat>On-screen Show (4:3)</PresentationFormat>
  <Paragraphs>892</Paragraphs>
  <Slides>59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Office Theme</vt:lpstr>
      <vt:lpstr>Chart</vt:lpstr>
      <vt:lpstr>Chapter 3: Soil Sampling And Soil Sensing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Sampling Strategies</vt:lpstr>
      <vt:lpstr>PowerPoint Presentation</vt:lpstr>
      <vt:lpstr>PowerPoint Presentation</vt:lpstr>
      <vt:lpstr>Location of Sampled Area for  Three Sampling Strategies</vt:lpstr>
      <vt:lpstr>Total Soil N - Burneyville</vt:lpstr>
      <vt:lpstr>Phosphorus - Burneyville</vt:lpstr>
      <vt:lpstr>Potassium - Burneyville</vt:lpstr>
      <vt:lpstr>Soil Organic Carbon - Burneyville</vt:lpstr>
      <vt:lpstr>Soil pH - Burneyville</vt:lpstr>
      <vt:lpstr>Total Soil N - Efaw</vt:lpstr>
      <vt:lpstr>Phosphorus - Efaw</vt:lpstr>
      <vt:lpstr>Potassium - Efaw</vt:lpstr>
      <vt:lpstr>Soil Organic Carbon - Efaw</vt:lpstr>
      <vt:lpstr>Soil pH - Efaw</vt:lpstr>
      <vt:lpstr>Number of randomly selected samples required to reach 10, 5, and 2 % error from the true average value with a 90% probability</vt:lpstr>
      <vt:lpstr>Conclusions</vt:lpstr>
      <vt:lpstr>Conclusions</vt:lpstr>
      <vt:lpstr>Distribution of Nutrients Throughout Fields</vt:lpstr>
      <vt:lpstr>Drawing Lines</vt:lpstr>
      <vt:lpstr>Electrical Conductivity (EC)</vt:lpstr>
      <vt:lpstr>Deteriming the Variable</vt:lpstr>
      <vt:lpstr>Elevation</vt:lpstr>
      <vt:lpstr>Soil EC</vt:lpstr>
      <vt:lpstr>Soil pH</vt:lpstr>
      <vt:lpstr>Buffer Index</vt:lpstr>
      <vt:lpstr>Phosphorus</vt:lpstr>
      <vt:lpstr>Potassium</vt:lpstr>
      <vt:lpstr>Buffer Index</vt:lpstr>
      <vt:lpstr>Phosphorus</vt:lpstr>
      <vt:lpstr>PowerPoint Presentation</vt:lpstr>
      <vt:lpstr>Partners in Research</vt:lpstr>
      <vt:lpstr>Partners in Research </vt:lpstr>
      <vt:lpstr>Ph</vt:lpstr>
      <vt:lpstr>Buffer Index</vt:lpstr>
      <vt:lpstr>PowerPoint Presentation</vt:lpstr>
      <vt:lpstr>PowerPoint Presentation</vt:lpstr>
      <vt:lpstr>Variability in your fields</vt:lpstr>
      <vt:lpstr>Summary</vt:lpstr>
      <vt:lpstr>Perfection  P &amp; K</vt:lpstr>
      <vt:lpstr>Perfection P &amp; K</vt:lpstr>
      <vt:lpstr>Perfection P &amp; K</vt:lpstr>
      <vt:lpstr>Perfection N</vt:lpstr>
      <vt:lpstr>Perfection N</vt:lpstr>
      <vt:lpstr>Perfection N</vt:lpstr>
      <vt:lpstr>Perfection N</vt:lpstr>
      <vt:lpstr>Management Zones</vt:lpstr>
      <vt:lpstr>Drawing Lines</vt:lpstr>
      <vt:lpstr>Deteriming the Variable</vt:lpstr>
      <vt:lpstr>PowerPoint Presentation</vt:lpstr>
      <vt:lpstr>What is OSU Doing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Spectral Reflectance</dc:title>
  <dc:creator>Brian Arnall</dc:creator>
  <cp:lastModifiedBy>Brian Arnall</cp:lastModifiedBy>
  <cp:revision>4</cp:revision>
  <dcterms:created xsi:type="dcterms:W3CDTF">2014-02-12T15:03:06Z</dcterms:created>
  <dcterms:modified xsi:type="dcterms:W3CDTF">2014-02-12T23:00:42Z</dcterms:modified>
</cp:coreProperties>
</file>