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8"/>
  </p:notesMasterIdLst>
  <p:sldIdLst>
    <p:sldId id="256" r:id="rId2"/>
    <p:sldId id="298" r:id="rId3"/>
    <p:sldId id="258" r:id="rId4"/>
    <p:sldId id="257" r:id="rId5"/>
    <p:sldId id="263" r:id="rId6"/>
    <p:sldId id="270" r:id="rId7"/>
    <p:sldId id="260" r:id="rId8"/>
    <p:sldId id="303" r:id="rId9"/>
    <p:sldId id="281" r:id="rId10"/>
    <p:sldId id="304" r:id="rId11"/>
    <p:sldId id="282" r:id="rId12"/>
    <p:sldId id="283" r:id="rId13"/>
    <p:sldId id="261" r:id="rId14"/>
    <p:sldId id="272" r:id="rId15"/>
    <p:sldId id="271" r:id="rId16"/>
    <p:sldId id="274" r:id="rId17"/>
    <p:sldId id="275" r:id="rId18"/>
    <p:sldId id="291" r:id="rId19"/>
    <p:sldId id="292" r:id="rId20"/>
    <p:sldId id="293" r:id="rId21"/>
    <p:sldId id="276" r:id="rId22"/>
    <p:sldId id="294" r:id="rId23"/>
    <p:sldId id="295" r:id="rId24"/>
    <p:sldId id="296" r:id="rId25"/>
    <p:sldId id="284" r:id="rId26"/>
    <p:sldId id="278" r:id="rId27"/>
    <p:sldId id="299" r:id="rId28"/>
    <p:sldId id="279" r:id="rId29"/>
    <p:sldId id="302" r:id="rId30"/>
    <p:sldId id="265" r:id="rId31"/>
    <p:sldId id="300" r:id="rId32"/>
    <p:sldId id="277" r:id="rId33"/>
    <p:sldId id="286" r:id="rId34"/>
    <p:sldId id="297" r:id="rId35"/>
    <p:sldId id="268" r:id="rId36"/>
    <p:sldId id="26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78" autoAdjust="0"/>
    <p:restoredTop sz="94660"/>
  </p:normalViewPr>
  <p:slideViewPr>
    <p:cSldViewPr>
      <p:cViewPr varScale="1">
        <p:scale>
          <a:sx n="84" d="100"/>
          <a:sy n="84" d="100"/>
        </p:scale>
        <p:origin x="1555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2C130-09A3-4B26-B9E5-7A1EC30632E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25193-FBB9-4898-9D38-357E9A5F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5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25193-FBB9-4898-9D38-357E9A5F71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6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BD749-D040-4CC4-AE4A-4B1CD136A04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4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2F143-D2FF-463B-8A97-ED447855EBE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4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A96362-4629-4CC7-B665-D33C665F302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7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2DBBC-C362-4599-B9E3-BBD6E5F2C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6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4156881-1085-4B6C-ACDB-C57D385E88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8DF108C-B0F8-421D-9EB4-426112CE9990}" type="datetimeFigureOut">
              <a:rPr lang="en-US" smtClean="0"/>
              <a:t>2/5/2015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h7KKO12Mj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itobacooperator.ca/news-opinion/news/its-a-bird-a-plane-no-its-the-farmers-new-eye-in-the-sky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nservationdrones.org/post-processing/" TargetMode="External"/><Relationship Id="rId2" Type="http://schemas.openxmlformats.org/officeDocument/2006/relationships/hyperlink" Target="http://www.satimagingcorp.com/services/orthorectifi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9FsH1lw_eU&amp;list=FLrP1TJkPyumyX2kWc7t5fq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roplife.com/croplife-top-100/wilbur-ellis-cultivating-the-past-to-build-the-future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b.arnall@okstate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hyperlink" Target="http://www.npk.okstate.ed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a.gov/news/press_releases/news_story.cfm?newsId=16875" TargetMode="External"/><Relationship Id="rId3" Type="http://schemas.openxmlformats.org/officeDocument/2006/relationships/hyperlink" Target="http://www.faa.gov/news/press_releases/news_story.cfm?newsId=17934" TargetMode="External"/><Relationship Id="rId7" Type="http://schemas.openxmlformats.org/officeDocument/2006/relationships/hyperlink" Target="http://www.faa.gov/news/press_releases/news_story.cfm?newsId=17014" TargetMode="External"/><Relationship Id="rId2" Type="http://schemas.openxmlformats.org/officeDocument/2006/relationships/hyperlink" Target="http://www.faa.gov/news/press_releas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a.gov/news/press_releases/news_story.cfm?newsId=17194" TargetMode="External"/><Relationship Id="rId5" Type="http://schemas.openxmlformats.org/officeDocument/2006/relationships/hyperlink" Target="http://www.faa.gov/news/press_releases/news_story.cfm?newsId=17434" TargetMode="External"/><Relationship Id="rId4" Type="http://schemas.openxmlformats.org/officeDocument/2006/relationships/hyperlink" Target="http://www.faa.gov/news/press_releases/news_story.cfm?newsId=17734" TargetMode="External"/><Relationship Id="rId9" Type="http://schemas.openxmlformats.org/officeDocument/2006/relationships/hyperlink" Target="http://www.faa.gov/news/press_releases/news_story.cfm?newsId=1683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graphics.wsj.com/faa-drone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Down to Earth Look at UAVs in Agriculture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Brian Arnall</a:t>
            </a:r>
          </a:p>
          <a:p>
            <a:r>
              <a:rPr lang="en-US" dirty="0" smtClean="0"/>
              <a:t>Precision Nutrient Management </a:t>
            </a:r>
            <a:br>
              <a:rPr lang="en-US" dirty="0" smtClean="0"/>
            </a:br>
            <a:r>
              <a:rPr lang="en-US" dirty="0" smtClean="0"/>
              <a:t>Oklahoma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89" y="1417638"/>
            <a:ext cx="8366421" cy="47061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1274" y="6324600"/>
            <a:ext cx="267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http://agmapsonline.com/</a:t>
            </a:r>
          </a:p>
        </p:txBody>
      </p:sp>
    </p:spTree>
    <p:extLst>
      <p:ext uri="{BB962C8B-B14F-4D97-AF65-F5344CB8AC3E}">
        <p14:creationId xmlns:p14="http://schemas.microsoft.com/office/powerpoint/2010/main" val="33451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-304799"/>
            <a:ext cx="7379677" cy="553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400800"/>
            <a:ext cx="134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Trimble.com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7620"/>
            <a:ext cx="4191000" cy="257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6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5494"/>
            <a:ext cx="8248772" cy="598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324600"/>
            <a:ext cx="150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Tetracam.com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 on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They will crash. Period.</a:t>
            </a:r>
          </a:p>
          <a:p>
            <a:pPr lvl="1"/>
            <a:r>
              <a:rPr lang="en-US" sz="3000" dirty="0" smtClean="0"/>
              <a:t>Easier to get a replace pieces the better. </a:t>
            </a:r>
          </a:p>
          <a:p>
            <a:r>
              <a:rPr lang="en-US" sz="3200" dirty="0" smtClean="0"/>
              <a:t>Copters, Hover and stable </a:t>
            </a:r>
          </a:p>
          <a:p>
            <a:r>
              <a:rPr lang="en-US" sz="3200" dirty="0" smtClean="0"/>
              <a:t>Planes </a:t>
            </a:r>
            <a:r>
              <a:rPr lang="en-US" sz="3200" dirty="0" smtClean="0"/>
              <a:t>/ </a:t>
            </a:r>
            <a:r>
              <a:rPr lang="en-US" sz="3200" dirty="0" smtClean="0"/>
              <a:t>Fixed Wing, </a:t>
            </a:r>
            <a:r>
              <a:rPr lang="en-US" sz="3200" dirty="0"/>
              <a:t>C</a:t>
            </a:r>
            <a:r>
              <a:rPr lang="en-US" sz="3200" dirty="0" smtClean="0"/>
              <a:t>overs ground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9198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Consulting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57375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61722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https://www.youtube.com/watch?v=Rh7KKO12Mj8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28799"/>
            <a:ext cx="7620000" cy="428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750" y="1600200"/>
            <a:ext cx="7200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1800" y="6248400"/>
            <a:ext cx="2901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www.manitobacooperator.ca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Beyond the GoPro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can collect data, and potentially a lot of </a:t>
            </a:r>
            <a:r>
              <a:rPr lang="en-US" sz="2800" dirty="0" smtClean="0"/>
              <a:t>it.</a:t>
            </a:r>
          </a:p>
          <a:p>
            <a:r>
              <a:rPr lang="en-US" sz="2800" dirty="0" smtClean="0"/>
              <a:t> To Get Quality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5785"/>
            <a:ext cx="5181600" cy="480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70" t="21684" r="39711" b="60868"/>
          <a:stretch/>
        </p:blipFill>
        <p:spPr>
          <a:xfrm>
            <a:off x="228600" y="4800600"/>
            <a:ext cx="5264725" cy="1447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6600" y="3124200"/>
            <a:ext cx="3048000" cy="762000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Imagery Stitching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OrthoRectification</a:t>
            </a:r>
            <a:r>
              <a:rPr lang="en-US" dirty="0" smtClean="0"/>
              <a:t> </a:t>
            </a:r>
          </a:p>
          <a:p>
            <a:pPr lvl="1"/>
            <a:r>
              <a:rPr lang="en-US" sz="1600" dirty="0" smtClean="0">
                <a:hlinkClick r:id="rId2"/>
              </a:rPr>
              <a:t>http://www.satimagingcorp.com/services/orthorectification/</a:t>
            </a:r>
            <a:endParaRPr lang="en-US" sz="1600" dirty="0" smtClean="0"/>
          </a:p>
          <a:p>
            <a:pPr lvl="2"/>
            <a:r>
              <a:rPr lang="en-US" dirty="0" smtClean="0"/>
              <a:t> </a:t>
            </a:r>
            <a:r>
              <a:rPr lang="en-US" sz="2000" dirty="0" smtClean="0"/>
              <a:t>open sources available</a:t>
            </a:r>
            <a:endParaRPr lang="en-US" sz="5400" dirty="0" smtClean="0"/>
          </a:p>
          <a:p>
            <a:pPr lvl="2"/>
            <a:r>
              <a:rPr lang="en-US" dirty="0" smtClean="0">
                <a:hlinkClick r:id="rId3"/>
              </a:rPr>
              <a:t>http://conservationdrones.org/post-processing/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54834" y="2498367"/>
            <a:ext cx="3844207" cy="463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1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2100"/>
            <a:ext cx="7620000" cy="480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Small footprint</a:t>
            </a:r>
          </a:p>
          <a:p>
            <a:r>
              <a:rPr lang="en-US" sz="3200" dirty="0" smtClean="0"/>
              <a:t>Image distortion</a:t>
            </a:r>
          </a:p>
          <a:p>
            <a:r>
              <a:rPr lang="en-US" sz="3200" dirty="0" smtClean="0"/>
              <a:t>Locating ground control</a:t>
            </a:r>
            <a:br>
              <a:rPr lang="en-US" sz="3200" dirty="0" smtClean="0"/>
            </a:br>
            <a:r>
              <a:rPr lang="en-US" sz="3200" dirty="0" smtClean="0"/>
              <a:t>points </a:t>
            </a:r>
          </a:p>
          <a:p>
            <a:r>
              <a:rPr lang="en-US" sz="3200" dirty="0" smtClean="0"/>
              <a:t>Relatively </a:t>
            </a:r>
            <a:r>
              <a:rPr lang="en-US" sz="3200" dirty="0"/>
              <a:t>large errors in exterior orientation parameters (X, Y, Z, roll, pitch, heading</a:t>
            </a:r>
            <a:r>
              <a:rPr lang="en-US" sz="3200" dirty="0" smtClean="0"/>
              <a:t>)</a:t>
            </a:r>
          </a:p>
          <a:p>
            <a:pPr lvl="1"/>
            <a:r>
              <a:rPr lang="en-US" sz="3200" dirty="0" smtClean="0"/>
              <a:t>Wind comes sweeping down the plains……..</a:t>
            </a:r>
            <a:endParaRPr lang="en-US" sz="1800" dirty="0"/>
          </a:p>
        </p:txBody>
      </p:sp>
      <p:pic>
        <p:nvPicPr>
          <p:cNvPr id="17412" name="Picture 4" descr="http://dslrfilmschool.com/wp-content/uploads/2013/01/Lens-Distor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4638"/>
            <a:ext cx="4083538" cy="245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94" y="99877"/>
            <a:ext cx="4175275" cy="27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86800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0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Ok State has provided cease and desist.</a:t>
            </a:r>
          </a:p>
          <a:p>
            <a:r>
              <a:rPr lang="en-US" sz="3200" dirty="0" smtClean="0"/>
              <a:t>I have not flown one.</a:t>
            </a:r>
          </a:p>
          <a:p>
            <a:r>
              <a:rPr lang="en-US" sz="3200" dirty="0" smtClean="0"/>
              <a:t>I am very familiar with their data and use. </a:t>
            </a:r>
          </a:p>
          <a:p>
            <a:r>
              <a:rPr lang="en-US" sz="3200" dirty="0" smtClean="0"/>
              <a:t>UAV’s and Teenagers</a:t>
            </a:r>
          </a:p>
          <a:p>
            <a:r>
              <a:rPr lang="en-US" sz="3200" dirty="0" smtClean="0"/>
              <a:t> </a:t>
            </a:r>
            <a:r>
              <a:rPr lang="en-US" sz="3200" dirty="0" smtClean="0">
                <a:hlinkClick r:id="rId2"/>
              </a:rPr>
              <a:t>Cow Art</a:t>
            </a:r>
            <a:r>
              <a:rPr lang="en-US" sz="3200" dirty="0" smtClean="0"/>
              <a:t>, </a:t>
            </a:r>
            <a:r>
              <a:rPr lang="en-US" sz="3200" dirty="0" err="1" smtClean="0"/>
              <a:t>Klingenberg</a:t>
            </a:r>
            <a:r>
              <a:rPr lang="en-US" sz="3200" dirty="0"/>
              <a:t> </a:t>
            </a:r>
            <a:r>
              <a:rPr lang="en-US" sz="3200" dirty="0" smtClean="0"/>
              <a:t>Farms</a:t>
            </a:r>
          </a:p>
          <a:p>
            <a:endParaRPr lang="en-US" sz="3200" dirty="0" smtClean="0"/>
          </a:p>
          <a:p>
            <a:r>
              <a:rPr lang="en-US" sz="3200" dirty="0"/>
              <a:t>I want one…..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346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Wavelengths &amp; Indices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NDVI and Simple Ratio</a:t>
            </a:r>
          </a:p>
          <a:p>
            <a:pPr lvl="1"/>
            <a:r>
              <a:rPr lang="en-US" b="1" dirty="0" smtClean="0"/>
              <a:t>Biomass</a:t>
            </a:r>
            <a:r>
              <a:rPr lang="en-US" dirty="0"/>
              <a:t>:</a:t>
            </a:r>
            <a:r>
              <a:rPr lang="en-US" dirty="0" smtClean="0"/>
              <a:t> Red and NIR (650, 780)</a:t>
            </a:r>
          </a:p>
          <a:p>
            <a:pPr lvl="1"/>
            <a:r>
              <a:rPr lang="en-US" dirty="0" smtClean="0"/>
              <a:t>Green or Amber instead of Red  (550, 590)</a:t>
            </a:r>
          </a:p>
          <a:p>
            <a:pPr lvl="1"/>
            <a:r>
              <a:rPr lang="en-US" dirty="0" smtClean="0"/>
              <a:t>Growth Stage for Amber v Red </a:t>
            </a:r>
          </a:p>
          <a:p>
            <a:pPr lvl="1"/>
            <a:r>
              <a:rPr lang="en-US" dirty="0" smtClean="0"/>
              <a:t>Red Edge  680</a:t>
            </a:r>
            <a:endParaRPr lang="en-US" dirty="0"/>
          </a:p>
          <a:p>
            <a:r>
              <a:rPr lang="en-US" dirty="0" smtClean="0"/>
              <a:t>Chlorophyll</a:t>
            </a:r>
          </a:p>
          <a:p>
            <a:pPr lvl="1"/>
            <a:r>
              <a:rPr lang="en-US" dirty="0" smtClean="0"/>
              <a:t>SPAD (650 – 940)</a:t>
            </a:r>
          </a:p>
          <a:p>
            <a:r>
              <a:rPr lang="en-US" dirty="0" smtClean="0"/>
              <a:t>Protein</a:t>
            </a:r>
          </a:p>
          <a:p>
            <a:pPr lvl="1"/>
            <a:r>
              <a:rPr lang="en-US" dirty="0" smtClean="0"/>
              <a:t>710 , 810</a:t>
            </a:r>
            <a:br>
              <a:rPr lang="en-US" dirty="0" smtClean="0"/>
            </a:br>
            <a:r>
              <a:rPr lang="en-US" sz="1400" dirty="0" smtClean="0"/>
              <a:t>(Kelly et al 04)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 l="11297" t="4545" b="6818"/>
          <a:stretch>
            <a:fillRect/>
          </a:stretch>
        </p:blipFill>
        <p:spPr bwMode="auto">
          <a:xfrm>
            <a:off x="3767015" y="3581400"/>
            <a:ext cx="5376985" cy="3276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16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Reflectance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Historically satellite and aerial imagery widely used. </a:t>
            </a:r>
          </a:p>
          <a:p>
            <a:r>
              <a:rPr lang="en-US" sz="3200" dirty="0" smtClean="0"/>
              <a:t>Ok State in the mid 90’s started investigating VRT N work. </a:t>
            </a:r>
          </a:p>
          <a:p>
            <a:pPr lvl="1"/>
            <a:r>
              <a:rPr lang="en-US" sz="3200" dirty="0" smtClean="0"/>
              <a:t>Evaluated Aerial and Satellite.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84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1"/>
            <a:ext cx="8504238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Precision Ag Research at OSU</a:t>
            </a:r>
          </a:p>
        </p:txBody>
      </p:sp>
      <p:pic>
        <p:nvPicPr>
          <p:cNvPr id="64514" name="Picture 3" descr="IM0005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609600"/>
            <a:ext cx="4038600" cy="3028950"/>
          </a:xfrm>
          <a:noFill/>
        </p:spPr>
      </p:pic>
      <p:pic>
        <p:nvPicPr>
          <p:cNvPr id="64515" name="Picture 4" descr="good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48716" y="609600"/>
            <a:ext cx="3992059" cy="2978150"/>
          </a:xfrm>
          <a:noFill/>
        </p:spPr>
      </p:pic>
      <p:pic>
        <p:nvPicPr>
          <p:cNvPr id="64516" name="Picture 6" descr="lastponc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228600" y="3733800"/>
            <a:ext cx="4046286" cy="3020568"/>
          </a:xfrm>
          <a:noFill/>
        </p:spPr>
      </p:pic>
      <p:pic>
        <p:nvPicPr>
          <p:cNvPr id="64518" name="Picture 7" descr="Picture 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1800" y="3962401"/>
            <a:ext cx="4367400" cy="279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14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1279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NDVI of OSU Experiment Station </a:t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1m  Resolution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39" name="Picture 3" descr="1ND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475" y="1235075"/>
            <a:ext cx="722312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43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0"/>
            <a:ext cx="8413750" cy="1600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False Color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(green, red, NIR)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</a:t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&lt; 1 m Resolution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- Raw Radiometric Data</a:t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(Courtesy F.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Schiebe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,   SST Software)</a:t>
            </a:r>
          </a:p>
        </p:txBody>
      </p:sp>
      <p:pic>
        <p:nvPicPr>
          <p:cNvPr id="66563" name="Picture 3" descr="sbir 1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6963" y="1676400"/>
            <a:ext cx="66754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91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vs 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Active Sensor emits light, typically via LED.</a:t>
            </a:r>
          </a:p>
          <a:p>
            <a:r>
              <a:rPr lang="en-US" sz="3200" dirty="0" smtClean="0"/>
              <a:t>Passive Sensor records reflectance of natural light. </a:t>
            </a:r>
          </a:p>
          <a:p>
            <a:pPr lvl="1"/>
            <a:r>
              <a:rPr lang="en-US" sz="3200" dirty="0" smtClean="0"/>
              <a:t>Sun Angle, impacted by time of day and time of year. </a:t>
            </a:r>
          </a:p>
          <a:p>
            <a:pPr lvl="1"/>
            <a:r>
              <a:rPr lang="en-US" sz="3200" dirty="0" smtClean="0"/>
              <a:t>Clouds </a:t>
            </a:r>
          </a:p>
          <a:p>
            <a:pPr lvl="1"/>
            <a:r>
              <a:rPr lang="en-US" sz="3200" dirty="0" smtClean="0"/>
              <a:t>Atmospheric interference.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13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relative values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*From Auto Copter</a:t>
            </a:r>
          </a:p>
          <a:p>
            <a:pPr marL="0" indent="0">
              <a:buNone/>
            </a:pPr>
            <a:r>
              <a:rPr lang="en-US" dirty="0" smtClean="0"/>
              <a:t>•Map segmented into NDVI values</a:t>
            </a:r>
          </a:p>
          <a:p>
            <a:pPr marL="297180" lvl="1" indent="0">
              <a:buNone/>
            </a:pPr>
            <a:r>
              <a:rPr lang="en-US" dirty="0" smtClean="0"/>
              <a:t>•Fertilizer into 150lb, 130lb, 110lb, 90lb, and 70lb</a:t>
            </a:r>
          </a:p>
          <a:p>
            <a:pPr marL="662940" lvl="2" indent="0">
              <a:buNone/>
            </a:pPr>
            <a:r>
              <a:rPr lang="en-US" dirty="0" smtClean="0"/>
              <a:t>•150lb for the lowest NDVI value</a:t>
            </a:r>
          </a:p>
          <a:p>
            <a:pPr marL="662940" lvl="2" indent="0">
              <a:buNone/>
            </a:pPr>
            <a:r>
              <a:rPr lang="en-US" dirty="0" smtClean="0"/>
              <a:t>•130lb for the middle-lowest NDVI value</a:t>
            </a:r>
          </a:p>
          <a:p>
            <a:pPr marL="662940" lvl="2" indent="0">
              <a:buNone/>
            </a:pPr>
            <a:r>
              <a:rPr lang="en-US" dirty="0" smtClean="0"/>
              <a:t>•110lb for the middle NDVI value</a:t>
            </a:r>
          </a:p>
          <a:p>
            <a:pPr marL="662940" lvl="2" indent="0">
              <a:buNone/>
            </a:pPr>
            <a:r>
              <a:rPr lang="en-US" dirty="0" smtClean="0"/>
              <a:t>•90lb for the middle-highest NDVI value</a:t>
            </a:r>
          </a:p>
          <a:p>
            <a:pPr marL="662940" lvl="2" indent="0">
              <a:buNone/>
            </a:pPr>
            <a:r>
              <a:rPr lang="en-US" dirty="0" smtClean="0"/>
              <a:t>•70lb for the highest NDVI value</a:t>
            </a:r>
          </a:p>
          <a:p>
            <a:pPr marL="0" indent="0">
              <a:buNone/>
            </a:pPr>
            <a:r>
              <a:rPr lang="en-US" dirty="0" smtClean="0"/>
              <a:t>*PGRs and Defoliants in cotton</a:t>
            </a:r>
          </a:p>
          <a:p>
            <a:pPr marL="0" indent="0">
              <a:buNone/>
            </a:pPr>
            <a:r>
              <a:rPr lang="en-US" dirty="0" smtClean="0"/>
              <a:t>*Bare Soil imagery for drainage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06" t="13667" r="12181" b="17862"/>
          <a:stretch/>
        </p:blipFill>
        <p:spPr>
          <a:xfrm>
            <a:off x="432816" y="4506206"/>
            <a:ext cx="7315200" cy="20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1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Imagery values w/o Cal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Yield Monitor</a:t>
            </a:r>
            <a:endParaRPr lang="en-US" dirty="0"/>
          </a:p>
        </p:txBody>
      </p:sp>
      <p:pic>
        <p:nvPicPr>
          <p:cNvPr id="5" name="Picture 3" descr="C:\Misc\rendel.wmf"/>
          <p:cNvPicPr>
            <a:picLocks noChangeAspect="1" noChangeArrowheads="1"/>
          </p:cNvPicPr>
          <p:nvPr/>
        </p:nvPicPr>
        <p:blipFill rotWithShape="1">
          <a:blip r:embed="rId2" cstate="print"/>
          <a:srcRect t="33960"/>
          <a:stretch/>
        </p:blipFill>
        <p:spPr bwMode="auto">
          <a:xfrm>
            <a:off x="-45303" y="2133600"/>
            <a:ext cx="8808304" cy="4648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477000" y="3657600"/>
            <a:ext cx="21336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Calibrate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With </a:t>
            </a:r>
            <a:r>
              <a:rPr lang="en-US" sz="3200" dirty="0" smtClean="0"/>
              <a:t>Spectrometer, </a:t>
            </a:r>
            <a:r>
              <a:rPr lang="en-US" sz="3200" dirty="0" smtClean="0"/>
              <a:t>use white plate. </a:t>
            </a:r>
          </a:p>
          <a:p>
            <a:r>
              <a:rPr lang="en-US" sz="3200" dirty="0" smtClean="0"/>
              <a:t>NUE Wheat project with 330+ plots. </a:t>
            </a:r>
          </a:p>
          <a:p>
            <a:pPr lvl="1"/>
            <a:r>
              <a:rPr lang="en-US" sz="3200" dirty="0" smtClean="0"/>
              <a:t>10 to 2</a:t>
            </a:r>
          </a:p>
          <a:p>
            <a:pPr lvl="1"/>
            <a:r>
              <a:rPr lang="en-US" sz="3200" dirty="0" smtClean="0"/>
              <a:t>White plate</a:t>
            </a:r>
          </a:p>
          <a:p>
            <a:pPr lvl="1"/>
            <a:r>
              <a:rPr lang="en-US" sz="3200" dirty="0" smtClean="0"/>
              <a:t>Incoming and reflectance</a:t>
            </a:r>
          </a:p>
          <a:p>
            <a:pPr lvl="1"/>
            <a:r>
              <a:rPr lang="en-US" sz="3200" dirty="0" smtClean="0"/>
              <a:t>Reverse order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04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Replicated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OSU’s use of active sensors</a:t>
            </a:r>
          </a:p>
          <a:p>
            <a:r>
              <a:rPr lang="en-US" sz="3200" dirty="0" smtClean="0"/>
              <a:t>Relate Specific values. </a:t>
            </a:r>
          </a:p>
          <a:p>
            <a:r>
              <a:rPr lang="en-US" sz="3200" dirty="0" smtClean="0"/>
              <a:t>Must have repeatability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196" y="3276600"/>
            <a:ext cx="6144930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5" y="1285565"/>
            <a:ext cx="8303205" cy="557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85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reflectance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6400800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http://agloop.com/how-to-produce-more-with-less-the-emergence-of-uav-technology/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Stand Count</a:t>
            </a:r>
          </a:p>
          <a:p>
            <a:pPr lvl="1"/>
            <a:r>
              <a:rPr lang="en-US" sz="3000" dirty="0" smtClean="0"/>
              <a:t>Quite easy</a:t>
            </a:r>
          </a:p>
          <a:p>
            <a:r>
              <a:rPr lang="en-US" sz="3200" dirty="0" smtClean="0"/>
              <a:t>Canopy Temp</a:t>
            </a:r>
          </a:p>
          <a:p>
            <a:r>
              <a:rPr lang="en-US" sz="3200" dirty="0" smtClean="0"/>
              <a:t>Soil Moisture</a:t>
            </a:r>
          </a:p>
          <a:p>
            <a:r>
              <a:rPr lang="en-US" sz="3200" dirty="0" smtClean="0"/>
              <a:t>Soil OM</a:t>
            </a:r>
          </a:p>
          <a:p>
            <a:r>
              <a:rPr lang="en-US" sz="3200" dirty="0" smtClean="0"/>
              <a:t>DOCUMENTATION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83" y="1591056"/>
            <a:ext cx="559051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92" y="3124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3895724" cy="260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6" y="3962400"/>
            <a:ext cx="4064439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1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00600"/>
          </a:xfrm>
        </p:spPr>
        <p:txBody>
          <a:bodyPr>
            <a:noAutofit/>
          </a:bodyPr>
          <a:lstStyle/>
          <a:p>
            <a:r>
              <a:rPr lang="en-US" sz="2000" b="1" i="1" u="sng" dirty="0"/>
              <a:t>June </a:t>
            </a:r>
            <a:r>
              <a:rPr lang="en-US" sz="2000" b="1" i="1" u="sng" dirty="0" smtClean="0"/>
              <a:t>10-2014    </a:t>
            </a:r>
            <a:r>
              <a:rPr lang="en-US" sz="2000" b="1" dirty="0" smtClean="0"/>
              <a:t>Google Tuesday agreed to buy satellite startup Skybox Imaging Inc. </a:t>
            </a:r>
            <a:r>
              <a:rPr lang="en-US" sz="2000" dirty="0" smtClean="0"/>
              <a:t>for $500 million in cash, the latest in a number of moves by the world's largest Internet search provider to collect and provide data from the sky. </a:t>
            </a:r>
            <a:r>
              <a:rPr lang="en-US" sz="2000" b="1" dirty="0" smtClean="0"/>
              <a:t>Skybox </a:t>
            </a:r>
            <a:r>
              <a:rPr lang="en-US" sz="2000" b="1" dirty="0"/>
              <a:t>has designed small, relatively cheap satellites that can collect daily photos and video of the Earth. </a:t>
            </a:r>
            <a:r>
              <a:rPr lang="en-US" sz="2000" b="1" dirty="0" smtClean="0"/>
              <a:t>Skybox </a:t>
            </a:r>
            <a:r>
              <a:rPr lang="en-US" sz="2000" b="1" dirty="0"/>
              <a:t>satellites weigh roughly 260 pounds, </a:t>
            </a:r>
            <a:r>
              <a:rPr lang="en-US" sz="2000" dirty="0"/>
              <a:t>making them much cheaper to build and launch than traditional satellites that can weigh tons. </a:t>
            </a:r>
            <a:r>
              <a:rPr lang="en-US" sz="2000" dirty="0" smtClean="0"/>
              <a:t>Skybox </a:t>
            </a:r>
            <a:r>
              <a:rPr lang="en-US" sz="2000" dirty="0"/>
              <a:t>planned to launch 24 such satellites that could shoot pictures of the Earth more </a:t>
            </a:r>
            <a:r>
              <a:rPr lang="en-US" sz="2000" dirty="0" smtClean="0"/>
              <a:t>often.</a:t>
            </a:r>
          </a:p>
          <a:p>
            <a:r>
              <a:rPr lang="en-US" sz="2000" b="1" i="1" u="sng" dirty="0" smtClean="0"/>
              <a:t>Feb 3 2015  </a:t>
            </a:r>
            <a:r>
              <a:rPr lang="en-US" sz="2000" b="1" dirty="0" smtClean="0"/>
              <a:t>Wilbur-Ellis </a:t>
            </a:r>
            <a:r>
              <a:rPr lang="en-US" sz="2000" b="1" dirty="0"/>
              <a:t>Co. has reached an agreement with Planet Labs </a:t>
            </a:r>
            <a:r>
              <a:rPr lang="en-US" sz="2000" dirty="0"/>
              <a:t>to bring satellite imagery to the </a:t>
            </a:r>
            <a:r>
              <a:rPr lang="en-US" sz="2000" dirty="0" err="1"/>
              <a:t>AgVerdict</a:t>
            </a:r>
            <a:r>
              <a:rPr lang="en-US" sz="2000" dirty="0"/>
              <a:t> software platform, Wilbur-Ellis’ technology in agricultural data usage. This enhancement will significantly improve the delivery of satellite imagery to a grower, making the data available in a matter of minutes rather than days</a:t>
            </a:r>
            <a:r>
              <a:rPr lang="en-US" sz="2000" dirty="0" smtClean="0"/>
              <a:t>. </a:t>
            </a:r>
            <a:r>
              <a:rPr lang="en-US" sz="2000" dirty="0"/>
              <a:t>This new feature will benefit </a:t>
            </a:r>
            <a:r>
              <a:rPr lang="en-US" sz="2000" b="1" dirty="0">
                <a:hlinkClick r:id="rId2" tooltip="Wilbur-Ellis: Cultivating The Past To Build The Future"/>
              </a:rPr>
              <a:t>Wilbur-Ellis</a:t>
            </a:r>
            <a:r>
              <a:rPr lang="en-US" sz="2000" dirty="0"/>
              <a:t> customers by providing imagery using </a:t>
            </a:r>
            <a:r>
              <a:rPr lang="en-US" sz="2000" b="1" dirty="0"/>
              <a:t>“ultra-compact” satellites that will soon scan the planet every twenty-four hours.</a:t>
            </a:r>
          </a:p>
        </p:txBody>
      </p:sp>
    </p:spTree>
    <p:extLst>
      <p:ext uri="{BB962C8B-B14F-4D97-AF65-F5344CB8AC3E}">
        <p14:creationId xmlns:p14="http://schemas.microsoft.com/office/powerpoint/2010/main" val="41542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times are you on a field?</a:t>
            </a:r>
            <a:endParaRPr lang="en-US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505200" cy="306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379177" cy="337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" y="4724400"/>
            <a:ext cx="440266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24193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41" y="4953000"/>
            <a:ext cx="465335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08" y="1172484"/>
            <a:ext cx="8470392" cy="56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Consultants can be more efficient and make more money. </a:t>
            </a:r>
          </a:p>
          <a:p>
            <a:pPr lvl="2"/>
            <a:r>
              <a:rPr lang="en-US" sz="2600" dirty="0" smtClean="0"/>
              <a:t>With low end UAV’s</a:t>
            </a:r>
          </a:p>
          <a:p>
            <a:r>
              <a:rPr lang="en-US" sz="2800" dirty="0" smtClean="0"/>
              <a:t>Platforms available for high end imagery. </a:t>
            </a:r>
          </a:p>
          <a:p>
            <a:r>
              <a:rPr lang="en-US" sz="2800" dirty="0" smtClean="0"/>
              <a:t>Companies scrambling to find</a:t>
            </a:r>
          </a:p>
          <a:p>
            <a:pPr lvl="1"/>
            <a:r>
              <a:rPr lang="en-US" sz="2800" dirty="0" smtClean="0"/>
              <a:t>Increase easy of data processing</a:t>
            </a:r>
          </a:p>
          <a:p>
            <a:pPr lvl="1"/>
            <a:r>
              <a:rPr lang="en-US" sz="2800" dirty="0" smtClean="0"/>
              <a:t>Create decision aid tools.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356936"/>
            <a:ext cx="8229600" cy="5666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 mean NOTHING takes the place of Scouting and good Agronomy.  </a:t>
            </a:r>
          </a:p>
          <a:p>
            <a:r>
              <a:rPr lang="en-US" sz="2800" dirty="0" smtClean="0"/>
              <a:t>NOTHING..</a:t>
            </a:r>
          </a:p>
          <a:p>
            <a:r>
              <a:rPr lang="en-US" sz="2800" dirty="0" smtClean="0"/>
              <a:t>Get dirty walk the field, take samples. </a:t>
            </a:r>
          </a:p>
          <a:p>
            <a:r>
              <a:rPr lang="en-US" sz="2800" dirty="0" smtClean="0"/>
              <a:t>But there is always a degree of WRONG We are dealing with a living system. More so we are dealing with a Weather Dependent system. </a:t>
            </a:r>
          </a:p>
          <a:p>
            <a:endParaRPr lang="en-US" sz="2800" dirty="0" smtClean="0"/>
          </a:p>
          <a:p>
            <a:r>
              <a:rPr lang="en-US" sz="2800" dirty="0" smtClean="0"/>
              <a:t>Have a Plan, Have a goal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34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784225" y="274638"/>
            <a:ext cx="7945438" cy="1143000"/>
          </a:xfrm>
        </p:spPr>
        <p:txBody>
          <a:bodyPr/>
          <a:lstStyle/>
          <a:p>
            <a:pPr algn="l" eaLnBrk="1" hangingPunct="1"/>
            <a:r>
              <a:rPr lang="en-US" smtClean="0"/>
              <a:t>Thank you!!!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4216" y="814137"/>
            <a:ext cx="50292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Brian Arnall</a:t>
            </a:r>
          </a:p>
          <a:p>
            <a:pPr>
              <a:defRPr/>
            </a:pPr>
            <a:r>
              <a:rPr lang="en-US" sz="3200" dirty="0"/>
              <a:t>373 Ag Hall</a:t>
            </a:r>
          </a:p>
          <a:p>
            <a:pPr>
              <a:defRPr/>
            </a:pPr>
            <a:r>
              <a:rPr lang="en-US" sz="2800" dirty="0"/>
              <a:t>405-744-1722</a:t>
            </a:r>
          </a:p>
          <a:p>
            <a:pPr>
              <a:defRPr/>
            </a:pPr>
            <a:r>
              <a:rPr lang="en-US" sz="3200" dirty="0">
                <a:hlinkClick r:id="rId3"/>
              </a:rPr>
              <a:t>b.arnall@okstate.edu</a:t>
            </a:r>
            <a:endParaRPr lang="en-US" sz="3200" dirty="0"/>
          </a:p>
          <a:p>
            <a:pPr>
              <a:defRPr/>
            </a:pPr>
            <a:r>
              <a:rPr lang="en-US" sz="2400" dirty="0"/>
              <a:t>Presentation available @ </a:t>
            </a:r>
          </a:p>
          <a:p>
            <a:pPr>
              <a:defRPr/>
            </a:pPr>
            <a:r>
              <a:rPr lang="en-US" sz="3200" dirty="0">
                <a:hlinkClick r:id="rId4"/>
              </a:rPr>
              <a:t>www.npk.okstate.edu</a:t>
            </a:r>
            <a:endParaRPr lang="en-US" sz="3200" dirty="0"/>
          </a:p>
          <a:p>
            <a:pPr>
              <a:defRPr/>
            </a:pPr>
            <a:r>
              <a:rPr lang="en-US" sz="2800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Twitter: </a:t>
            </a:r>
            <a:r>
              <a:rPr lang="en-US" sz="32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en-US" sz="3200" b="1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OSU_NPK</a:t>
            </a:r>
            <a:br>
              <a:rPr lang="en-US" sz="3200" b="1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www.Facebook/</a:t>
            </a:r>
            <a:r>
              <a:rPr lang="en-US" sz="3200" b="1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OSUNPK</a:t>
            </a:r>
            <a:endParaRPr lang="en-US" sz="3600" b="1" dirty="0" smtClean="0">
              <a:solidFill>
                <a:srgbClr val="FA71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 Channel</a:t>
            </a:r>
            <a:r>
              <a:rPr lang="en-US" sz="2800" b="1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OSUNPK</a:t>
            </a:r>
          </a:p>
          <a:p>
            <a:pPr>
              <a:defRPr/>
            </a:pPr>
            <a:r>
              <a:rPr lang="en-US" sz="2800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Blog</a:t>
            </a:r>
            <a:r>
              <a:rPr lang="en-US" sz="2800" b="1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OSUNPK.com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www.Aglandlease.info</a:t>
            </a:r>
            <a:endParaRPr lang="en-US" sz="2800" b="1" dirty="0">
              <a:solidFill>
                <a:srgbClr val="FA71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IMG_15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389888"/>
            <a:ext cx="3561588" cy="4748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42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20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rian Arnall\Desktop\hype-cycle-pr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" y="1480888"/>
            <a:ext cx="9047879" cy="537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37522" y="5105400"/>
            <a:ext cx="1173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Source: Gartner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hlinkClick r:id="rId2"/>
              </a:rPr>
              <a:t>http://www.faa.gov/news/press_releases/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Press </a:t>
            </a:r>
            <a:r>
              <a:rPr lang="en-US" b="1" dirty="0"/>
              <a:t>Release Results</a:t>
            </a:r>
          </a:p>
          <a:p>
            <a:r>
              <a:rPr lang="en-US" sz="2400" dirty="0" smtClean="0"/>
              <a:t>12/10/2014</a:t>
            </a:r>
            <a:r>
              <a:rPr lang="en-US" sz="2400" dirty="0"/>
              <a:t> </a:t>
            </a:r>
            <a:r>
              <a:rPr lang="en-US" sz="2400" dirty="0">
                <a:hlinkClick r:id="rId3" tooltip="FAA Grants Five More Commercial UAS Exemptions "/>
              </a:rPr>
              <a:t>FAA Grants Five More Commercial UAS Exemptions</a:t>
            </a:r>
            <a:endParaRPr lang="en-US" sz="2400" dirty="0"/>
          </a:p>
          <a:p>
            <a:r>
              <a:rPr lang="en-US" sz="2400" dirty="0"/>
              <a:t>11/18/2014 </a:t>
            </a:r>
            <a:r>
              <a:rPr lang="en-US" sz="2400" dirty="0">
                <a:hlinkClick r:id="rId4" tooltip="FAA Statement on NTSB Decision in Huerta v. Pirker"/>
              </a:rPr>
              <a:t>FAA Statement on NTSB Decision in Huerta v. Pirker</a:t>
            </a:r>
            <a:endParaRPr lang="en-US" sz="2400" dirty="0"/>
          </a:p>
          <a:p>
            <a:r>
              <a:rPr lang="en-US" sz="2400" dirty="0"/>
              <a:t>10/08/2014 </a:t>
            </a:r>
            <a:r>
              <a:rPr lang="en-US" sz="2400" dirty="0">
                <a:hlinkClick r:id="rId5" tooltip="FAA Statement on MITRE's Independent Assessment and Recommendations for NextGen"/>
              </a:rPr>
              <a:t>FAA Statement on MITRE's Independent Assessment and Recommendations for </a:t>
            </a:r>
            <a:r>
              <a:rPr lang="en-US" sz="2400" dirty="0" err="1">
                <a:hlinkClick r:id="rId5" tooltip="FAA Statement on MITRE's Independent Assessment and Recommendations for NextGen"/>
              </a:rPr>
              <a:t>NextGen</a:t>
            </a:r>
            <a:endParaRPr lang="en-US" sz="2400" dirty="0"/>
          </a:p>
          <a:p>
            <a:r>
              <a:rPr lang="en-US" sz="2400" dirty="0"/>
              <a:t>9/25/2014 </a:t>
            </a:r>
            <a:r>
              <a:rPr lang="en-US" sz="2400" dirty="0">
                <a:hlinkClick r:id="rId6" tooltip="U.S. Transportation Secretary Foxx Announces FAA Exemptions for Commercial UAS Movie and TV Production"/>
              </a:rPr>
              <a:t>U.S. Transportation Secretary Foxx Announces FAA Exemptions for Commercial UAS Movie and TV Production</a:t>
            </a:r>
            <a:endParaRPr lang="en-US" sz="2400" dirty="0"/>
          </a:p>
          <a:p>
            <a:r>
              <a:rPr lang="en-US" sz="2400" dirty="0"/>
              <a:t>9/10/2014 </a:t>
            </a:r>
            <a:r>
              <a:rPr lang="en-US" sz="2400" dirty="0">
                <a:hlinkClick r:id="rId7" tooltip="FAA Statement"/>
              </a:rPr>
              <a:t>FAA Statement</a:t>
            </a:r>
            <a:endParaRPr lang="en-US" sz="2400" dirty="0"/>
          </a:p>
          <a:p>
            <a:r>
              <a:rPr lang="en-US" sz="2400" dirty="0"/>
              <a:t>8/13/2014 </a:t>
            </a:r>
            <a:r>
              <a:rPr lang="en-US" sz="2400" dirty="0">
                <a:hlinkClick r:id="rId8" tooltip="FAA Announces Virginia Tech UAS Test Site Now Operational "/>
              </a:rPr>
              <a:t>FAA Announces Virginia Tech UAS Test Site Now Operational</a:t>
            </a:r>
            <a:endParaRPr lang="en-US" sz="2400" dirty="0"/>
          </a:p>
          <a:p>
            <a:r>
              <a:rPr lang="en-US" sz="2400" dirty="0"/>
              <a:t>8/07/2014 </a:t>
            </a:r>
            <a:r>
              <a:rPr lang="en-US" sz="2400" dirty="0">
                <a:hlinkClick r:id="rId9" tooltip="FAA Announces New York UAS Test Site Now Operational "/>
              </a:rPr>
              <a:t>FAA Announces New York UAS Test Site Now </a:t>
            </a:r>
            <a:r>
              <a:rPr lang="en-US" sz="2400" dirty="0" smtClean="0">
                <a:hlinkClick r:id="rId9" tooltip="FAA Announces New York UAS Test Site Now Operational "/>
              </a:rPr>
              <a:t>Operational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8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1" y="0"/>
            <a:ext cx="7711059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898509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3981450"/>
            <a:ext cx="9150854" cy="111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8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Drone Sightings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hlinkClick r:id="rId2"/>
              </a:rPr>
              <a:t>http://graphics.wsj.com/faa-drones/</a:t>
            </a:r>
            <a:endParaRPr lang="en-US" sz="2800" dirty="0" smtClean="0"/>
          </a:p>
          <a:p>
            <a:r>
              <a:rPr lang="en-US" sz="2800" dirty="0" smtClean="0"/>
              <a:t>Published 11/26/14; records 2/22-11/11</a:t>
            </a:r>
          </a:p>
          <a:p>
            <a:pPr lvl="1"/>
            <a:r>
              <a:rPr lang="en-US" sz="2800" dirty="0" smtClean="0"/>
              <a:t>Significant amount 1000-7000 ft. </a:t>
            </a:r>
          </a:p>
          <a:p>
            <a:pPr fontAlgn="base"/>
            <a:r>
              <a:rPr lang="en-US" sz="2400" b="1" dirty="0"/>
              <a:t>Oklahoma City, Okla.</a:t>
            </a:r>
            <a:endParaRPr lang="en-US" sz="2400" dirty="0"/>
          </a:p>
          <a:p>
            <a:pPr fontAlgn="base"/>
            <a:r>
              <a:rPr lang="en-US" sz="2400" dirty="0"/>
              <a:t>Oct. 12, </a:t>
            </a:r>
            <a:r>
              <a:rPr lang="en-US" sz="2400" dirty="0" smtClean="0"/>
              <a:t>2014 CORRECTED </a:t>
            </a:r>
            <a:r>
              <a:rPr lang="en-US" sz="2400" dirty="0"/>
              <a:t>INFO FROM FAA OPS: TINKER AFB, OK/UAS INCIDENT/1424C/OKLAHOMA CITY ATCT REPORTED AN ACFT REPORTED </a:t>
            </a:r>
            <a:r>
              <a:rPr lang="en-US" sz="2400" b="1" dirty="0"/>
              <a:t>TAKING EVASIVE ACTION TO AVOID A SMALL UAS AT 4,800 FEET, 2 FEET WIDE BLACK IN COLOR WITH A CAMERA ATTACHED ON THE BOTTOM. </a:t>
            </a:r>
            <a:r>
              <a:rPr lang="en-US" sz="2400" dirty="0"/>
              <a:t>PILOT REPORTED UAS CAME WITHIN </a:t>
            </a:r>
            <a:r>
              <a:rPr lang="en-US" sz="2400" u="sng" dirty="0"/>
              <a:t>10 - 20 FEET OF ACFT 10 N TINKER</a:t>
            </a:r>
            <a:r>
              <a:rPr lang="en-US" sz="2400" dirty="0"/>
              <a:t>. LEOS NOTIFIED</a:t>
            </a:r>
          </a:p>
          <a:p>
            <a:pPr lvl="1"/>
            <a:r>
              <a:rPr lang="en-US" sz="2800" dirty="0" smtClean="0"/>
              <a:t>Not ag, but.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63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UAS/UAV/The D Word in 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5445"/>
            <a:ext cx="52578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933" y="1524001"/>
            <a:ext cx="839893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400800"/>
            <a:ext cx="87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dji.com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00" y="6400800"/>
            <a:ext cx="396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DJI soon to have NO FLY ZONE Capability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F07F09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777</TotalTime>
  <Words>713</Words>
  <Application>Microsoft Office PowerPoint</Application>
  <PresentationFormat>On-screen Show (4:3)</PresentationFormat>
  <Paragraphs>147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Cambria</vt:lpstr>
      <vt:lpstr>Adjacency</vt:lpstr>
      <vt:lpstr>A Down to Earth Look at UAVs in Agriculture</vt:lpstr>
      <vt:lpstr>PowerPoint Presentation</vt:lpstr>
      <vt:lpstr>PowerPoint Presentation</vt:lpstr>
      <vt:lpstr>PowerPoint Presentation</vt:lpstr>
      <vt:lpstr>FAA</vt:lpstr>
      <vt:lpstr>PowerPoint Presentation</vt:lpstr>
      <vt:lpstr>Drone Sightings</vt:lpstr>
      <vt:lpstr>UAS/UAV/The D Word in Ag</vt:lpstr>
      <vt:lpstr>PowerPoint Presentation</vt:lpstr>
      <vt:lpstr>PowerPoint Presentation</vt:lpstr>
      <vt:lpstr>PowerPoint Presentation</vt:lpstr>
      <vt:lpstr>PowerPoint Presentation</vt:lpstr>
      <vt:lpstr>Hints on Platform</vt:lpstr>
      <vt:lpstr>Consulting</vt:lpstr>
      <vt:lpstr>PowerPoint Presentation</vt:lpstr>
      <vt:lpstr>Moving Beyond the GoPro</vt:lpstr>
      <vt:lpstr>Imagery Stitching</vt:lpstr>
      <vt:lpstr>Challenges</vt:lpstr>
      <vt:lpstr>Reflectance</vt:lpstr>
      <vt:lpstr>Wavelengths &amp; Indices</vt:lpstr>
      <vt:lpstr>Reflectance Data</vt:lpstr>
      <vt:lpstr>Precision Ag Research at OSU</vt:lpstr>
      <vt:lpstr>NDVI of OSU Experiment Station  1m  Resolution</vt:lpstr>
      <vt:lpstr>False Color (green, red, NIR) Image  &lt; 1 m Resolution - Raw Radiometric Data (Courtesy F. Schiebe,   SST Software)</vt:lpstr>
      <vt:lpstr>Passive vs Active</vt:lpstr>
      <vt:lpstr>Use of relative values </vt:lpstr>
      <vt:lpstr>Aerial Imagery values w/o Cal </vt:lpstr>
      <vt:lpstr>To Calibrate</vt:lpstr>
      <vt:lpstr>Replicated values</vt:lpstr>
      <vt:lpstr>Beyond reflectance </vt:lpstr>
      <vt:lpstr>Resolution</vt:lpstr>
      <vt:lpstr>Satellites</vt:lpstr>
      <vt:lpstr>How many times are you on a field?</vt:lpstr>
      <vt:lpstr>Today</vt:lpstr>
      <vt:lpstr>Nothing</vt:lpstr>
      <vt:lpstr>Thank you!!!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Down to Earth Look at UAVs in Agriculture</dc:title>
  <dc:creator>Brian Arnall</dc:creator>
  <cp:lastModifiedBy>setup</cp:lastModifiedBy>
  <cp:revision>39</cp:revision>
  <dcterms:created xsi:type="dcterms:W3CDTF">2015-01-29T18:48:17Z</dcterms:created>
  <dcterms:modified xsi:type="dcterms:W3CDTF">2015-02-05T13:49:14Z</dcterms:modified>
</cp:coreProperties>
</file>