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54" r:id="rId2"/>
  </p:sldMasterIdLst>
  <p:notesMasterIdLst>
    <p:notesMasterId r:id="rId29"/>
  </p:notesMasterIdLst>
  <p:handoutMasterIdLst>
    <p:handoutMasterId r:id="rId30"/>
  </p:handoutMasterIdLst>
  <p:sldIdLst>
    <p:sldId id="285" r:id="rId3"/>
    <p:sldId id="304" r:id="rId4"/>
    <p:sldId id="307" r:id="rId5"/>
    <p:sldId id="308" r:id="rId6"/>
    <p:sldId id="309" r:id="rId7"/>
    <p:sldId id="310" r:id="rId8"/>
    <p:sldId id="345" r:id="rId9"/>
    <p:sldId id="312" r:id="rId10"/>
    <p:sldId id="313" r:id="rId11"/>
    <p:sldId id="314" r:id="rId12"/>
    <p:sldId id="318" r:id="rId13"/>
    <p:sldId id="319" r:id="rId14"/>
    <p:sldId id="336" r:id="rId15"/>
    <p:sldId id="337" r:id="rId16"/>
    <p:sldId id="332" r:id="rId17"/>
    <p:sldId id="322" r:id="rId18"/>
    <p:sldId id="333" r:id="rId19"/>
    <p:sldId id="334" r:id="rId20"/>
    <p:sldId id="321" r:id="rId21"/>
    <p:sldId id="335" r:id="rId22"/>
    <p:sldId id="338" r:id="rId23"/>
    <p:sldId id="339" r:id="rId24"/>
    <p:sldId id="340" r:id="rId25"/>
    <p:sldId id="343" r:id="rId26"/>
    <p:sldId id="344" r:id="rId27"/>
    <p:sldId id="324" r:id="rId28"/>
  </p:sldIdLst>
  <p:sldSz cx="9144000" cy="6858000" type="screen4x3"/>
  <p:notesSz cx="6858000" cy="9144000"/>
  <p:defaultTextStyle>
    <a:defPPr>
      <a:defRPr lang="en-US"/>
    </a:defPPr>
    <a:lvl1pPr algn="ctr" rtl="0" fontAlgn="base">
      <a:spcBef>
        <a:spcPct val="0"/>
      </a:spcBef>
      <a:spcAft>
        <a:spcPct val="0"/>
      </a:spcAft>
      <a:defRPr u="sng" kern="1200">
        <a:solidFill>
          <a:schemeClr val="tx1"/>
        </a:solidFill>
        <a:latin typeface="Arial" charset="0"/>
        <a:ea typeface="+mn-ea"/>
        <a:cs typeface="+mn-cs"/>
      </a:defRPr>
    </a:lvl1pPr>
    <a:lvl2pPr marL="457200" algn="ctr" rtl="0" fontAlgn="base">
      <a:spcBef>
        <a:spcPct val="0"/>
      </a:spcBef>
      <a:spcAft>
        <a:spcPct val="0"/>
      </a:spcAft>
      <a:defRPr u="sng" kern="1200">
        <a:solidFill>
          <a:schemeClr val="tx1"/>
        </a:solidFill>
        <a:latin typeface="Arial" charset="0"/>
        <a:ea typeface="+mn-ea"/>
        <a:cs typeface="+mn-cs"/>
      </a:defRPr>
    </a:lvl2pPr>
    <a:lvl3pPr marL="914400" algn="ctr" rtl="0" fontAlgn="base">
      <a:spcBef>
        <a:spcPct val="0"/>
      </a:spcBef>
      <a:spcAft>
        <a:spcPct val="0"/>
      </a:spcAft>
      <a:defRPr u="sng" kern="1200">
        <a:solidFill>
          <a:schemeClr val="tx1"/>
        </a:solidFill>
        <a:latin typeface="Arial" charset="0"/>
        <a:ea typeface="+mn-ea"/>
        <a:cs typeface="+mn-cs"/>
      </a:defRPr>
    </a:lvl3pPr>
    <a:lvl4pPr marL="1371600" algn="ctr" rtl="0" fontAlgn="base">
      <a:spcBef>
        <a:spcPct val="0"/>
      </a:spcBef>
      <a:spcAft>
        <a:spcPct val="0"/>
      </a:spcAft>
      <a:defRPr u="sng" kern="1200">
        <a:solidFill>
          <a:schemeClr val="tx1"/>
        </a:solidFill>
        <a:latin typeface="Arial" charset="0"/>
        <a:ea typeface="+mn-ea"/>
        <a:cs typeface="+mn-cs"/>
      </a:defRPr>
    </a:lvl4pPr>
    <a:lvl5pPr marL="1828800" algn="ctr"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70C"/>
    <a:srgbClr val="000066"/>
    <a:srgbClr val="FF0000"/>
    <a:srgbClr val="00478E"/>
    <a:srgbClr val="FBD137"/>
    <a:srgbClr val="000000"/>
    <a:srgbClr val="66FFFF"/>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84824" autoAdjust="0"/>
  </p:normalViewPr>
  <p:slideViewPr>
    <p:cSldViewPr>
      <p:cViewPr varScale="1">
        <p:scale>
          <a:sx n="49" d="100"/>
          <a:sy n="49" d="100"/>
        </p:scale>
        <p:origin x="-1128"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u="none"/>
            </a:lvl1pPr>
          </a:lstStyle>
          <a:p>
            <a:pPr>
              <a:defRPr/>
            </a:pPr>
            <a:endParaRPr lang="en-US"/>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pPr>
              <a:defRPr/>
            </a:pPr>
            <a:endParaRPr lang="en-US"/>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u="none"/>
            </a:lvl1pPr>
          </a:lstStyle>
          <a:p>
            <a:pPr>
              <a:defRPr/>
            </a:pPr>
            <a:endParaRPr lang="en-US"/>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pPr>
              <a:defRPr/>
            </a:pPr>
            <a:fld id="{7DBDA709-39C4-4D78-9D5C-AA341A9F35E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u="none"/>
            </a:lvl1pPr>
          </a:lstStyle>
          <a:p>
            <a:pPr>
              <a:defRPr/>
            </a:pPr>
            <a:endParaRPr lang="en-US"/>
          </a:p>
        </p:txBody>
      </p:sp>
      <p:sp>
        <p:nvSpPr>
          <p:cNvPr id="96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pPr>
              <a:defRPr/>
            </a:pPr>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u="none"/>
            </a:lvl1pPr>
          </a:lstStyle>
          <a:p>
            <a:pPr>
              <a:defRPr/>
            </a:pPr>
            <a:endParaRPr lang="en-US"/>
          </a:p>
        </p:txBody>
      </p:sp>
      <p:sp>
        <p:nvSpPr>
          <p:cNvPr id="96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pPr>
              <a:defRPr/>
            </a:pPr>
            <a:fld id="{8F571D28-C31F-4EDB-BC01-137A0E72D9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spcAft>
                <a:spcPct val="25000"/>
              </a:spcAft>
            </a:pPr>
            <a:r>
              <a:rPr lang="en-US" smtClean="0"/>
              <a:t>100’s of university research papers reference GreenSeeker technology by name</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t>This is the home page of the RT Commander Pro Software which can be purchased as an upgrade to RT Commander,  Version 3.9 or later.  RT</a:t>
            </a:r>
          </a:p>
          <a:p>
            <a:r>
              <a:rPr lang="en-US" smtClean="0"/>
              <a:t>To begin setup for a new sensor and historic management zone job, simply select “New Application Job”</a:t>
            </a:r>
          </a:p>
        </p:txBody>
      </p:sp>
      <p:sp>
        <p:nvSpPr>
          <p:cNvPr id="32772" name="Slide Number Placeholder 3"/>
          <p:cNvSpPr>
            <a:spLocks noGrp="1"/>
          </p:cNvSpPr>
          <p:nvPr>
            <p:ph type="sldNum" sz="quarter" idx="5"/>
          </p:nvPr>
        </p:nvSpPr>
        <p:spPr>
          <a:noFill/>
        </p:spPr>
        <p:txBody>
          <a:bodyPr/>
          <a:lstStyle/>
          <a:p>
            <a:fld id="{1A02CF2A-2DD8-43DB-8CB6-3DAAA9909E92}" type="slidenum">
              <a:rPr lang="en-US" smtClean="0"/>
              <a:pPr/>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As with the base level RT Commander software, the operator needs to enter a field name and complete the normal 1x configuration of the rate controller, RT200 sensors and GPS communication links.</a:t>
            </a:r>
          </a:p>
          <a:p>
            <a:endParaRPr lang="en-US" smtClean="0"/>
          </a:p>
          <a:p>
            <a:r>
              <a:rPr lang="en-US" smtClean="0"/>
              <a:t>The RT Commander Pro introduces a new “Prescription Map:” field near the bottom of this first setup page.  By clicking on the folder, the operator can locate the previously defined and stored management zone map from the file structure of the host monitor.  This Rx map contains geo-referenced rate modification information which will be consider simultaneously with the sensor information.  This map will need to be saved in .shp format.</a:t>
            </a:r>
          </a:p>
        </p:txBody>
      </p:sp>
      <p:sp>
        <p:nvSpPr>
          <p:cNvPr id="33796" name="Slide Number Placeholder 3"/>
          <p:cNvSpPr>
            <a:spLocks noGrp="1"/>
          </p:cNvSpPr>
          <p:nvPr>
            <p:ph type="sldNum" sz="quarter" idx="5"/>
          </p:nvPr>
        </p:nvSpPr>
        <p:spPr>
          <a:noFill/>
        </p:spPr>
        <p:txBody>
          <a:bodyPr/>
          <a:lstStyle/>
          <a:p>
            <a:fld id="{DF925A88-4C99-4058-94DD-55CE918E5085}" type="slidenum">
              <a:rPr lang="en-US" smtClean="0"/>
              <a:pPr/>
              <a:t>22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There are 2 possible strategies available to modify the sensor based application rates; fixed values or multiply values.  The fixed value option allows the management zone map to override all sensor information and simply apply a fixed/flat rate in the designated zone.  Alternatively, the Multiply Value, allows the operator to amplify or restrict the sensor based rate by selecting a pre-determined multiplier for each management zone.  In this first example, we will focus on the use of the multiply values option.  </a:t>
            </a:r>
          </a:p>
          <a:p>
            <a:endParaRPr lang="en-US" smtClean="0"/>
          </a:p>
          <a:p>
            <a:r>
              <a:rPr lang="en-US" smtClean="0"/>
              <a:t>The “Data” field is used to select the layer of information within the Rx Map that contains the rate modifying information.</a:t>
            </a:r>
          </a:p>
        </p:txBody>
      </p:sp>
      <p:sp>
        <p:nvSpPr>
          <p:cNvPr id="34820" name="Slide Number Placeholder 3"/>
          <p:cNvSpPr>
            <a:spLocks noGrp="1"/>
          </p:cNvSpPr>
          <p:nvPr>
            <p:ph type="sldNum" sz="quarter" idx="5"/>
          </p:nvPr>
        </p:nvSpPr>
        <p:spPr>
          <a:noFill/>
        </p:spPr>
        <p:txBody>
          <a:bodyPr/>
          <a:lstStyle/>
          <a:p>
            <a:fld id="{563B0FA3-C2E3-4F28-A215-3F28E90E9F7C}" type="slidenum">
              <a:rPr lang="en-US" smtClean="0"/>
              <a:pPr/>
              <a:t>23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We are now ready to begin the application</a:t>
            </a:r>
          </a:p>
          <a:p>
            <a:endParaRPr lang="en-US" smtClean="0"/>
          </a:p>
          <a:p>
            <a:r>
              <a:rPr lang="en-US" smtClean="0"/>
              <a:t>Note that the Rx zone map shows up on the apply screen as a background map.  </a:t>
            </a:r>
          </a:p>
          <a:p>
            <a:endParaRPr lang="en-US" smtClean="0"/>
          </a:p>
          <a:p>
            <a:r>
              <a:rPr lang="en-US" smtClean="0"/>
              <a:t>Since we selected the “multiply values” option, the sensor based rates will be modified by the multiplier value found in each management zone.  In this case there are 3 muliplier values from left to right 1.5x, 1.0x, &amp; .5x (Note: the actual multiplier values are not displayed on the zone map.</a:t>
            </a:r>
          </a:p>
        </p:txBody>
      </p:sp>
      <p:sp>
        <p:nvSpPr>
          <p:cNvPr id="35844" name="Slide Number Placeholder 3"/>
          <p:cNvSpPr>
            <a:spLocks noGrp="1"/>
          </p:cNvSpPr>
          <p:nvPr>
            <p:ph type="sldNum" sz="quarter" idx="5"/>
          </p:nvPr>
        </p:nvSpPr>
        <p:spPr>
          <a:noFill/>
        </p:spPr>
        <p:txBody>
          <a:bodyPr/>
          <a:lstStyle/>
          <a:p>
            <a:fld id="{5FAD879C-EC0B-448A-A251-EA710BE116C9}" type="slidenum">
              <a:rPr lang="en-US" smtClean="0"/>
              <a:pPr/>
              <a:t>24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t>Once the “Go” command is given, the variable rate application process begins.  </a:t>
            </a:r>
          </a:p>
          <a:p>
            <a:endParaRPr lang="en-US" smtClean="0"/>
          </a:p>
          <a:p>
            <a:r>
              <a:rPr lang="en-US" smtClean="0"/>
              <a:t>In the above example, the sensor based rate, as determined from the “test fert rate” custom algorithm, is 13.4 GPA.  </a:t>
            </a:r>
          </a:p>
          <a:p>
            <a:endParaRPr lang="en-US" smtClean="0"/>
          </a:p>
          <a:p>
            <a:r>
              <a:rPr lang="en-US" smtClean="0"/>
              <a:t>But since the applicator is in the 1.5x management zone, the target rate is amplified to 20.10 GPA.</a:t>
            </a:r>
          </a:p>
          <a:p>
            <a:endParaRPr lang="en-US" smtClean="0"/>
          </a:p>
          <a:p>
            <a:r>
              <a:rPr lang="en-US" smtClean="0"/>
              <a:t>Not that the application coverage map is built on screen in real time.</a:t>
            </a:r>
          </a:p>
        </p:txBody>
      </p:sp>
      <p:sp>
        <p:nvSpPr>
          <p:cNvPr id="36868" name="Slide Number Placeholder 3"/>
          <p:cNvSpPr>
            <a:spLocks noGrp="1"/>
          </p:cNvSpPr>
          <p:nvPr>
            <p:ph type="sldNum" sz="quarter" idx="5"/>
          </p:nvPr>
        </p:nvSpPr>
        <p:spPr>
          <a:noFill/>
        </p:spPr>
        <p:txBody>
          <a:bodyPr/>
          <a:lstStyle/>
          <a:p>
            <a:fld id="{D9331458-90DF-43DE-BE15-C885633602D9}" type="slidenum">
              <a:rPr lang="en-US" smtClean="0"/>
              <a:pPr/>
              <a:t>25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mtClean="0"/>
              <a:t>4 Sensor System &lt;60 ft.</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rimble Ag Power Point_2"/>
          <p:cNvPicPr>
            <a:picLocks noChangeAspect="1" noChangeArrowheads="1"/>
          </p:cNvPicPr>
          <p:nvPr/>
        </p:nvPicPr>
        <p:blipFill>
          <a:blip r:embed="rId3" cstate="print"/>
          <a:srcRect/>
          <a:stretch>
            <a:fillRect/>
          </a:stretch>
        </p:blipFill>
        <p:spPr bwMode="auto">
          <a:xfrm>
            <a:off x="-4763" y="-14288"/>
            <a:ext cx="9153526" cy="6886576"/>
          </a:xfrm>
          <a:prstGeom prst="rect">
            <a:avLst/>
          </a:prstGeom>
          <a:noFill/>
          <a:ln w="9525">
            <a:noFill/>
            <a:miter lim="800000"/>
            <a:headEnd/>
            <a:tailEnd/>
          </a:ln>
        </p:spPr>
      </p:pic>
      <p:sp>
        <p:nvSpPr>
          <p:cNvPr id="513026" name="Rectangle 2"/>
          <p:cNvSpPr>
            <a:spLocks noGrp="1" noChangeArrowheads="1"/>
          </p:cNvSpPr>
          <p:nvPr>
            <p:ph type="ctrTitle"/>
          </p:nvPr>
        </p:nvSpPr>
        <p:spPr>
          <a:xfrm>
            <a:off x="685800" y="3406775"/>
            <a:ext cx="7848600" cy="1470025"/>
          </a:xfrm>
        </p:spPr>
        <p:txBody>
          <a:bodyPr/>
          <a:lstStyle>
            <a:lvl1pPr>
              <a:defRPr sz="4000"/>
            </a:lvl1pPr>
          </a:lstStyle>
          <a:p>
            <a:r>
              <a:rPr lang="en-US"/>
              <a:t>Click to edit Master title style</a:t>
            </a:r>
          </a:p>
        </p:txBody>
      </p:sp>
      <p:sp>
        <p:nvSpPr>
          <p:cNvPr id="513027" name="Rectangle 3"/>
          <p:cNvSpPr>
            <a:spLocks noGrp="1" noChangeArrowheads="1"/>
          </p:cNvSpPr>
          <p:nvPr>
            <p:ph type="subTitle" idx="1"/>
          </p:nvPr>
        </p:nvSpPr>
        <p:spPr>
          <a:xfrm>
            <a:off x="685800" y="4953000"/>
            <a:ext cx="7848600" cy="1219200"/>
          </a:xfrm>
        </p:spPr>
        <p:txBody>
          <a:bodyPr/>
          <a:lstStyle>
            <a:lvl1pPr marL="0" indent="0" algn="ctr">
              <a:buFont typeface="Wingdings" pitchFamily="2" charset="2"/>
              <a:buNone/>
              <a:defRPr sz="3200">
                <a:solidFill>
                  <a:schemeClr val="bg1"/>
                </a:solidFill>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2081213" cy="5340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96000" cy="5340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114800" cy="405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4114800" cy="405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95500" cy="5124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134100" cy="5124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878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600200"/>
            <a:ext cx="40894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57200" y="609600"/>
            <a:ext cx="8305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600200"/>
            <a:ext cx="8329613" cy="434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descr="Blue_bkgrd"/>
          <p:cNvPicPr>
            <a:picLocks noChangeAspect="1" noChangeArrowheads="1"/>
          </p:cNvPicPr>
          <p:nvPr/>
        </p:nvPicPr>
        <p:blipFill>
          <a:blip r:embed="rId13" cstate="print"/>
          <a:srcRect/>
          <a:stretch>
            <a:fillRect/>
          </a:stretch>
        </p:blipFill>
        <p:spPr bwMode="auto">
          <a:xfrm>
            <a:off x="-3175" y="-12700"/>
            <a:ext cx="9151938" cy="688498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88"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0" fontAlgn="base" hangingPunct="0">
        <a:spcBef>
          <a:spcPct val="0"/>
        </a:spcBef>
        <a:spcAft>
          <a:spcPct val="0"/>
        </a:spcAft>
        <a:defRPr sz="3600" b="1">
          <a:solidFill>
            <a:srgbClr val="FAC70C"/>
          </a:solidFill>
          <a:latin typeface="+mj-lt"/>
          <a:ea typeface="+mj-ea"/>
          <a:cs typeface="+mj-cs"/>
        </a:defRPr>
      </a:lvl1pPr>
      <a:lvl2pPr algn="ctr" rtl="0" eaLnBrk="0" fontAlgn="base" hangingPunct="0">
        <a:spcBef>
          <a:spcPct val="0"/>
        </a:spcBef>
        <a:spcAft>
          <a:spcPct val="0"/>
        </a:spcAft>
        <a:defRPr sz="3600" b="1">
          <a:solidFill>
            <a:srgbClr val="FAC70C"/>
          </a:solidFill>
          <a:latin typeface="Arial" charset="0"/>
        </a:defRPr>
      </a:lvl2pPr>
      <a:lvl3pPr algn="ctr" rtl="0" eaLnBrk="0" fontAlgn="base" hangingPunct="0">
        <a:spcBef>
          <a:spcPct val="0"/>
        </a:spcBef>
        <a:spcAft>
          <a:spcPct val="0"/>
        </a:spcAft>
        <a:defRPr sz="3600" b="1">
          <a:solidFill>
            <a:srgbClr val="FAC70C"/>
          </a:solidFill>
          <a:latin typeface="Arial" charset="0"/>
        </a:defRPr>
      </a:lvl3pPr>
      <a:lvl4pPr algn="ctr" rtl="0" eaLnBrk="0" fontAlgn="base" hangingPunct="0">
        <a:spcBef>
          <a:spcPct val="0"/>
        </a:spcBef>
        <a:spcAft>
          <a:spcPct val="0"/>
        </a:spcAft>
        <a:defRPr sz="3600" b="1">
          <a:solidFill>
            <a:srgbClr val="FAC70C"/>
          </a:solidFill>
          <a:latin typeface="Arial" charset="0"/>
        </a:defRPr>
      </a:lvl4pPr>
      <a:lvl5pPr algn="ctr" rtl="0" eaLnBrk="0" fontAlgn="base" hangingPunct="0">
        <a:spcBef>
          <a:spcPct val="0"/>
        </a:spcBef>
        <a:spcAft>
          <a:spcPct val="0"/>
        </a:spcAft>
        <a:defRPr sz="3600" b="1">
          <a:solidFill>
            <a:srgbClr val="FAC70C"/>
          </a:solidFill>
          <a:latin typeface="Arial" charset="0"/>
        </a:defRPr>
      </a:lvl5pPr>
      <a:lvl6pPr marL="457200" algn="ctr" rtl="0" fontAlgn="base">
        <a:spcBef>
          <a:spcPct val="0"/>
        </a:spcBef>
        <a:spcAft>
          <a:spcPct val="0"/>
        </a:spcAft>
        <a:defRPr sz="3600" b="1">
          <a:solidFill>
            <a:srgbClr val="FAC70C"/>
          </a:solidFill>
          <a:latin typeface="Arial" charset="0"/>
        </a:defRPr>
      </a:lvl6pPr>
      <a:lvl7pPr marL="914400" algn="ctr" rtl="0" fontAlgn="base">
        <a:spcBef>
          <a:spcPct val="0"/>
        </a:spcBef>
        <a:spcAft>
          <a:spcPct val="0"/>
        </a:spcAft>
        <a:defRPr sz="3600" b="1">
          <a:solidFill>
            <a:srgbClr val="FAC70C"/>
          </a:solidFill>
          <a:latin typeface="Arial" charset="0"/>
        </a:defRPr>
      </a:lvl7pPr>
      <a:lvl8pPr marL="1371600" algn="ctr" rtl="0" fontAlgn="base">
        <a:spcBef>
          <a:spcPct val="0"/>
        </a:spcBef>
        <a:spcAft>
          <a:spcPct val="0"/>
        </a:spcAft>
        <a:defRPr sz="3600" b="1">
          <a:solidFill>
            <a:srgbClr val="FAC70C"/>
          </a:solidFill>
          <a:latin typeface="Arial" charset="0"/>
        </a:defRPr>
      </a:lvl8pPr>
      <a:lvl9pPr marL="1828800" algn="ctr" rtl="0" fontAlgn="base">
        <a:spcBef>
          <a:spcPct val="0"/>
        </a:spcBef>
        <a:spcAft>
          <a:spcPct val="0"/>
        </a:spcAft>
        <a:defRPr sz="3600" b="1">
          <a:solidFill>
            <a:srgbClr val="FAC70C"/>
          </a:solidFill>
          <a:latin typeface="Arial" charset="0"/>
        </a:defRPr>
      </a:lvl9pPr>
    </p:titleStyle>
    <p:bodyStyle>
      <a:lvl1pPr marL="342900" indent="-342900" algn="l" rtl="0" eaLnBrk="0" fontAlgn="base" hangingPunct="0">
        <a:spcBef>
          <a:spcPct val="20000"/>
        </a:spcBef>
        <a:spcAft>
          <a:spcPct val="0"/>
        </a:spcAft>
        <a:buClr>
          <a:srgbClr val="FAC70C"/>
        </a:buClr>
        <a:buFont typeface="Wingdings" pitchFamily="2" charset="2"/>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FAC70C"/>
        </a:buClr>
        <a:buFont typeface="Arial" charset="0"/>
        <a:buChar char="–"/>
        <a:defRPr sz="2400" b="1">
          <a:solidFill>
            <a:schemeClr val="tx1"/>
          </a:solidFill>
          <a:latin typeface="+mn-lt"/>
        </a:defRPr>
      </a:lvl2pPr>
      <a:lvl3pPr marL="1143000" indent="-228600" algn="l" rtl="0" eaLnBrk="0" fontAlgn="base" hangingPunct="0">
        <a:spcBef>
          <a:spcPct val="20000"/>
        </a:spcBef>
        <a:spcAft>
          <a:spcPct val="0"/>
        </a:spcAft>
        <a:buClr>
          <a:srgbClr val="FAC70C"/>
        </a:buClr>
        <a:buFont typeface="Wingdings" pitchFamily="2" charset="2"/>
        <a:buChar char="§"/>
        <a:defRPr sz="2000" b="1">
          <a:solidFill>
            <a:schemeClr val="tx1"/>
          </a:solidFill>
          <a:latin typeface="+mn-lt"/>
        </a:defRPr>
      </a:lvl3pPr>
      <a:lvl4pPr marL="1600200" indent="-228600" algn="l" rtl="0" eaLnBrk="0" fontAlgn="base" hangingPunct="0">
        <a:spcBef>
          <a:spcPct val="20000"/>
        </a:spcBef>
        <a:spcAft>
          <a:spcPct val="0"/>
        </a:spcAft>
        <a:buClr>
          <a:srgbClr val="FAC70C"/>
        </a:buClr>
        <a:buFont typeface="Wingdings" pitchFamily="2" charset="2"/>
        <a:buChar char="§"/>
        <a:defRPr sz="2000" b="1">
          <a:solidFill>
            <a:schemeClr val="tx1"/>
          </a:solidFill>
          <a:latin typeface="+mn-lt"/>
        </a:defRPr>
      </a:lvl4pPr>
      <a:lvl5pPr marL="2057400" indent="-228600" algn="l" rtl="0" eaLnBrk="0" fontAlgn="base" hangingPunct="0">
        <a:spcBef>
          <a:spcPct val="20000"/>
        </a:spcBef>
        <a:spcAft>
          <a:spcPct val="0"/>
        </a:spcAft>
        <a:buClr>
          <a:srgbClr val="FAC70C"/>
        </a:buClr>
        <a:buFont typeface="Wingdings" pitchFamily="2" charset="2"/>
        <a:buChar char="§"/>
        <a:defRPr sz="2000" b="1">
          <a:solidFill>
            <a:schemeClr val="tx1"/>
          </a:solidFill>
          <a:latin typeface="+mn-lt"/>
        </a:defRPr>
      </a:lvl5pPr>
      <a:lvl6pPr marL="2514600" indent="-228600" algn="l" rtl="0" fontAlgn="base">
        <a:spcBef>
          <a:spcPct val="20000"/>
        </a:spcBef>
        <a:spcAft>
          <a:spcPct val="0"/>
        </a:spcAft>
        <a:buClr>
          <a:srgbClr val="FAC70C"/>
        </a:buClr>
        <a:buFont typeface="Wingdings" pitchFamily="2" charset="2"/>
        <a:buChar char="§"/>
        <a:defRPr sz="2000" b="1">
          <a:solidFill>
            <a:schemeClr val="tx1"/>
          </a:solidFill>
          <a:latin typeface="+mn-lt"/>
        </a:defRPr>
      </a:lvl6pPr>
      <a:lvl7pPr marL="2971800" indent="-228600" algn="l" rtl="0" fontAlgn="base">
        <a:spcBef>
          <a:spcPct val="20000"/>
        </a:spcBef>
        <a:spcAft>
          <a:spcPct val="0"/>
        </a:spcAft>
        <a:buClr>
          <a:srgbClr val="FAC70C"/>
        </a:buClr>
        <a:buFont typeface="Wingdings" pitchFamily="2" charset="2"/>
        <a:buChar char="§"/>
        <a:defRPr sz="2000" b="1">
          <a:solidFill>
            <a:schemeClr val="tx1"/>
          </a:solidFill>
          <a:latin typeface="+mn-lt"/>
        </a:defRPr>
      </a:lvl7pPr>
      <a:lvl8pPr marL="3429000" indent="-228600" algn="l" rtl="0" fontAlgn="base">
        <a:spcBef>
          <a:spcPct val="20000"/>
        </a:spcBef>
        <a:spcAft>
          <a:spcPct val="0"/>
        </a:spcAft>
        <a:buClr>
          <a:srgbClr val="FAC70C"/>
        </a:buClr>
        <a:buFont typeface="Wingdings" pitchFamily="2" charset="2"/>
        <a:buChar char="§"/>
        <a:defRPr sz="2000" b="1">
          <a:solidFill>
            <a:schemeClr val="tx1"/>
          </a:solidFill>
          <a:latin typeface="+mn-lt"/>
        </a:defRPr>
      </a:lvl8pPr>
      <a:lvl9pPr marL="3886200" indent="-228600" algn="l" rtl="0" fontAlgn="base">
        <a:spcBef>
          <a:spcPct val="20000"/>
        </a:spcBef>
        <a:spcAft>
          <a:spcPct val="0"/>
        </a:spcAft>
        <a:buClr>
          <a:srgbClr val="FAC70C"/>
        </a:buClr>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609600"/>
            <a:ext cx="83058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76400"/>
            <a:ext cx="8382000" cy="405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6" descr="White_bkgrd"/>
          <p:cNvPicPr>
            <a:picLocks noChangeAspect="1" noChangeArrowheads="1"/>
          </p:cNvPicPr>
          <p:nvPr/>
        </p:nvPicPr>
        <p:blipFill>
          <a:blip r:embed="rId13" cstate="print"/>
          <a:srcRect/>
          <a:stretch>
            <a:fillRect/>
          </a:stretch>
        </p:blipFill>
        <p:spPr bwMode="auto">
          <a:xfrm>
            <a:off x="-3175" y="-12700"/>
            <a:ext cx="9151938" cy="6884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3600" b="1">
          <a:solidFill>
            <a:srgbClr val="00478E"/>
          </a:solidFill>
          <a:latin typeface="+mj-lt"/>
          <a:ea typeface="+mj-ea"/>
          <a:cs typeface="+mj-cs"/>
        </a:defRPr>
      </a:lvl1pPr>
      <a:lvl2pPr algn="ctr" rtl="0" eaLnBrk="0" fontAlgn="base" hangingPunct="0">
        <a:spcBef>
          <a:spcPct val="0"/>
        </a:spcBef>
        <a:spcAft>
          <a:spcPct val="0"/>
        </a:spcAft>
        <a:defRPr sz="3600" b="1">
          <a:solidFill>
            <a:srgbClr val="00478E"/>
          </a:solidFill>
          <a:latin typeface="Arial" charset="0"/>
        </a:defRPr>
      </a:lvl2pPr>
      <a:lvl3pPr algn="ctr" rtl="0" eaLnBrk="0" fontAlgn="base" hangingPunct="0">
        <a:spcBef>
          <a:spcPct val="0"/>
        </a:spcBef>
        <a:spcAft>
          <a:spcPct val="0"/>
        </a:spcAft>
        <a:defRPr sz="3600" b="1">
          <a:solidFill>
            <a:srgbClr val="00478E"/>
          </a:solidFill>
          <a:latin typeface="Arial" charset="0"/>
        </a:defRPr>
      </a:lvl3pPr>
      <a:lvl4pPr algn="ctr" rtl="0" eaLnBrk="0" fontAlgn="base" hangingPunct="0">
        <a:spcBef>
          <a:spcPct val="0"/>
        </a:spcBef>
        <a:spcAft>
          <a:spcPct val="0"/>
        </a:spcAft>
        <a:defRPr sz="3600" b="1">
          <a:solidFill>
            <a:srgbClr val="00478E"/>
          </a:solidFill>
          <a:latin typeface="Arial" charset="0"/>
        </a:defRPr>
      </a:lvl4pPr>
      <a:lvl5pPr algn="ctr" rtl="0" eaLnBrk="0" fontAlgn="base" hangingPunct="0">
        <a:spcBef>
          <a:spcPct val="0"/>
        </a:spcBef>
        <a:spcAft>
          <a:spcPct val="0"/>
        </a:spcAft>
        <a:defRPr sz="3600" b="1">
          <a:solidFill>
            <a:srgbClr val="00478E"/>
          </a:solidFill>
          <a:latin typeface="Arial" charset="0"/>
        </a:defRPr>
      </a:lvl5pPr>
      <a:lvl6pPr marL="457200" algn="ctr" rtl="0" fontAlgn="base">
        <a:spcBef>
          <a:spcPct val="0"/>
        </a:spcBef>
        <a:spcAft>
          <a:spcPct val="0"/>
        </a:spcAft>
        <a:defRPr sz="3600" b="1">
          <a:solidFill>
            <a:srgbClr val="00478E"/>
          </a:solidFill>
          <a:latin typeface="Arial" charset="0"/>
        </a:defRPr>
      </a:lvl6pPr>
      <a:lvl7pPr marL="914400" algn="ctr" rtl="0" fontAlgn="base">
        <a:spcBef>
          <a:spcPct val="0"/>
        </a:spcBef>
        <a:spcAft>
          <a:spcPct val="0"/>
        </a:spcAft>
        <a:defRPr sz="3600" b="1">
          <a:solidFill>
            <a:srgbClr val="00478E"/>
          </a:solidFill>
          <a:latin typeface="Arial" charset="0"/>
        </a:defRPr>
      </a:lvl7pPr>
      <a:lvl8pPr marL="1371600" algn="ctr" rtl="0" fontAlgn="base">
        <a:spcBef>
          <a:spcPct val="0"/>
        </a:spcBef>
        <a:spcAft>
          <a:spcPct val="0"/>
        </a:spcAft>
        <a:defRPr sz="3600" b="1">
          <a:solidFill>
            <a:srgbClr val="00478E"/>
          </a:solidFill>
          <a:latin typeface="Arial" charset="0"/>
        </a:defRPr>
      </a:lvl8pPr>
      <a:lvl9pPr marL="1828800" algn="ctr" rtl="0" fontAlgn="base">
        <a:spcBef>
          <a:spcPct val="0"/>
        </a:spcBef>
        <a:spcAft>
          <a:spcPct val="0"/>
        </a:spcAft>
        <a:defRPr sz="3600" b="1">
          <a:solidFill>
            <a:srgbClr val="00478E"/>
          </a:solidFill>
          <a:latin typeface="Arial" charset="0"/>
        </a:defRPr>
      </a:lvl9pPr>
    </p:titleStyle>
    <p:bodyStyle>
      <a:lvl1pPr marL="342900" indent="-342900" algn="l" rtl="0" eaLnBrk="0" fontAlgn="base" hangingPunct="0">
        <a:spcBef>
          <a:spcPct val="20000"/>
        </a:spcBef>
        <a:spcAft>
          <a:spcPct val="0"/>
        </a:spcAft>
        <a:buClr>
          <a:srgbClr val="FAC70C"/>
        </a:buClr>
        <a:buFont typeface="Wingdings" pitchFamily="2" charset="2"/>
        <a:buChar char="§"/>
        <a:defRPr sz="2800" b="1">
          <a:solidFill>
            <a:srgbClr val="00478E"/>
          </a:solidFill>
          <a:latin typeface="+mn-lt"/>
          <a:ea typeface="+mn-ea"/>
          <a:cs typeface="+mn-cs"/>
        </a:defRPr>
      </a:lvl1pPr>
      <a:lvl2pPr marL="742950" indent="-285750" algn="l" rtl="0" eaLnBrk="0" fontAlgn="base" hangingPunct="0">
        <a:spcBef>
          <a:spcPct val="20000"/>
        </a:spcBef>
        <a:spcAft>
          <a:spcPct val="0"/>
        </a:spcAft>
        <a:buClr>
          <a:srgbClr val="FAC70C"/>
        </a:buClr>
        <a:buChar char="–"/>
        <a:defRPr sz="2400" b="1">
          <a:solidFill>
            <a:srgbClr val="00478E"/>
          </a:solidFill>
          <a:latin typeface="+mn-lt"/>
        </a:defRPr>
      </a:lvl2pPr>
      <a:lvl3pPr marL="1143000" indent="-228600" algn="l" rtl="0" eaLnBrk="0" fontAlgn="base" hangingPunct="0">
        <a:spcBef>
          <a:spcPct val="20000"/>
        </a:spcBef>
        <a:spcAft>
          <a:spcPct val="0"/>
        </a:spcAft>
        <a:buClr>
          <a:srgbClr val="FAC70C"/>
        </a:buClr>
        <a:buFont typeface="Wingdings" pitchFamily="2" charset="2"/>
        <a:buChar char="§"/>
        <a:defRPr sz="2000" b="1">
          <a:solidFill>
            <a:srgbClr val="00478E"/>
          </a:solidFill>
          <a:latin typeface="+mn-lt"/>
        </a:defRPr>
      </a:lvl3pPr>
      <a:lvl4pPr marL="1600200" indent="-228600" algn="l" rtl="0" eaLnBrk="0" fontAlgn="base" hangingPunct="0">
        <a:spcBef>
          <a:spcPct val="20000"/>
        </a:spcBef>
        <a:spcAft>
          <a:spcPct val="0"/>
        </a:spcAft>
        <a:buClr>
          <a:srgbClr val="FAC70C"/>
        </a:buClr>
        <a:buFont typeface="Wingdings" pitchFamily="2" charset="2"/>
        <a:buChar char="§"/>
        <a:defRPr sz="2000" b="1">
          <a:solidFill>
            <a:srgbClr val="00478E"/>
          </a:solidFill>
          <a:latin typeface="+mn-lt"/>
        </a:defRPr>
      </a:lvl4pPr>
      <a:lvl5pPr marL="2057400" indent="-228600" algn="l" rtl="0" eaLnBrk="0" fontAlgn="base" hangingPunct="0">
        <a:spcBef>
          <a:spcPct val="20000"/>
        </a:spcBef>
        <a:spcAft>
          <a:spcPct val="0"/>
        </a:spcAft>
        <a:buClr>
          <a:srgbClr val="FAC70C"/>
        </a:buClr>
        <a:buFont typeface="Wingdings" pitchFamily="2" charset="2"/>
        <a:buChar char="§"/>
        <a:defRPr sz="2000" b="1">
          <a:solidFill>
            <a:srgbClr val="00478E"/>
          </a:solidFill>
          <a:latin typeface="+mn-lt"/>
        </a:defRPr>
      </a:lvl5pPr>
      <a:lvl6pPr marL="2514600" indent="-228600" algn="l" rtl="0" fontAlgn="base">
        <a:spcBef>
          <a:spcPct val="20000"/>
        </a:spcBef>
        <a:spcAft>
          <a:spcPct val="0"/>
        </a:spcAft>
        <a:buClr>
          <a:srgbClr val="FAC70C"/>
        </a:buClr>
        <a:buFont typeface="Wingdings" pitchFamily="2" charset="2"/>
        <a:buChar char="§"/>
        <a:defRPr sz="2000" b="1">
          <a:solidFill>
            <a:srgbClr val="00478E"/>
          </a:solidFill>
          <a:latin typeface="+mn-lt"/>
        </a:defRPr>
      </a:lvl6pPr>
      <a:lvl7pPr marL="2971800" indent="-228600" algn="l" rtl="0" fontAlgn="base">
        <a:spcBef>
          <a:spcPct val="20000"/>
        </a:spcBef>
        <a:spcAft>
          <a:spcPct val="0"/>
        </a:spcAft>
        <a:buClr>
          <a:srgbClr val="FAC70C"/>
        </a:buClr>
        <a:buFont typeface="Wingdings" pitchFamily="2" charset="2"/>
        <a:buChar char="§"/>
        <a:defRPr sz="2000" b="1">
          <a:solidFill>
            <a:srgbClr val="00478E"/>
          </a:solidFill>
          <a:latin typeface="+mn-lt"/>
        </a:defRPr>
      </a:lvl7pPr>
      <a:lvl8pPr marL="3429000" indent="-228600" algn="l" rtl="0" fontAlgn="base">
        <a:spcBef>
          <a:spcPct val="20000"/>
        </a:spcBef>
        <a:spcAft>
          <a:spcPct val="0"/>
        </a:spcAft>
        <a:buClr>
          <a:srgbClr val="FAC70C"/>
        </a:buClr>
        <a:buFont typeface="Wingdings" pitchFamily="2" charset="2"/>
        <a:buChar char="§"/>
        <a:defRPr sz="2000" b="1">
          <a:solidFill>
            <a:srgbClr val="00478E"/>
          </a:solidFill>
          <a:latin typeface="+mn-lt"/>
        </a:defRPr>
      </a:lvl8pPr>
      <a:lvl9pPr marL="3886200" indent="-228600" algn="l" rtl="0" fontAlgn="base">
        <a:spcBef>
          <a:spcPct val="20000"/>
        </a:spcBef>
        <a:spcAft>
          <a:spcPct val="0"/>
        </a:spcAft>
        <a:buClr>
          <a:srgbClr val="FAC70C"/>
        </a:buClr>
        <a:buFont typeface="Wingdings" pitchFamily="2" charset="2"/>
        <a:buChar char="§"/>
        <a:defRPr sz="2000" b="1">
          <a:solidFill>
            <a:srgbClr val="0047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PICT4546"/>
          <p:cNvPicPr>
            <a:picLocks noChangeAspect="1" noChangeArrowheads="1"/>
          </p:cNvPicPr>
          <p:nvPr/>
        </p:nvPicPr>
        <p:blipFill>
          <a:blip r:embed="rId2" cstate="print"/>
          <a:srcRect l="15349"/>
          <a:stretch>
            <a:fillRect/>
          </a:stretch>
        </p:blipFill>
        <p:spPr bwMode="auto">
          <a:xfrm>
            <a:off x="3571875" y="1822450"/>
            <a:ext cx="5572125" cy="4935538"/>
          </a:xfrm>
          <a:prstGeom prst="rect">
            <a:avLst/>
          </a:prstGeom>
          <a:noFill/>
          <a:ln w="9525">
            <a:solidFill>
              <a:schemeClr val="tx1"/>
            </a:solidFill>
            <a:miter lim="800000"/>
            <a:headEnd/>
            <a:tailEnd/>
          </a:ln>
        </p:spPr>
      </p:pic>
      <p:sp>
        <p:nvSpPr>
          <p:cNvPr id="4099" name="Rectangle 2"/>
          <p:cNvSpPr>
            <a:spLocks noGrp="1" noChangeArrowheads="1"/>
          </p:cNvSpPr>
          <p:nvPr>
            <p:ph type="ctrTitle"/>
          </p:nvPr>
        </p:nvSpPr>
        <p:spPr>
          <a:xfrm>
            <a:off x="3786188" y="4857750"/>
            <a:ext cx="4857750" cy="1857375"/>
          </a:xfrm>
        </p:spPr>
        <p:txBody>
          <a:bodyPr/>
          <a:lstStyle/>
          <a:p>
            <a:pPr eaLnBrk="1" hangingPunct="1"/>
            <a:r>
              <a:rPr lang="en-US" sz="3600" i="1" smtClean="0"/>
              <a:t>GreenSeeker</a:t>
            </a:r>
            <a:r>
              <a:rPr lang="en-US" sz="2000" i="1" smtClean="0"/>
              <a:t> </a:t>
            </a:r>
            <a:r>
              <a:rPr lang="en-US" sz="2400" i="1" baseline="75000" smtClean="0"/>
              <a:t>®</a:t>
            </a:r>
            <a:r>
              <a:rPr lang="en-US" sz="3600" i="1" smtClean="0"/>
              <a:t/>
            </a:r>
            <a:br>
              <a:rPr lang="en-US" sz="3600" i="1" smtClean="0"/>
            </a:br>
            <a:r>
              <a:rPr lang="en-US" sz="3600" i="1" smtClean="0"/>
              <a:t>Applicator Mounted Crop Vigor Sensors</a:t>
            </a:r>
            <a:endParaRPr lang="en-US" sz="3600" smtClean="0"/>
          </a:p>
        </p:txBody>
      </p:sp>
      <p:pic>
        <p:nvPicPr>
          <p:cNvPr id="4100" name="Picture 5" descr="GreenSeeker Sensor cutout.png"/>
          <p:cNvPicPr>
            <a:picLocks noChangeAspect="1"/>
          </p:cNvPicPr>
          <p:nvPr/>
        </p:nvPicPr>
        <p:blipFill>
          <a:blip r:embed="rId3" cstate="print"/>
          <a:srcRect/>
          <a:stretch>
            <a:fillRect/>
          </a:stretch>
        </p:blipFill>
        <p:spPr bwMode="auto">
          <a:xfrm>
            <a:off x="642938" y="3786188"/>
            <a:ext cx="2286000" cy="1903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609600"/>
            <a:ext cx="8785225" cy="762000"/>
          </a:xfrm>
        </p:spPr>
        <p:txBody>
          <a:bodyPr/>
          <a:lstStyle/>
          <a:p>
            <a:pPr eaLnBrk="1" hangingPunct="1"/>
            <a:r>
              <a:rPr lang="en-US" sz="3200" smtClean="0"/>
              <a:t>GreenSeeker Works on most Applicators </a:t>
            </a:r>
          </a:p>
        </p:txBody>
      </p:sp>
      <p:pic>
        <p:nvPicPr>
          <p:cNvPr id="13315" name="Picture 4" descr="IMG_0132"/>
          <p:cNvPicPr>
            <a:picLocks noChangeAspect="1" noChangeArrowheads="1"/>
          </p:cNvPicPr>
          <p:nvPr/>
        </p:nvPicPr>
        <p:blipFill>
          <a:blip r:embed="rId2" cstate="print"/>
          <a:srcRect/>
          <a:stretch>
            <a:fillRect/>
          </a:stretch>
        </p:blipFill>
        <p:spPr bwMode="auto">
          <a:xfrm>
            <a:off x="1547813" y="1557338"/>
            <a:ext cx="609758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Two choices for User Interface</a:t>
            </a:r>
          </a:p>
        </p:txBody>
      </p:sp>
      <p:grpSp>
        <p:nvGrpSpPr>
          <p:cNvPr id="14339" name="Group 14"/>
          <p:cNvGrpSpPr>
            <a:grpSpLocks/>
          </p:cNvGrpSpPr>
          <p:nvPr/>
        </p:nvGrpSpPr>
        <p:grpSpPr bwMode="auto">
          <a:xfrm>
            <a:off x="0" y="1700213"/>
            <a:ext cx="5219700" cy="3313112"/>
            <a:chOff x="0" y="1389"/>
            <a:chExt cx="2699" cy="1769"/>
          </a:xfrm>
        </p:grpSpPr>
        <p:pic>
          <p:nvPicPr>
            <p:cNvPr id="14345" name="Picture 5" descr="Gemini+Fresno+Hero"/>
            <p:cNvPicPr>
              <a:picLocks noChangeAspect="1" noChangeArrowheads="1"/>
            </p:cNvPicPr>
            <p:nvPr/>
          </p:nvPicPr>
          <p:blipFill>
            <a:blip r:embed="rId2" cstate="print"/>
            <a:srcRect/>
            <a:stretch>
              <a:fillRect/>
            </a:stretch>
          </p:blipFill>
          <p:spPr bwMode="auto">
            <a:xfrm>
              <a:off x="0" y="1389"/>
              <a:ext cx="2699" cy="1769"/>
            </a:xfrm>
            <a:prstGeom prst="rect">
              <a:avLst/>
            </a:prstGeom>
            <a:noFill/>
            <a:ln w="9525">
              <a:noFill/>
              <a:miter lim="800000"/>
              <a:headEnd/>
              <a:tailEnd/>
            </a:ln>
          </p:spPr>
        </p:pic>
        <p:pic>
          <p:nvPicPr>
            <p:cNvPr id="14346" name="Picture 6" descr="screenshot_32"/>
            <p:cNvPicPr>
              <a:picLocks noChangeAspect="1" noChangeArrowheads="1"/>
            </p:cNvPicPr>
            <p:nvPr/>
          </p:nvPicPr>
          <p:blipFill>
            <a:blip r:embed="rId3" cstate="print"/>
            <a:srcRect/>
            <a:stretch>
              <a:fillRect/>
            </a:stretch>
          </p:blipFill>
          <p:spPr bwMode="auto">
            <a:xfrm>
              <a:off x="582" y="1711"/>
              <a:ext cx="1507" cy="1066"/>
            </a:xfrm>
            <a:prstGeom prst="rect">
              <a:avLst/>
            </a:prstGeom>
            <a:noFill/>
            <a:ln w="9525">
              <a:noFill/>
              <a:miter lim="800000"/>
              <a:headEnd/>
              <a:tailEnd/>
            </a:ln>
          </p:spPr>
        </p:pic>
      </p:grpSp>
      <p:sp>
        <p:nvSpPr>
          <p:cNvPr id="14340" name="AutoShape 9"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14341" name="AutoShape 11"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14342" name="AutoShape 13"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4343" name="AutoShape 16"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4344" name="Picture 17" descr="Nomad"/>
          <p:cNvPicPr>
            <a:picLocks noChangeAspect="1" noChangeArrowheads="1"/>
          </p:cNvPicPr>
          <p:nvPr/>
        </p:nvPicPr>
        <p:blipFill>
          <a:blip r:embed="rId4" cstate="print"/>
          <a:srcRect/>
          <a:stretch>
            <a:fillRect/>
          </a:stretch>
        </p:blipFill>
        <p:spPr bwMode="auto">
          <a:xfrm>
            <a:off x="6227763" y="2852738"/>
            <a:ext cx="1052512"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09600"/>
            <a:ext cx="9144000" cy="762000"/>
          </a:xfrm>
        </p:spPr>
        <p:txBody>
          <a:bodyPr/>
          <a:lstStyle/>
          <a:p>
            <a:pPr eaLnBrk="1" hangingPunct="1"/>
            <a:r>
              <a:rPr lang="en-US" smtClean="0"/>
              <a:t>Works with any FmX rate control plug-in</a:t>
            </a:r>
          </a:p>
        </p:txBody>
      </p:sp>
      <p:sp>
        <p:nvSpPr>
          <p:cNvPr id="15363" name="Rectangle 3"/>
          <p:cNvSpPr>
            <a:spLocks noGrp="1" noChangeArrowheads="1"/>
          </p:cNvSpPr>
          <p:nvPr>
            <p:ph type="body" idx="1"/>
          </p:nvPr>
        </p:nvSpPr>
        <p:spPr>
          <a:xfrm>
            <a:off x="539750" y="2420938"/>
            <a:ext cx="3567113" cy="3163887"/>
          </a:xfrm>
        </p:spPr>
        <p:txBody>
          <a:bodyPr/>
          <a:lstStyle/>
          <a:p>
            <a:pPr eaLnBrk="1" hangingPunct="1">
              <a:spcAft>
                <a:spcPct val="50000"/>
              </a:spcAft>
            </a:pPr>
            <a:r>
              <a:rPr lang="en-US" sz="3200" smtClean="0"/>
              <a:t>Simple CAN cable connection to FMX</a:t>
            </a:r>
          </a:p>
        </p:txBody>
      </p:sp>
      <p:grpSp>
        <p:nvGrpSpPr>
          <p:cNvPr id="15364" name="Group 8"/>
          <p:cNvGrpSpPr>
            <a:grpSpLocks noChangeAspect="1"/>
          </p:cNvGrpSpPr>
          <p:nvPr/>
        </p:nvGrpSpPr>
        <p:grpSpPr bwMode="auto">
          <a:xfrm>
            <a:off x="3551238" y="1644650"/>
            <a:ext cx="5989637" cy="3800475"/>
            <a:chOff x="611188" y="1052513"/>
            <a:chExt cx="7848600" cy="4981575"/>
          </a:xfrm>
        </p:grpSpPr>
        <p:pic>
          <p:nvPicPr>
            <p:cNvPr id="15365" name="Picture 3" descr="Gemini+Fresno+Hero"/>
            <p:cNvPicPr>
              <a:picLocks noChangeAspect="1" noChangeArrowheads="1"/>
            </p:cNvPicPr>
            <p:nvPr/>
          </p:nvPicPr>
          <p:blipFill>
            <a:blip r:embed="rId2" cstate="print"/>
            <a:srcRect/>
            <a:stretch>
              <a:fillRect/>
            </a:stretch>
          </p:blipFill>
          <p:spPr bwMode="auto">
            <a:xfrm>
              <a:off x="611188" y="1052513"/>
              <a:ext cx="7848600" cy="4981575"/>
            </a:xfrm>
            <a:prstGeom prst="rect">
              <a:avLst/>
            </a:prstGeom>
            <a:noFill/>
            <a:ln w="9525">
              <a:noFill/>
              <a:miter lim="800000"/>
              <a:headEnd/>
              <a:tailEnd/>
            </a:ln>
          </p:spPr>
        </p:pic>
        <p:pic>
          <p:nvPicPr>
            <p:cNvPr id="15366" name="Picture 10" descr="screenshot_73"/>
            <p:cNvPicPr>
              <a:picLocks noChangeArrowheads="1"/>
            </p:cNvPicPr>
            <p:nvPr/>
          </p:nvPicPr>
          <p:blipFill>
            <a:blip r:embed="rId3" cstate="print"/>
            <a:srcRect/>
            <a:stretch>
              <a:fillRect/>
            </a:stretch>
          </p:blipFill>
          <p:spPr bwMode="auto">
            <a:xfrm>
              <a:off x="2339975" y="1916113"/>
              <a:ext cx="4319588" cy="302418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Collecting the N Rich Strip Cal</a:t>
            </a:r>
          </a:p>
        </p:txBody>
      </p:sp>
      <p:pic>
        <p:nvPicPr>
          <p:cNvPr id="16387" name="Picture 3" descr="Gemini+Fresno+Hero"/>
          <p:cNvPicPr>
            <a:picLocks noChangeAspect="1" noChangeArrowheads="1"/>
          </p:cNvPicPr>
          <p:nvPr/>
        </p:nvPicPr>
        <p:blipFill>
          <a:blip r:embed="rId2" cstate="print"/>
          <a:srcRect/>
          <a:stretch>
            <a:fillRect/>
          </a:stretch>
        </p:blipFill>
        <p:spPr bwMode="auto">
          <a:xfrm>
            <a:off x="611188" y="1039813"/>
            <a:ext cx="7848600" cy="4981575"/>
          </a:xfrm>
          <a:prstGeom prst="rect">
            <a:avLst/>
          </a:prstGeom>
          <a:noFill/>
          <a:ln w="9525">
            <a:noFill/>
            <a:miter lim="800000"/>
            <a:headEnd/>
            <a:tailEnd/>
          </a:ln>
        </p:spPr>
      </p:pic>
      <p:sp>
        <p:nvSpPr>
          <p:cNvPr id="16388" name="AutoShape 4"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16389" name="AutoShape 5"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16390" name="AutoShape 6"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6391" name="AutoShape 7"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6392" name="Picture 2" descr="C:\Documents and Settings\tmayfie\My Documents\FMX 3.0 issues 2009-2010\1-25-09 Screenshots\Ref Calibrating.png"/>
          <p:cNvPicPr>
            <a:picLocks noChangeArrowheads="1"/>
          </p:cNvPicPr>
          <p:nvPr/>
        </p:nvPicPr>
        <p:blipFill>
          <a:blip r:embed="rId3" cstate="print"/>
          <a:srcRect/>
          <a:stretch>
            <a:fillRect/>
          </a:stretch>
        </p:blipFill>
        <p:spPr bwMode="auto">
          <a:xfrm>
            <a:off x="2339975" y="1916113"/>
            <a:ext cx="4316413" cy="302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0825" y="609600"/>
            <a:ext cx="8512175" cy="762000"/>
          </a:xfrm>
        </p:spPr>
        <p:txBody>
          <a:bodyPr/>
          <a:lstStyle/>
          <a:p>
            <a:pPr eaLnBrk="1" hangingPunct="1"/>
            <a:r>
              <a:rPr lang="en-US" smtClean="0"/>
              <a:t>Collecting the Non-Ref values </a:t>
            </a:r>
            <a:r>
              <a:rPr lang="en-US" sz="1600" smtClean="0"/>
              <a:t>(area to fertilize)</a:t>
            </a:r>
          </a:p>
        </p:txBody>
      </p:sp>
      <p:pic>
        <p:nvPicPr>
          <p:cNvPr id="17411" name="Picture 3" descr="Gemini+Fresno+Hero"/>
          <p:cNvPicPr>
            <a:picLocks noChangeAspect="1" noChangeArrowheads="1"/>
          </p:cNvPicPr>
          <p:nvPr/>
        </p:nvPicPr>
        <p:blipFill>
          <a:blip r:embed="rId2" cstate="print"/>
          <a:srcRect/>
          <a:stretch>
            <a:fillRect/>
          </a:stretch>
        </p:blipFill>
        <p:spPr bwMode="auto">
          <a:xfrm>
            <a:off x="611188" y="1039813"/>
            <a:ext cx="7848600" cy="4981575"/>
          </a:xfrm>
          <a:prstGeom prst="rect">
            <a:avLst/>
          </a:prstGeom>
          <a:noFill/>
          <a:ln w="9525">
            <a:noFill/>
            <a:miter lim="800000"/>
            <a:headEnd/>
            <a:tailEnd/>
          </a:ln>
        </p:spPr>
      </p:pic>
      <p:sp>
        <p:nvSpPr>
          <p:cNvPr id="17412" name="AutoShape 4"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17413" name="AutoShape 5" descr="Nomad%20Trimble%20NumKypd%20Front"/>
          <p:cNvSpPr>
            <a:spLocks noChangeAspect="1" noChangeArrowheads="1"/>
          </p:cNvSpPr>
          <p:nvPr/>
        </p:nvSpPr>
        <p:spPr bwMode="auto">
          <a:xfrm>
            <a:off x="2411413" y="0"/>
            <a:ext cx="4295775" cy="6867525"/>
          </a:xfrm>
          <a:prstGeom prst="rect">
            <a:avLst/>
          </a:prstGeom>
          <a:noFill/>
          <a:ln w="9525">
            <a:noFill/>
            <a:miter lim="800000"/>
            <a:headEnd/>
            <a:tailEnd/>
          </a:ln>
        </p:spPr>
        <p:txBody>
          <a:bodyPr/>
          <a:lstStyle/>
          <a:p>
            <a:endParaRPr lang="en-US"/>
          </a:p>
        </p:txBody>
      </p:sp>
      <p:sp>
        <p:nvSpPr>
          <p:cNvPr id="17414" name="AutoShape 6"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7415" name="AutoShape 7"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7416" name="Picture 2" descr="C:\Documents and Settings\tmayfie\My Documents\FMX 3.0 issues 2009-2010\1-25-09 Screenshots\Non-Ref Calibrating.png"/>
          <p:cNvPicPr>
            <a:picLocks noChangeArrowheads="1"/>
          </p:cNvPicPr>
          <p:nvPr/>
        </p:nvPicPr>
        <p:blipFill>
          <a:blip r:embed="rId3" cstate="print"/>
          <a:srcRect/>
          <a:stretch>
            <a:fillRect/>
          </a:stretch>
        </p:blipFill>
        <p:spPr bwMode="auto">
          <a:xfrm>
            <a:off x="2339975" y="1916113"/>
            <a:ext cx="4316413" cy="302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Verify Calibration Values</a:t>
            </a:r>
          </a:p>
        </p:txBody>
      </p:sp>
      <p:pic>
        <p:nvPicPr>
          <p:cNvPr id="18435" name="Picture 3" descr="Gemini+Fresno+Hero"/>
          <p:cNvPicPr>
            <a:picLocks noChangeAspect="1" noChangeArrowheads="1"/>
          </p:cNvPicPr>
          <p:nvPr/>
        </p:nvPicPr>
        <p:blipFill>
          <a:blip r:embed="rId2" cstate="print"/>
          <a:srcRect/>
          <a:stretch>
            <a:fillRect/>
          </a:stretch>
        </p:blipFill>
        <p:spPr bwMode="auto">
          <a:xfrm>
            <a:off x="611188" y="1039813"/>
            <a:ext cx="7848600" cy="4981575"/>
          </a:xfrm>
          <a:prstGeom prst="rect">
            <a:avLst/>
          </a:prstGeom>
          <a:noFill/>
          <a:ln w="9525">
            <a:noFill/>
            <a:miter lim="800000"/>
            <a:headEnd/>
            <a:tailEnd/>
          </a:ln>
        </p:spPr>
      </p:pic>
      <p:sp>
        <p:nvSpPr>
          <p:cNvPr id="18436" name="AutoShape 4"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18437" name="AutoShape 5"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18438" name="AutoShape 6"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8439" name="AutoShape 7"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8440" name="Picture 2" descr="C:\Documents and Settings\tmayfie\My Documents\FMX 3.0 issues 2009-2010\5-20-10 Screen Shots\screenshot_77.png"/>
          <p:cNvPicPr>
            <a:picLocks noChangeArrowheads="1"/>
          </p:cNvPicPr>
          <p:nvPr/>
        </p:nvPicPr>
        <p:blipFill>
          <a:blip r:embed="rId3" cstate="print"/>
          <a:srcRect/>
          <a:stretch>
            <a:fillRect/>
          </a:stretch>
        </p:blipFill>
        <p:spPr bwMode="auto">
          <a:xfrm>
            <a:off x="2339975" y="1916113"/>
            <a:ext cx="4316413" cy="302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Choose Aglo and input Enviro values</a:t>
            </a:r>
          </a:p>
        </p:txBody>
      </p:sp>
      <p:pic>
        <p:nvPicPr>
          <p:cNvPr id="19459" name="Picture 3" descr="Gemini+Fresno+Hero"/>
          <p:cNvPicPr>
            <a:picLocks noChangeAspect="1" noChangeArrowheads="1"/>
          </p:cNvPicPr>
          <p:nvPr/>
        </p:nvPicPr>
        <p:blipFill>
          <a:blip r:embed="rId2" cstate="print"/>
          <a:srcRect/>
          <a:stretch>
            <a:fillRect/>
          </a:stretch>
        </p:blipFill>
        <p:spPr bwMode="auto">
          <a:xfrm>
            <a:off x="611188" y="1039813"/>
            <a:ext cx="7848600" cy="4981575"/>
          </a:xfrm>
          <a:prstGeom prst="rect">
            <a:avLst/>
          </a:prstGeom>
          <a:noFill/>
          <a:ln w="9525">
            <a:noFill/>
            <a:miter lim="800000"/>
            <a:headEnd/>
            <a:tailEnd/>
          </a:ln>
        </p:spPr>
      </p:pic>
      <p:sp>
        <p:nvSpPr>
          <p:cNvPr id="19460" name="AutoShape 4"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19461" name="AutoShape 5"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19462" name="AutoShape 6"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9463" name="AutoShape 7"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9464" name="Picture 10" descr="C:\Documents and Settings\tmayfie\My Documents\FMX 3.0 issues 2009-2010\3-9-10 screen shots\Algo Tab.png"/>
          <p:cNvPicPr>
            <a:picLocks noChangeArrowheads="1"/>
          </p:cNvPicPr>
          <p:nvPr/>
        </p:nvPicPr>
        <p:blipFill>
          <a:blip r:embed="rId3" cstate="print"/>
          <a:srcRect/>
          <a:stretch>
            <a:fillRect/>
          </a:stretch>
        </p:blipFill>
        <p:spPr bwMode="auto">
          <a:xfrm>
            <a:off x="2344738" y="1914525"/>
            <a:ext cx="4314825" cy="3027363"/>
          </a:xfrm>
          <a:prstGeom prst="rect">
            <a:avLst/>
          </a:prstGeom>
          <a:noFill/>
          <a:ln w="9525">
            <a:noFill/>
            <a:miter lim="800000"/>
            <a:headEnd/>
            <a:tailEnd/>
          </a:ln>
        </p:spPr>
      </p:pic>
      <p:sp>
        <p:nvSpPr>
          <p:cNvPr id="10" name="TextBox 9"/>
          <p:cNvSpPr txBox="1"/>
          <p:nvPr/>
        </p:nvSpPr>
        <p:spPr>
          <a:xfrm>
            <a:off x="179512" y="3429000"/>
            <a:ext cx="1584176" cy="954107"/>
          </a:xfrm>
          <a:prstGeom prst="rect">
            <a:avLst/>
          </a:prstGeom>
          <a:noFill/>
          <a:ln w="12700">
            <a:solidFill>
              <a:schemeClr val="tx1"/>
            </a:solidFill>
          </a:ln>
          <a:scene3d>
            <a:camera prst="orthographicFront"/>
            <a:lightRig rig="threePt" dir="t"/>
          </a:scene3d>
          <a:sp3d>
            <a:bevelT w="184150"/>
          </a:sp3d>
        </p:spPr>
        <p:txBody>
          <a:bodyPr>
            <a:spAutoFit/>
          </a:bodyPr>
          <a:lstStyle/>
          <a:p>
            <a:pPr>
              <a:defRPr/>
            </a:pPr>
            <a:r>
              <a:rPr lang="en-US" sz="1400" i="1" dirty="0"/>
              <a:t>Different Algorithms  may have other input boxes</a:t>
            </a:r>
          </a:p>
        </p:txBody>
      </p:sp>
      <p:cxnSp>
        <p:nvCxnSpPr>
          <p:cNvPr id="19468" name="Straight Arrow Connector 11"/>
          <p:cNvCxnSpPr>
            <a:cxnSpLocks noChangeShapeType="1"/>
          </p:cNvCxnSpPr>
          <p:nvPr/>
        </p:nvCxnSpPr>
        <p:spPr bwMode="auto">
          <a:xfrm>
            <a:off x="1763713" y="3933825"/>
            <a:ext cx="1368425" cy="1588"/>
          </a:xfrm>
          <a:prstGeom prst="straightConnector1">
            <a:avLst/>
          </a:prstGeom>
          <a:noFill/>
          <a:ln w="25400" algn="ctr">
            <a:solidFill>
              <a:srgbClr val="FF0000"/>
            </a:solidFill>
            <a:round/>
            <a:headEnd/>
            <a:tailEnd type="triangle"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Review App Curve and set min/max</a:t>
            </a:r>
          </a:p>
        </p:txBody>
      </p:sp>
      <p:pic>
        <p:nvPicPr>
          <p:cNvPr id="20483" name="Picture 3" descr="Gemini+Fresno+Hero"/>
          <p:cNvPicPr>
            <a:picLocks noChangeAspect="1" noChangeArrowheads="1"/>
          </p:cNvPicPr>
          <p:nvPr/>
        </p:nvPicPr>
        <p:blipFill>
          <a:blip r:embed="rId2" cstate="print"/>
          <a:srcRect/>
          <a:stretch>
            <a:fillRect/>
          </a:stretch>
        </p:blipFill>
        <p:spPr bwMode="auto">
          <a:xfrm>
            <a:off x="611188" y="1039813"/>
            <a:ext cx="7848600" cy="4981575"/>
          </a:xfrm>
          <a:prstGeom prst="rect">
            <a:avLst/>
          </a:prstGeom>
          <a:noFill/>
          <a:ln w="9525">
            <a:noFill/>
            <a:miter lim="800000"/>
            <a:headEnd/>
            <a:tailEnd/>
          </a:ln>
        </p:spPr>
      </p:pic>
      <p:sp>
        <p:nvSpPr>
          <p:cNvPr id="20484" name="AutoShape 4"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20485" name="AutoShape 5"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20486" name="AutoShape 6"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0487" name="AutoShape 7"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0488" name="Picture 2" descr="C:\Documents and Settings\tmayfie\My Documents\FMX 3.0 issues 2009-2010\3-9-10 screen shots\Chart Tab.png"/>
          <p:cNvPicPr>
            <a:picLocks noChangeArrowheads="1"/>
          </p:cNvPicPr>
          <p:nvPr/>
        </p:nvPicPr>
        <p:blipFill>
          <a:blip r:embed="rId3" cstate="print"/>
          <a:srcRect/>
          <a:stretch>
            <a:fillRect/>
          </a:stretch>
        </p:blipFill>
        <p:spPr bwMode="auto">
          <a:xfrm>
            <a:off x="2339975" y="1916113"/>
            <a:ext cx="4316413" cy="302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Set material Type</a:t>
            </a:r>
          </a:p>
        </p:txBody>
      </p:sp>
      <p:pic>
        <p:nvPicPr>
          <p:cNvPr id="21507" name="Picture 3" descr="Gemini+Fresno+Hero"/>
          <p:cNvPicPr>
            <a:picLocks noChangeAspect="1" noChangeArrowheads="1"/>
          </p:cNvPicPr>
          <p:nvPr/>
        </p:nvPicPr>
        <p:blipFill>
          <a:blip r:embed="rId2" cstate="print"/>
          <a:srcRect/>
          <a:stretch>
            <a:fillRect/>
          </a:stretch>
        </p:blipFill>
        <p:spPr bwMode="auto">
          <a:xfrm>
            <a:off x="611188" y="1039813"/>
            <a:ext cx="7848600" cy="4981575"/>
          </a:xfrm>
          <a:prstGeom prst="rect">
            <a:avLst/>
          </a:prstGeom>
          <a:noFill/>
          <a:ln w="9525">
            <a:noFill/>
            <a:miter lim="800000"/>
            <a:headEnd/>
            <a:tailEnd/>
          </a:ln>
        </p:spPr>
      </p:pic>
      <p:sp>
        <p:nvSpPr>
          <p:cNvPr id="21508" name="AutoShape 4"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21509" name="AutoShape 5"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21510" name="AutoShape 6"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1511" name="AutoShape 7"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1512" name="Picture 2" descr="C:\Documents and Settings\tmayfie\My Documents\FMX 3.0 issues 2009-2010\3-9-10 screen shots\Output Tab.png"/>
          <p:cNvPicPr>
            <a:picLocks noChangeArrowheads="1"/>
          </p:cNvPicPr>
          <p:nvPr/>
        </p:nvPicPr>
        <p:blipFill>
          <a:blip r:embed="rId3" cstate="print"/>
          <a:srcRect/>
          <a:stretch>
            <a:fillRect/>
          </a:stretch>
        </p:blipFill>
        <p:spPr bwMode="auto">
          <a:xfrm>
            <a:off x="2344738" y="1914525"/>
            <a:ext cx="4314825" cy="302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GreenSeeker Plug-In for FmX</a:t>
            </a:r>
          </a:p>
        </p:txBody>
      </p:sp>
      <p:pic>
        <p:nvPicPr>
          <p:cNvPr id="22531" name="Picture 3" descr="Gemini+Fresno+Hero"/>
          <p:cNvPicPr>
            <a:picLocks noChangeAspect="1" noChangeArrowheads="1"/>
          </p:cNvPicPr>
          <p:nvPr/>
        </p:nvPicPr>
        <p:blipFill>
          <a:blip r:embed="rId2" cstate="print"/>
          <a:srcRect/>
          <a:stretch>
            <a:fillRect/>
          </a:stretch>
        </p:blipFill>
        <p:spPr bwMode="auto">
          <a:xfrm>
            <a:off x="611188" y="1052513"/>
            <a:ext cx="7848600" cy="4981575"/>
          </a:xfrm>
          <a:prstGeom prst="rect">
            <a:avLst/>
          </a:prstGeom>
          <a:noFill/>
          <a:ln w="9525">
            <a:noFill/>
            <a:miter lim="800000"/>
            <a:headEnd/>
            <a:tailEnd/>
          </a:ln>
        </p:spPr>
      </p:pic>
      <p:sp>
        <p:nvSpPr>
          <p:cNvPr id="22532" name="AutoShape 4"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22533" name="AutoShape 5"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22534" name="AutoShape 6"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2535" name="AutoShape 7"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2536" name="Oval 9"/>
          <p:cNvSpPr>
            <a:spLocks noChangeArrowheads="1"/>
          </p:cNvSpPr>
          <p:nvPr/>
        </p:nvSpPr>
        <p:spPr bwMode="auto">
          <a:xfrm>
            <a:off x="5795963" y="2563813"/>
            <a:ext cx="647700" cy="720725"/>
          </a:xfrm>
          <a:prstGeom prst="ellipse">
            <a:avLst/>
          </a:prstGeom>
          <a:noFill/>
          <a:ln w="38100">
            <a:solidFill>
              <a:srgbClr val="FF0000"/>
            </a:solidFill>
            <a:round/>
            <a:headEnd/>
            <a:tailEnd/>
          </a:ln>
        </p:spPr>
        <p:txBody>
          <a:bodyPr wrap="none" anchor="ctr"/>
          <a:lstStyle/>
          <a:p>
            <a:endParaRPr lang="en-US"/>
          </a:p>
        </p:txBody>
      </p:sp>
      <p:pic>
        <p:nvPicPr>
          <p:cNvPr id="22537" name="Picture 10" descr="screenshot_73"/>
          <p:cNvPicPr>
            <a:picLocks noChangeArrowheads="1"/>
          </p:cNvPicPr>
          <p:nvPr/>
        </p:nvPicPr>
        <p:blipFill>
          <a:blip r:embed="rId3" cstate="print"/>
          <a:srcRect/>
          <a:stretch>
            <a:fillRect/>
          </a:stretch>
        </p:blipFill>
        <p:spPr bwMode="auto">
          <a:xfrm>
            <a:off x="2339975" y="1916113"/>
            <a:ext cx="4319588" cy="3024187"/>
          </a:xfrm>
          <a:prstGeom prst="rect">
            <a:avLst/>
          </a:prstGeom>
          <a:noFill/>
          <a:ln w="9525">
            <a:noFill/>
            <a:miter lim="800000"/>
            <a:headEnd/>
            <a:tailEnd/>
          </a:ln>
        </p:spPr>
      </p:pic>
      <p:sp>
        <p:nvSpPr>
          <p:cNvPr id="22538" name="Oval 11"/>
          <p:cNvSpPr>
            <a:spLocks noChangeArrowheads="1"/>
          </p:cNvSpPr>
          <p:nvPr/>
        </p:nvSpPr>
        <p:spPr bwMode="auto">
          <a:xfrm>
            <a:off x="5795963" y="2636838"/>
            <a:ext cx="647700" cy="720725"/>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GreenSeeker Farmer Field Use</a:t>
            </a:r>
          </a:p>
        </p:txBody>
      </p:sp>
      <p:sp>
        <p:nvSpPr>
          <p:cNvPr id="5123" name="Rectangle 3"/>
          <p:cNvSpPr>
            <a:spLocks noGrp="1" noChangeArrowheads="1"/>
          </p:cNvSpPr>
          <p:nvPr>
            <p:ph type="body" idx="1"/>
          </p:nvPr>
        </p:nvSpPr>
        <p:spPr>
          <a:xfrm>
            <a:off x="457200" y="1557338"/>
            <a:ext cx="8329613" cy="4392612"/>
          </a:xfrm>
        </p:spPr>
        <p:txBody>
          <a:bodyPr/>
          <a:lstStyle/>
          <a:p>
            <a:pPr eaLnBrk="1" hangingPunct="1">
              <a:spcAft>
                <a:spcPct val="25000"/>
              </a:spcAft>
            </a:pPr>
            <a:r>
              <a:rPr lang="en-US" sz="3200" dirty="0" smtClean="0"/>
              <a:t>First </a:t>
            </a:r>
            <a:r>
              <a:rPr lang="en-US" sz="3200" dirty="0" smtClean="0"/>
              <a:t>actual </a:t>
            </a:r>
            <a:r>
              <a:rPr lang="en-US" sz="3200" dirty="0" smtClean="0"/>
              <a:t>growers (not research) used GreenSeeker </a:t>
            </a:r>
            <a:r>
              <a:rPr lang="en-US" sz="3200" dirty="0" smtClean="0"/>
              <a:t>on-the-go VRA on </a:t>
            </a:r>
            <a:r>
              <a:rPr lang="en-US" sz="3200" dirty="0" smtClean="0"/>
              <a:t>their farms in 2005</a:t>
            </a:r>
          </a:p>
          <a:p>
            <a:pPr eaLnBrk="1" hangingPunct="1">
              <a:spcAft>
                <a:spcPct val="25000"/>
              </a:spcAft>
            </a:pPr>
            <a:r>
              <a:rPr lang="en-US" sz="3200" dirty="0" smtClean="0"/>
              <a:t>For the 2010 season </a:t>
            </a:r>
          </a:p>
          <a:p>
            <a:pPr lvl="1" eaLnBrk="1" hangingPunct="1">
              <a:spcAft>
                <a:spcPct val="25000"/>
              </a:spcAft>
            </a:pPr>
            <a:r>
              <a:rPr lang="en-US" sz="2800" u="sng" dirty="0" smtClean="0"/>
              <a:t>GreenSeeker </a:t>
            </a:r>
            <a:r>
              <a:rPr lang="en-US" sz="2800" u="sng" dirty="0" smtClean="0"/>
              <a:t>RT200 has </a:t>
            </a:r>
            <a:r>
              <a:rPr lang="en-US" sz="2800" u="sng" dirty="0" smtClean="0"/>
              <a:t>over 500,000 acres of </a:t>
            </a:r>
            <a:r>
              <a:rPr lang="en-US" sz="2800" u="sng" dirty="0" smtClean="0"/>
              <a:t>VRA use </a:t>
            </a:r>
            <a:r>
              <a:rPr lang="en-US" sz="2800" u="sng" dirty="0" smtClean="0"/>
              <a:t>in North America </a:t>
            </a:r>
          </a:p>
          <a:p>
            <a:pPr lvl="1" eaLnBrk="1" hangingPunct="1">
              <a:spcAft>
                <a:spcPct val="25000"/>
              </a:spcAft>
            </a:pPr>
            <a:r>
              <a:rPr lang="en-US" sz="2800" u="sng" dirty="0" smtClean="0"/>
              <a:t>45,000 </a:t>
            </a:r>
            <a:r>
              <a:rPr lang="en-US" sz="2800" u="sng" dirty="0" smtClean="0"/>
              <a:t>VRA hectares </a:t>
            </a:r>
            <a:r>
              <a:rPr lang="en-US" sz="2800" u="sng" dirty="0" smtClean="0"/>
              <a:t>in Europe</a:t>
            </a:r>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79438"/>
            <a:ext cx="8305800" cy="762000"/>
          </a:xfrm>
        </p:spPr>
        <p:txBody>
          <a:bodyPr/>
          <a:lstStyle/>
          <a:p>
            <a:pPr eaLnBrk="1" hangingPunct="1"/>
            <a:r>
              <a:rPr lang="en-US" smtClean="0"/>
              <a:t>Custom Table/Algorithm</a:t>
            </a:r>
          </a:p>
        </p:txBody>
      </p:sp>
      <p:pic>
        <p:nvPicPr>
          <p:cNvPr id="23555" name="Picture 3" descr="Gemini+Fresno+Hero"/>
          <p:cNvPicPr>
            <a:picLocks noChangeAspect="1" noChangeArrowheads="1"/>
          </p:cNvPicPr>
          <p:nvPr/>
        </p:nvPicPr>
        <p:blipFill>
          <a:blip r:embed="rId2" cstate="print"/>
          <a:srcRect/>
          <a:stretch>
            <a:fillRect/>
          </a:stretch>
        </p:blipFill>
        <p:spPr bwMode="auto">
          <a:xfrm>
            <a:off x="611188" y="1039813"/>
            <a:ext cx="7848600" cy="4981575"/>
          </a:xfrm>
          <a:prstGeom prst="rect">
            <a:avLst/>
          </a:prstGeom>
          <a:noFill/>
          <a:ln w="9525">
            <a:noFill/>
            <a:miter lim="800000"/>
            <a:headEnd/>
            <a:tailEnd/>
          </a:ln>
        </p:spPr>
      </p:pic>
      <p:sp>
        <p:nvSpPr>
          <p:cNvPr id="23556" name="AutoShape 4"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23557" name="AutoShape 5" descr="Nomad%20Trimble%20NumKypd%20Front"/>
          <p:cNvSpPr>
            <a:spLocks noChangeAspect="1" noChangeArrowheads="1"/>
          </p:cNvSpPr>
          <p:nvPr/>
        </p:nvSpPr>
        <p:spPr bwMode="auto">
          <a:xfrm>
            <a:off x="2424113" y="-4763"/>
            <a:ext cx="4295775" cy="6867526"/>
          </a:xfrm>
          <a:prstGeom prst="rect">
            <a:avLst/>
          </a:prstGeom>
          <a:noFill/>
          <a:ln w="9525">
            <a:noFill/>
            <a:miter lim="800000"/>
            <a:headEnd/>
            <a:tailEnd/>
          </a:ln>
        </p:spPr>
        <p:txBody>
          <a:bodyPr/>
          <a:lstStyle/>
          <a:p>
            <a:endParaRPr lang="en-US"/>
          </a:p>
        </p:txBody>
      </p:sp>
      <p:sp>
        <p:nvSpPr>
          <p:cNvPr id="23558" name="AutoShape 6"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3559" name="AutoShape 7" descr="Nomad%20Trimble%20NumKypd%20Front_72dp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3560" name="Picture 2" descr="C:\Documents and Settings\tmayfie\My Documents\FMX 3.0 issues 2009-2010\10-27-09 ScreenShots\screenshot_43.png"/>
          <p:cNvPicPr>
            <a:picLocks noChangeArrowheads="1"/>
          </p:cNvPicPr>
          <p:nvPr/>
        </p:nvPicPr>
        <p:blipFill>
          <a:blip r:embed="rId3" cstate="print"/>
          <a:srcRect/>
          <a:stretch>
            <a:fillRect/>
          </a:stretch>
        </p:blipFill>
        <p:spPr bwMode="auto">
          <a:xfrm>
            <a:off x="2344738" y="1916113"/>
            <a:ext cx="4314825" cy="3027362"/>
          </a:xfrm>
          <a:prstGeom prst="rect">
            <a:avLst/>
          </a:prstGeom>
          <a:noFill/>
          <a:ln w="9525">
            <a:noFill/>
            <a:miter lim="800000"/>
            <a:headEnd/>
            <a:tailEnd/>
          </a:ln>
        </p:spPr>
      </p:pic>
      <p:sp>
        <p:nvSpPr>
          <p:cNvPr id="11" name="TextBox 10"/>
          <p:cNvSpPr txBox="1"/>
          <p:nvPr/>
        </p:nvSpPr>
        <p:spPr>
          <a:xfrm>
            <a:off x="179512" y="3429000"/>
            <a:ext cx="1584176" cy="738664"/>
          </a:xfrm>
          <a:prstGeom prst="rect">
            <a:avLst/>
          </a:prstGeom>
          <a:noFill/>
          <a:ln w="12700">
            <a:solidFill>
              <a:schemeClr val="tx1"/>
            </a:solidFill>
          </a:ln>
          <a:scene3d>
            <a:camera prst="orthographicFront"/>
            <a:lightRig rig="threePt" dir="t"/>
          </a:scene3d>
          <a:sp3d>
            <a:bevelT w="184150"/>
          </a:sp3d>
        </p:spPr>
        <p:txBody>
          <a:bodyPr>
            <a:spAutoFit/>
          </a:bodyPr>
          <a:lstStyle/>
          <a:p>
            <a:pPr>
              <a:defRPr/>
            </a:pPr>
            <a:r>
              <a:rPr lang="en-US" sz="1400" i="1" dirty="0"/>
              <a:t>Up to 100 rows, user defined NDVI value/rate</a:t>
            </a:r>
          </a:p>
        </p:txBody>
      </p:sp>
      <p:sp>
        <p:nvSpPr>
          <p:cNvPr id="23564" name="Oval 11"/>
          <p:cNvSpPr>
            <a:spLocks noChangeArrowheads="1"/>
          </p:cNvSpPr>
          <p:nvPr/>
        </p:nvSpPr>
        <p:spPr bwMode="auto">
          <a:xfrm>
            <a:off x="4211638" y="2708275"/>
            <a:ext cx="360362" cy="288925"/>
          </a:xfrm>
          <a:prstGeom prst="ellipse">
            <a:avLst/>
          </a:prstGeom>
          <a:noFill/>
          <a:ln w="25400" algn="ctr">
            <a:solidFill>
              <a:srgbClr val="FAC70C"/>
            </a:solidFill>
            <a:round/>
            <a:headEnd/>
            <a:tailEnd/>
          </a:ln>
        </p:spPr>
        <p:txBody>
          <a:bodyPr/>
          <a:lstStyle/>
          <a:p>
            <a:endParaRPr lang="en-US"/>
          </a:p>
        </p:txBody>
      </p:sp>
      <p:sp>
        <p:nvSpPr>
          <p:cNvPr id="23565" name="Oval 12"/>
          <p:cNvSpPr>
            <a:spLocks noChangeArrowheads="1"/>
          </p:cNvSpPr>
          <p:nvPr/>
        </p:nvSpPr>
        <p:spPr bwMode="auto">
          <a:xfrm>
            <a:off x="3563938" y="3357563"/>
            <a:ext cx="576262" cy="287337"/>
          </a:xfrm>
          <a:prstGeom prst="ellipse">
            <a:avLst/>
          </a:prstGeom>
          <a:noFill/>
          <a:ln w="25400" algn="ctr">
            <a:solidFill>
              <a:srgbClr val="FAC70C"/>
            </a:solidFill>
            <a:round/>
            <a:headEnd/>
            <a:tailEnd/>
          </a:ln>
        </p:spPr>
        <p:txBody>
          <a:bodyPr/>
          <a:lstStyle/>
          <a:p>
            <a:endParaRPr lang="en-US"/>
          </a:p>
        </p:txBody>
      </p:sp>
      <p:sp>
        <p:nvSpPr>
          <p:cNvPr id="23566" name="Oval 13"/>
          <p:cNvSpPr>
            <a:spLocks noChangeArrowheads="1"/>
          </p:cNvSpPr>
          <p:nvPr/>
        </p:nvSpPr>
        <p:spPr bwMode="auto">
          <a:xfrm>
            <a:off x="2627313" y="3357563"/>
            <a:ext cx="360362" cy="287337"/>
          </a:xfrm>
          <a:prstGeom prst="ellipse">
            <a:avLst/>
          </a:prstGeom>
          <a:noFill/>
          <a:ln w="25400" algn="ctr">
            <a:solidFill>
              <a:srgbClr val="FAC70C"/>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RT Commander Pro Home Screen</a:t>
            </a:r>
          </a:p>
        </p:txBody>
      </p:sp>
      <p:pic>
        <p:nvPicPr>
          <p:cNvPr id="24579" name="Content Placeholder 3"/>
          <p:cNvPicPr>
            <a:picLocks noGrp="1" noChangeAspect="1"/>
          </p:cNvPicPr>
          <p:nvPr>
            <p:ph idx="1"/>
          </p:nvPr>
        </p:nvPicPr>
        <p:blipFill>
          <a:blip r:embed="rId3" cstate="print"/>
          <a:srcRect l="24359" t="6923" r="37660" b="6410"/>
          <a:stretch>
            <a:fillRect/>
          </a:stretch>
        </p:blipFill>
        <p:spPr bwMode="auto">
          <a:xfrm>
            <a:off x="2911475" y="1600200"/>
            <a:ext cx="2886075" cy="4114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RT Commander Pro Job Setup </a:t>
            </a:r>
          </a:p>
        </p:txBody>
      </p:sp>
      <p:pic>
        <p:nvPicPr>
          <p:cNvPr id="25603" name="Content Placeholder 3"/>
          <p:cNvPicPr>
            <a:picLocks noGrp="1" noChangeAspect="1"/>
          </p:cNvPicPr>
          <p:nvPr>
            <p:ph idx="1"/>
          </p:nvPr>
        </p:nvPicPr>
        <p:blipFill>
          <a:blip r:embed="rId3" cstate="print"/>
          <a:srcRect l="51282" t="5385" r="10738" b="7948"/>
          <a:stretch>
            <a:fillRect/>
          </a:stretch>
        </p:blipFill>
        <p:spPr bwMode="auto">
          <a:xfrm>
            <a:off x="2911475" y="1600200"/>
            <a:ext cx="2886075" cy="4114800"/>
          </a:xfrm>
        </p:spPr>
      </p:pic>
      <p:sp>
        <p:nvSpPr>
          <p:cNvPr id="25604" name="TextBox 4"/>
          <p:cNvSpPr txBox="1">
            <a:spLocks noChangeArrowheads="1"/>
          </p:cNvSpPr>
          <p:nvPr/>
        </p:nvSpPr>
        <p:spPr bwMode="auto">
          <a:xfrm>
            <a:off x="6553200" y="3733800"/>
            <a:ext cx="2362200" cy="646113"/>
          </a:xfrm>
          <a:prstGeom prst="rect">
            <a:avLst/>
          </a:prstGeom>
          <a:noFill/>
          <a:ln w="9525">
            <a:noFill/>
            <a:miter lim="800000"/>
            <a:headEnd/>
            <a:tailEnd/>
          </a:ln>
        </p:spPr>
        <p:txBody>
          <a:bodyPr>
            <a:spAutoFit/>
          </a:bodyPr>
          <a:lstStyle/>
          <a:p>
            <a:r>
              <a:rPr lang="en-US" b="1" u="none">
                <a:solidFill>
                  <a:schemeClr val="tx2"/>
                </a:solidFill>
              </a:rPr>
              <a:t>Import of Rx Zone Modification Maps</a:t>
            </a:r>
          </a:p>
        </p:txBody>
      </p:sp>
      <p:cxnSp>
        <p:nvCxnSpPr>
          <p:cNvPr id="25605" name="Straight Arrow Connector 6"/>
          <p:cNvCxnSpPr>
            <a:cxnSpLocks noChangeShapeType="1"/>
          </p:cNvCxnSpPr>
          <p:nvPr/>
        </p:nvCxnSpPr>
        <p:spPr bwMode="auto">
          <a:xfrm rot="10800000" flipV="1">
            <a:off x="6400800" y="4419600"/>
            <a:ext cx="1524000" cy="1219200"/>
          </a:xfrm>
          <a:prstGeom prst="straightConnector1">
            <a:avLst/>
          </a:prstGeom>
          <a:noFill/>
          <a:ln w="22225" algn="ctr">
            <a:solidFill>
              <a:schemeClr val="tx2"/>
            </a:solidFill>
            <a:round/>
            <a:headEnd/>
            <a:tailEnd type="arrow"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smtClean="0"/>
              <a:t>RT Commander Pro Job Setup</a:t>
            </a:r>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3"/>
          <p:cNvPicPr>
            <a:picLocks noChangeAspect="1" noChangeArrowheads="1"/>
          </p:cNvPicPr>
          <p:nvPr/>
        </p:nvPicPr>
        <p:blipFill>
          <a:blip r:embed="rId3" cstate="print"/>
          <a:srcRect l="45354" t="7436" r="16505" b="5898"/>
          <a:stretch>
            <a:fillRect/>
          </a:stretch>
        </p:blipFill>
        <p:spPr bwMode="auto">
          <a:xfrm>
            <a:off x="3048000" y="1828800"/>
            <a:ext cx="3044825" cy="4114800"/>
          </a:xfrm>
          <a:prstGeom prst="rect">
            <a:avLst/>
          </a:prstGeom>
          <a:noFill/>
          <a:ln w="9525">
            <a:noFill/>
            <a:miter lim="800000"/>
            <a:headEnd/>
            <a:tailEnd/>
          </a:ln>
        </p:spPr>
      </p:pic>
      <p:sp>
        <p:nvSpPr>
          <p:cNvPr id="26629" name="TextBox 4"/>
          <p:cNvSpPr txBox="1">
            <a:spLocks noChangeArrowheads="1"/>
          </p:cNvSpPr>
          <p:nvPr/>
        </p:nvSpPr>
        <p:spPr bwMode="auto">
          <a:xfrm>
            <a:off x="381000" y="2590800"/>
            <a:ext cx="2057400" cy="1016000"/>
          </a:xfrm>
          <a:prstGeom prst="rect">
            <a:avLst/>
          </a:prstGeom>
          <a:noFill/>
          <a:ln w="9525">
            <a:noFill/>
            <a:miter lim="800000"/>
            <a:headEnd/>
            <a:tailEnd/>
          </a:ln>
        </p:spPr>
        <p:txBody>
          <a:bodyPr>
            <a:spAutoFit/>
          </a:bodyPr>
          <a:lstStyle/>
          <a:p>
            <a:r>
              <a:rPr lang="en-US" sz="2000" b="1" u="none">
                <a:solidFill>
                  <a:schemeClr val="tx2"/>
                </a:solidFill>
              </a:rPr>
              <a:t>Choice of rate modification strategy</a:t>
            </a:r>
          </a:p>
        </p:txBody>
      </p:sp>
      <p:cxnSp>
        <p:nvCxnSpPr>
          <p:cNvPr id="26630" name="Straight Arrow Connector 8"/>
          <p:cNvCxnSpPr>
            <a:cxnSpLocks noChangeShapeType="1"/>
            <a:stCxn id="26629" idx="3"/>
          </p:cNvCxnSpPr>
          <p:nvPr/>
        </p:nvCxnSpPr>
        <p:spPr bwMode="auto">
          <a:xfrm flipV="1">
            <a:off x="2438400" y="2781300"/>
            <a:ext cx="1341438" cy="317500"/>
          </a:xfrm>
          <a:prstGeom prst="straightConnector1">
            <a:avLst/>
          </a:prstGeom>
          <a:noFill/>
          <a:ln w="19050" algn="ctr">
            <a:solidFill>
              <a:schemeClr val="tx2"/>
            </a:solidFill>
            <a:round/>
            <a:headEnd/>
            <a:tailEnd type="arrow" w="med" len="med"/>
          </a:ln>
        </p:spPr>
      </p:cxnSp>
      <p:cxnSp>
        <p:nvCxnSpPr>
          <p:cNvPr id="26631" name="Straight Arrow Connector 10"/>
          <p:cNvCxnSpPr>
            <a:cxnSpLocks noChangeShapeType="1"/>
            <a:stCxn id="26629" idx="3"/>
          </p:cNvCxnSpPr>
          <p:nvPr/>
        </p:nvCxnSpPr>
        <p:spPr bwMode="auto">
          <a:xfrm flipV="1">
            <a:off x="2438400" y="3068638"/>
            <a:ext cx="1270000" cy="30162"/>
          </a:xfrm>
          <a:prstGeom prst="straightConnector1">
            <a:avLst/>
          </a:prstGeom>
          <a:noFill/>
          <a:ln w="19050" algn="ctr">
            <a:solidFill>
              <a:schemeClr val="tx2"/>
            </a:solidFill>
            <a:round/>
            <a:headEnd/>
            <a:tailEnd type="arrow" w="med" len="med"/>
          </a:ln>
        </p:spPr>
      </p:cxnSp>
      <p:sp>
        <p:nvSpPr>
          <p:cNvPr id="26632" name="TextBox 15"/>
          <p:cNvSpPr txBox="1">
            <a:spLocks noChangeArrowheads="1"/>
          </p:cNvSpPr>
          <p:nvPr/>
        </p:nvSpPr>
        <p:spPr bwMode="auto">
          <a:xfrm>
            <a:off x="6858000" y="2971800"/>
            <a:ext cx="1828800" cy="646113"/>
          </a:xfrm>
          <a:prstGeom prst="rect">
            <a:avLst/>
          </a:prstGeom>
          <a:noFill/>
          <a:ln w="9525">
            <a:noFill/>
            <a:miter lim="800000"/>
            <a:headEnd/>
            <a:tailEnd/>
          </a:ln>
        </p:spPr>
        <p:txBody>
          <a:bodyPr>
            <a:spAutoFit/>
          </a:bodyPr>
          <a:lstStyle/>
          <a:p>
            <a:r>
              <a:rPr lang="en-US" b="1" u="none">
                <a:solidFill>
                  <a:schemeClr val="tx2"/>
                </a:solidFill>
              </a:rPr>
              <a:t>Rx Zone Map layer selection</a:t>
            </a:r>
          </a:p>
        </p:txBody>
      </p:sp>
      <p:cxnSp>
        <p:nvCxnSpPr>
          <p:cNvPr id="26633" name="Straight Arrow Connector 17"/>
          <p:cNvCxnSpPr>
            <a:cxnSpLocks noChangeShapeType="1"/>
          </p:cNvCxnSpPr>
          <p:nvPr/>
        </p:nvCxnSpPr>
        <p:spPr bwMode="auto">
          <a:xfrm rot="10800000">
            <a:off x="5940425" y="3429000"/>
            <a:ext cx="841375" cy="1588"/>
          </a:xfrm>
          <a:prstGeom prst="straightConnector1">
            <a:avLst/>
          </a:prstGeom>
          <a:noFill/>
          <a:ln w="22225" algn="ctr">
            <a:solidFill>
              <a:schemeClr val="tx2"/>
            </a:solidFill>
            <a:round/>
            <a:headEnd/>
            <a:tailEnd type="arrow"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User-Defined Rate Modification Map</a:t>
            </a:r>
          </a:p>
        </p:txBody>
      </p:sp>
      <p:pic>
        <p:nvPicPr>
          <p:cNvPr id="27651" name="Content Placeholder 3"/>
          <p:cNvPicPr>
            <a:picLocks noGrp="1" noChangeAspect="1"/>
          </p:cNvPicPr>
          <p:nvPr>
            <p:ph idx="1"/>
          </p:nvPr>
        </p:nvPicPr>
        <p:blipFill>
          <a:blip r:embed="rId3" cstate="print"/>
          <a:srcRect l="45512" t="7436" r="16505" b="5641"/>
          <a:stretch>
            <a:fillRect/>
          </a:stretch>
        </p:blipFill>
        <p:spPr bwMode="auto">
          <a:xfrm>
            <a:off x="2917825" y="1600200"/>
            <a:ext cx="2876550" cy="4114800"/>
          </a:xfrm>
        </p:spPr>
      </p:pic>
      <p:sp>
        <p:nvSpPr>
          <p:cNvPr id="27652" name="TextBox 4"/>
          <p:cNvSpPr txBox="1">
            <a:spLocks noChangeArrowheads="1"/>
          </p:cNvSpPr>
          <p:nvPr/>
        </p:nvSpPr>
        <p:spPr bwMode="auto">
          <a:xfrm>
            <a:off x="3743325" y="4005263"/>
            <a:ext cx="1981200" cy="369887"/>
          </a:xfrm>
          <a:prstGeom prst="rect">
            <a:avLst/>
          </a:prstGeom>
          <a:noFill/>
          <a:ln w="9525">
            <a:noFill/>
            <a:miter lim="800000"/>
            <a:headEnd/>
            <a:tailEnd/>
          </a:ln>
        </p:spPr>
        <p:txBody>
          <a:bodyPr>
            <a:spAutoFit/>
          </a:bodyPr>
          <a:lstStyle/>
          <a:p>
            <a:r>
              <a:rPr lang="en-US" u="none"/>
              <a:t>1.50     1.0     .5</a:t>
            </a:r>
          </a:p>
        </p:txBody>
      </p:sp>
      <p:sp>
        <p:nvSpPr>
          <p:cNvPr id="27653" name="TextBox 5"/>
          <p:cNvSpPr txBox="1">
            <a:spLocks noChangeArrowheads="1"/>
          </p:cNvSpPr>
          <p:nvPr/>
        </p:nvSpPr>
        <p:spPr bwMode="auto">
          <a:xfrm>
            <a:off x="6553200" y="1916113"/>
            <a:ext cx="2590800" cy="646112"/>
          </a:xfrm>
          <a:prstGeom prst="rect">
            <a:avLst/>
          </a:prstGeom>
          <a:noFill/>
          <a:ln w="9525">
            <a:noFill/>
            <a:miter lim="800000"/>
            <a:headEnd/>
            <a:tailEnd/>
          </a:ln>
        </p:spPr>
        <p:txBody>
          <a:bodyPr>
            <a:spAutoFit/>
          </a:bodyPr>
          <a:lstStyle/>
          <a:p>
            <a:r>
              <a:rPr lang="en-US" b="1" u="none">
                <a:solidFill>
                  <a:schemeClr val="tx2"/>
                </a:solidFill>
              </a:rPr>
              <a:t>Rx Multiplier Values by management zone</a:t>
            </a:r>
          </a:p>
        </p:txBody>
      </p:sp>
      <p:cxnSp>
        <p:nvCxnSpPr>
          <p:cNvPr id="27654" name="Straight Arrow Connector 7"/>
          <p:cNvCxnSpPr>
            <a:cxnSpLocks noChangeShapeType="1"/>
          </p:cNvCxnSpPr>
          <p:nvPr/>
        </p:nvCxnSpPr>
        <p:spPr bwMode="auto">
          <a:xfrm rot="10800000" flipV="1">
            <a:off x="4356100" y="2708275"/>
            <a:ext cx="2376488" cy="1225550"/>
          </a:xfrm>
          <a:prstGeom prst="straightConnector1">
            <a:avLst/>
          </a:prstGeom>
          <a:noFill/>
          <a:ln w="22225" algn="ctr">
            <a:solidFill>
              <a:schemeClr val="tx2"/>
            </a:solidFill>
            <a:round/>
            <a:headEnd/>
            <a:tailEnd type="arrow" w="med" len="med"/>
          </a:ln>
        </p:spPr>
      </p:cxnSp>
      <p:cxnSp>
        <p:nvCxnSpPr>
          <p:cNvPr id="27655" name="Straight Arrow Connector 9"/>
          <p:cNvCxnSpPr>
            <a:cxnSpLocks noChangeShapeType="1"/>
          </p:cNvCxnSpPr>
          <p:nvPr/>
        </p:nvCxnSpPr>
        <p:spPr bwMode="auto">
          <a:xfrm rot="10800000" flipV="1">
            <a:off x="4932363" y="2708275"/>
            <a:ext cx="1800225" cy="1152525"/>
          </a:xfrm>
          <a:prstGeom prst="straightConnector1">
            <a:avLst/>
          </a:prstGeom>
          <a:noFill/>
          <a:ln w="19050" algn="ctr">
            <a:solidFill>
              <a:schemeClr val="tx2"/>
            </a:solidFill>
            <a:round/>
            <a:headEnd/>
            <a:tailEnd type="arrow" w="med" len="med"/>
          </a:ln>
        </p:spPr>
      </p:cxnSp>
      <p:cxnSp>
        <p:nvCxnSpPr>
          <p:cNvPr id="27656" name="Straight Arrow Connector 11"/>
          <p:cNvCxnSpPr>
            <a:cxnSpLocks noChangeShapeType="1"/>
          </p:cNvCxnSpPr>
          <p:nvPr/>
        </p:nvCxnSpPr>
        <p:spPr bwMode="auto">
          <a:xfrm rot="10800000" flipV="1">
            <a:off x="5435600" y="2708275"/>
            <a:ext cx="1296988" cy="1152525"/>
          </a:xfrm>
          <a:prstGeom prst="straightConnector1">
            <a:avLst/>
          </a:prstGeom>
          <a:noFill/>
          <a:ln w="19050" algn="ctr">
            <a:solidFill>
              <a:schemeClr val="tx2"/>
            </a:solidFill>
            <a:round/>
            <a:headEnd/>
            <a:tailEnd type="arrow" w="med" len="me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Real Time NDVI Data Overlay</a:t>
            </a:r>
          </a:p>
        </p:txBody>
      </p:sp>
      <p:pic>
        <p:nvPicPr>
          <p:cNvPr id="28675" name="Content Placeholder 3"/>
          <p:cNvPicPr>
            <a:picLocks noGrp="1" noChangeAspect="1"/>
          </p:cNvPicPr>
          <p:nvPr>
            <p:ph idx="1"/>
          </p:nvPr>
        </p:nvPicPr>
        <p:blipFill>
          <a:blip r:embed="rId3" cstate="print"/>
          <a:srcRect l="30769" t="5641" r="30930" b="7948"/>
          <a:stretch>
            <a:fillRect/>
          </a:stretch>
        </p:blipFill>
        <p:spPr bwMode="auto">
          <a:xfrm>
            <a:off x="2892425" y="1600200"/>
            <a:ext cx="2919413" cy="4114800"/>
          </a:xfrm>
        </p:spPr>
      </p:pic>
      <p:sp>
        <p:nvSpPr>
          <p:cNvPr id="28676" name="TextBox 4"/>
          <p:cNvSpPr txBox="1">
            <a:spLocks noChangeArrowheads="1"/>
          </p:cNvSpPr>
          <p:nvPr/>
        </p:nvSpPr>
        <p:spPr bwMode="auto">
          <a:xfrm>
            <a:off x="152400" y="3505200"/>
            <a:ext cx="2438400" cy="1016000"/>
          </a:xfrm>
          <a:prstGeom prst="rect">
            <a:avLst/>
          </a:prstGeom>
          <a:noFill/>
          <a:ln w="9525">
            <a:noFill/>
            <a:miter lim="800000"/>
            <a:headEnd/>
            <a:tailEnd/>
          </a:ln>
        </p:spPr>
        <p:txBody>
          <a:bodyPr>
            <a:spAutoFit/>
          </a:bodyPr>
          <a:lstStyle/>
          <a:p>
            <a:r>
              <a:rPr lang="en-US" sz="2000" b="1" u="none">
                <a:solidFill>
                  <a:schemeClr val="tx2"/>
                </a:solidFill>
              </a:rPr>
              <a:t>Note Multiplier Influence on Target Rate</a:t>
            </a:r>
          </a:p>
        </p:txBody>
      </p:sp>
      <p:cxnSp>
        <p:nvCxnSpPr>
          <p:cNvPr id="28677" name="Straight Arrow Connector 6"/>
          <p:cNvCxnSpPr>
            <a:cxnSpLocks noChangeShapeType="1"/>
          </p:cNvCxnSpPr>
          <p:nvPr/>
        </p:nvCxnSpPr>
        <p:spPr bwMode="auto">
          <a:xfrm flipV="1">
            <a:off x="2268538" y="3657600"/>
            <a:ext cx="623887" cy="347663"/>
          </a:xfrm>
          <a:prstGeom prst="straightConnector1">
            <a:avLst/>
          </a:prstGeom>
          <a:noFill/>
          <a:ln w="19050" algn="ctr">
            <a:solidFill>
              <a:schemeClr val="tx2"/>
            </a:solidFill>
            <a:round/>
            <a:headEnd/>
            <a:tailEnd type="arrow" w="med" len="med"/>
          </a:ln>
        </p:spPr>
      </p:cxnSp>
      <p:cxnSp>
        <p:nvCxnSpPr>
          <p:cNvPr id="28678" name="Straight Arrow Connector 8"/>
          <p:cNvCxnSpPr>
            <a:cxnSpLocks noChangeShapeType="1"/>
          </p:cNvCxnSpPr>
          <p:nvPr/>
        </p:nvCxnSpPr>
        <p:spPr bwMode="auto">
          <a:xfrm>
            <a:off x="2268538" y="4005263"/>
            <a:ext cx="574675" cy="144462"/>
          </a:xfrm>
          <a:prstGeom prst="straightConnector1">
            <a:avLst/>
          </a:prstGeom>
          <a:noFill/>
          <a:ln w="19050" algn="ctr">
            <a:solidFill>
              <a:schemeClr val="tx2"/>
            </a:solidFill>
            <a:round/>
            <a:headEnd/>
            <a:tailEnd type="arrow" w="med" len="med"/>
          </a:ln>
        </p:spPr>
      </p:cxnSp>
      <p:sp>
        <p:nvSpPr>
          <p:cNvPr id="28679" name="TextBox 6"/>
          <p:cNvSpPr txBox="1">
            <a:spLocks noChangeArrowheads="1"/>
          </p:cNvSpPr>
          <p:nvPr/>
        </p:nvSpPr>
        <p:spPr bwMode="auto">
          <a:xfrm>
            <a:off x="6629400" y="2209800"/>
            <a:ext cx="2209800" cy="1938338"/>
          </a:xfrm>
          <a:prstGeom prst="rect">
            <a:avLst/>
          </a:prstGeom>
          <a:noFill/>
          <a:ln w="9525">
            <a:noFill/>
            <a:miter lim="800000"/>
            <a:headEnd/>
            <a:tailEnd/>
          </a:ln>
        </p:spPr>
        <p:txBody>
          <a:bodyPr>
            <a:spAutoFit/>
          </a:bodyPr>
          <a:lstStyle/>
          <a:p>
            <a:r>
              <a:rPr lang="en-US" sz="2000" b="1" u="none">
                <a:solidFill>
                  <a:schemeClr val="tx2"/>
                </a:solidFill>
              </a:rPr>
              <a:t>Real Time Application Map Overlays Management Zone Map in Background</a:t>
            </a:r>
          </a:p>
        </p:txBody>
      </p:sp>
      <p:cxnSp>
        <p:nvCxnSpPr>
          <p:cNvPr id="28680" name="Straight Arrow Connector 8"/>
          <p:cNvCxnSpPr>
            <a:cxnSpLocks noChangeShapeType="1"/>
          </p:cNvCxnSpPr>
          <p:nvPr/>
        </p:nvCxnSpPr>
        <p:spPr bwMode="auto">
          <a:xfrm rot="10800000" flipV="1">
            <a:off x="5715000" y="3810000"/>
            <a:ext cx="1143000" cy="457200"/>
          </a:xfrm>
          <a:prstGeom prst="straightConnector1">
            <a:avLst/>
          </a:prstGeom>
          <a:noFill/>
          <a:ln w="22225" algn="ctr">
            <a:solidFill>
              <a:schemeClr val="tx2"/>
            </a:solidFill>
            <a:round/>
            <a:headEnd/>
            <a:tailEnd type="arrow"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GreenSeeker Variable Rate App Systems</a:t>
            </a:r>
          </a:p>
        </p:txBody>
      </p:sp>
      <p:sp>
        <p:nvSpPr>
          <p:cNvPr id="29699" name="Rectangle 3"/>
          <p:cNvSpPr>
            <a:spLocks noGrp="1" noChangeArrowheads="1"/>
          </p:cNvSpPr>
          <p:nvPr>
            <p:ph type="body" idx="1"/>
          </p:nvPr>
        </p:nvSpPr>
        <p:spPr>
          <a:xfrm>
            <a:off x="457200" y="2060575"/>
            <a:ext cx="8329613" cy="3889375"/>
          </a:xfrm>
        </p:spPr>
        <p:txBody>
          <a:bodyPr/>
          <a:lstStyle/>
          <a:p>
            <a:pPr eaLnBrk="1" hangingPunct="1">
              <a:spcAft>
                <a:spcPct val="50000"/>
              </a:spcAft>
            </a:pPr>
            <a:r>
              <a:rPr lang="en-US" smtClean="0"/>
              <a:t>“Kits” for 4 and 6 sensor systems </a:t>
            </a:r>
          </a:p>
          <a:p>
            <a:pPr eaLnBrk="1" hangingPunct="1">
              <a:spcAft>
                <a:spcPct val="50000"/>
              </a:spcAft>
            </a:pPr>
            <a:endParaRPr lang="en-US" smtClean="0"/>
          </a:p>
          <a:p>
            <a:pPr eaLnBrk="1" hangingPunct="1">
              <a:spcAft>
                <a:spcPct val="50000"/>
              </a:spcAft>
            </a:pPr>
            <a:r>
              <a:rPr lang="en-US" smtClean="0"/>
              <a:t>System come with basic sensor brackets, hardware, sensor cables, interface module, etc.  </a:t>
            </a:r>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smtClean="0"/>
              <a:t>Economics of VRA Nitrogen with GreenSeeker</a:t>
            </a:r>
          </a:p>
        </p:txBody>
      </p:sp>
      <p:sp>
        <p:nvSpPr>
          <p:cNvPr id="6147" name="Rectangle 3"/>
          <p:cNvSpPr>
            <a:spLocks noGrp="1" noChangeArrowheads="1"/>
          </p:cNvSpPr>
          <p:nvPr>
            <p:ph type="body" idx="1"/>
          </p:nvPr>
        </p:nvSpPr>
        <p:spPr/>
        <p:txBody>
          <a:bodyPr/>
          <a:lstStyle/>
          <a:p>
            <a:pPr eaLnBrk="1" hangingPunct="1">
              <a:lnSpc>
                <a:spcPct val="90000"/>
              </a:lnSpc>
              <a:spcAft>
                <a:spcPct val="35000"/>
              </a:spcAft>
            </a:pPr>
            <a:r>
              <a:rPr lang="en-US" smtClean="0"/>
              <a:t>Field trails and grower experiences in corn and wheat over the last 5 + years have shown a consistent range of </a:t>
            </a:r>
            <a:r>
              <a:rPr lang="en-US" u="sng" smtClean="0"/>
              <a:t>$10 to $15 USD</a:t>
            </a:r>
            <a:r>
              <a:rPr lang="en-US" smtClean="0"/>
              <a:t> per acre improvement in Profit.</a:t>
            </a:r>
          </a:p>
          <a:p>
            <a:pPr eaLnBrk="1" hangingPunct="1">
              <a:lnSpc>
                <a:spcPct val="90000"/>
              </a:lnSpc>
              <a:spcAft>
                <a:spcPct val="35000"/>
              </a:spcAft>
            </a:pPr>
            <a:r>
              <a:rPr lang="en-US" u="sng" smtClean="0"/>
              <a:t>Most often less fertilizer</a:t>
            </a:r>
            <a:r>
              <a:rPr lang="en-US" smtClean="0"/>
              <a:t>, but several cases GreenSeeker called for more N than past practice, with increases in yield or protein</a:t>
            </a:r>
          </a:p>
          <a:p>
            <a:pPr eaLnBrk="1" hangingPunct="1">
              <a:lnSpc>
                <a:spcPct val="90000"/>
              </a:lnSpc>
              <a:spcAft>
                <a:spcPct val="35000"/>
              </a:spcAft>
            </a:pPr>
            <a:r>
              <a:rPr lang="en-US" smtClean="0"/>
              <a:t>Actual N demand in field varies, putting the </a:t>
            </a:r>
            <a:r>
              <a:rPr lang="en-US" u="sng" smtClean="0"/>
              <a:t>right amount in the right place pays</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609600"/>
            <a:ext cx="8785225" cy="762000"/>
          </a:xfrm>
        </p:spPr>
        <p:txBody>
          <a:bodyPr/>
          <a:lstStyle/>
          <a:p>
            <a:pPr eaLnBrk="1" hangingPunct="1"/>
            <a:r>
              <a:rPr lang="en-US" sz="3200" smtClean="0"/>
              <a:t>GreenSeeker Works on most Applicators </a:t>
            </a:r>
          </a:p>
        </p:txBody>
      </p:sp>
      <p:pic>
        <p:nvPicPr>
          <p:cNvPr id="7171" name="Picture 5" descr="IMG_7157low res"/>
          <p:cNvPicPr>
            <a:picLocks noChangeAspect="1" noChangeArrowheads="1"/>
          </p:cNvPicPr>
          <p:nvPr/>
        </p:nvPicPr>
        <p:blipFill>
          <a:blip r:embed="rId2" cstate="print"/>
          <a:srcRect l="14374" t="9366" b="6656"/>
          <a:stretch>
            <a:fillRect/>
          </a:stretch>
        </p:blipFill>
        <p:spPr bwMode="auto">
          <a:xfrm>
            <a:off x="-36513" y="1627188"/>
            <a:ext cx="9180513" cy="453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609600"/>
            <a:ext cx="8785225" cy="762000"/>
          </a:xfrm>
        </p:spPr>
        <p:txBody>
          <a:bodyPr/>
          <a:lstStyle/>
          <a:p>
            <a:pPr eaLnBrk="1" hangingPunct="1"/>
            <a:r>
              <a:rPr lang="en-US" sz="3200" smtClean="0"/>
              <a:t>GreenSeeker Works on most Applicators </a:t>
            </a:r>
          </a:p>
        </p:txBody>
      </p:sp>
      <p:pic>
        <p:nvPicPr>
          <p:cNvPr id="8195" name="Picture 3"/>
          <p:cNvPicPr>
            <a:picLocks noChangeAspect="1" noChangeArrowheads="1"/>
          </p:cNvPicPr>
          <p:nvPr/>
        </p:nvPicPr>
        <p:blipFill>
          <a:blip r:embed="rId2" cstate="print">
            <a:lum bright="4000" contrast="12000"/>
          </a:blip>
          <a:srcRect t="8429" b="23357"/>
          <a:stretch>
            <a:fillRect/>
          </a:stretch>
        </p:blipFill>
        <p:spPr bwMode="auto">
          <a:xfrm>
            <a:off x="0" y="1487488"/>
            <a:ext cx="9144000" cy="467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388" y="609600"/>
            <a:ext cx="8785225" cy="762000"/>
          </a:xfrm>
        </p:spPr>
        <p:txBody>
          <a:bodyPr/>
          <a:lstStyle/>
          <a:p>
            <a:pPr eaLnBrk="1" hangingPunct="1"/>
            <a:r>
              <a:rPr lang="en-US" sz="3200" smtClean="0"/>
              <a:t>GreenSeeker Works on most Applicators </a:t>
            </a:r>
          </a:p>
        </p:txBody>
      </p:sp>
      <p:pic>
        <p:nvPicPr>
          <p:cNvPr id="9219" name="Picture 6" descr="IMG_0137"/>
          <p:cNvPicPr>
            <a:picLocks noChangeAspect="1" noChangeArrowheads="1"/>
          </p:cNvPicPr>
          <p:nvPr/>
        </p:nvPicPr>
        <p:blipFill>
          <a:blip r:embed="rId2" cstate="print"/>
          <a:srcRect/>
          <a:stretch>
            <a:fillRect/>
          </a:stretch>
        </p:blipFill>
        <p:spPr bwMode="auto">
          <a:xfrm>
            <a:off x="0" y="1557338"/>
            <a:ext cx="914400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388" y="609600"/>
            <a:ext cx="8785225" cy="762000"/>
          </a:xfrm>
        </p:spPr>
        <p:txBody>
          <a:bodyPr/>
          <a:lstStyle/>
          <a:p>
            <a:pPr eaLnBrk="1" hangingPunct="1"/>
            <a:r>
              <a:rPr lang="en-US" sz="3200" smtClean="0"/>
              <a:t>GreenSeeker Works on most Applicators </a:t>
            </a:r>
          </a:p>
        </p:txBody>
      </p:sp>
      <p:pic>
        <p:nvPicPr>
          <p:cNvPr id="10243" name="Picture 3" descr="DCP_2253.JPG"/>
          <p:cNvPicPr>
            <a:picLocks noChangeAspect="1"/>
          </p:cNvPicPr>
          <p:nvPr/>
        </p:nvPicPr>
        <p:blipFill>
          <a:blip r:embed="rId2" cstate="print"/>
          <a:srcRect t="12192" r="9015" b="18710"/>
          <a:stretch>
            <a:fillRect/>
          </a:stretch>
        </p:blipFill>
        <p:spPr bwMode="auto">
          <a:xfrm>
            <a:off x="0" y="1557338"/>
            <a:ext cx="914400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388" y="609600"/>
            <a:ext cx="8785225" cy="762000"/>
          </a:xfrm>
        </p:spPr>
        <p:txBody>
          <a:bodyPr/>
          <a:lstStyle/>
          <a:p>
            <a:pPr eaLnBrk="1" hangingPunct="1"/>
            <a:r>
              <a:rPr lang="en-US" sz="3200" smtClean="0"/>
              <a:t>GreenSeeker Works on most Applicators </a:t>
            </a:r>
          </a:p>
        </p:txBody>
      </p:sp>
      <p:pic>
        <p:nvPicPr>
          <p:cNvPr id="11267" name="Picture 4" descr="DSCN2208cropped"/>
          <p:cNvPicPr>
            <a:picLocks noChangeAspect="1" noChangeArrowheads="1"/>
          </p:cNvPicPr>
          <p:nvPr/>
        </p:nvPicPr>
        <p:blipFill>
          <a:blip r:embed="rId2" cstate="print"/>
          <a:srcRect/>
          <a:stretch>
            <a:fillRect/>
          </a:stretch>
        </p:blipFill>
        <p:spPr bwMode="auto">
          <a:xfrm>
            <a:off x="-36513" y="1412875"/>
            <a:ext cx="9180513" cy="471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609600"/>
            <a:ext cx="8785225" cy="762000"/>
          </a:xfrm>
        </p:spPr>
        <p:txBody>
          <a:bodyPr/>
          <a:lstStyle/>
          <a:p>
            <a:pPr eaLnBrk="1" hangingPunct="1"/>
            <a:r>
              <a:rPr lang="en-US" sz="3200" smtClean="0"/>
              <a:t>GreenSeeker Works on most Applicators </a:t>
            </a:r>
          </a:p>
        </p:txBody>
      </p:sp>
      <p:pic>
        <p:nvPicPr>
          <p:cNvPr id="12291" name="Picture 5" descr="DSCN0253"/>
          <p:cNvPicPr>
            <a:picLocks noChangeAspect="1" noChangeArrowheads="1"/>
          </p:cNvPicPr>
          <p:nvPr/>
        </p:nvPicPr>
        <p:blipFill>
          <a:blip r:embed="rId2" cstate="print"/>
          <a:srcRect/>
          <a:stretch>
            <a:fillRect/>
          </a:stretch>
        </p:blipFill>
        <p:spPr bwMode="auto">
          <a:xfrm>
            <a:off x="936625" y="1484313"/>
            <a:ext cx="7019925" cy="464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sellers Meeting 2010_without seasons">
  <a:themeElements>
    <a:clrScheme name="">
      <a:dk1>
        <a:srgbClr val="000066"/>
      </a:dk1>
      <a:lt1>
        <a:srgbClr val="FFFFFF"/>
      </a:lt1>
      <a:dk2>
        <a:srgbClr val="00478E"/>
      </a:dk2>
      <a:lt2>
        <a:srgbClr val="F5C205"/>
      </a:lt2>
      <a:accent1>
        <a:srgbClr val="F5C205"/>
      </a:accent1>
      <a:accent2>
        <a:srgbClr val="BF311A"/>
      </a:accent2>
      <a:accent3>
        <a:srgbClr val="AAB1C6"/>
      </a:accent3>
      <a:accent4>
        <a:srgbClr val="DADADA"/>
      </a:accent4>
      <a:accent5>
        <a:srgbClr val="F9DDAA"/>
      </a:accent5>
      <a:accent6>
        <a:srgbClr val="AD2B16"/>
      </a:accent6>
      <a:hlink>
        <a:srgbClr val="33CCFF"/>
      </a:hlink>
      <a:folHlink>
        <a:srgbClr val="339933"/>
      </a:folHlink>
    </a:clrScheme>
    <a:fontScheme name="Resellers Meeting 2010_without seas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lnDef>
  </a:objectDefaults>
  <a:extraClrSchemeLst>
    <a:extraClrScheme>
      <a:clrScheme name="Resellers Meeting 2010_without seas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sellers Meeting 2010_without seas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sellers Meeting 2010_without seas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sellers Meeting 2010_without seas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sellers Meeting 2010_without seas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sellers Meeting 2010_without seas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sellers Meeting 2010_without seaso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sellers Meeting 2010_without seas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sellers Meeting 2010_without seas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sellers Meeting 2010_without seas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sellers Meeting 2010_without seas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sellers Meeting 2010_without seas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esellers Meeting 2010_without seasons 13">
        <a:dk1>
          <a:srgbClr val="00478E"/>
        </a:dk1>
        <a:lt1>
          <a:srgbClr val="FFFFFF"/>
        </a:lt1>
        <a:dk2>
          <a:srgbClr val="00478E"/>
        </a:dk2>
        <a:lt2>
          <a:srgbClr val="808080"/>
        </a:lt2>
        <a:accent1>
          <a:srgbClr val="F5C205"/>
        </a:accent1>
        <a:accent2>
          <a:srgbClr val="0000CC"/>
        </a:accent2>
        <a:accent3>
          <a:srgbClr val="FFFFFF"/>
        </a:accent3>
        <a:accent4>
          <a:srgbClr val="003B78"/>
        </a:accent4>
        <a:accent5>
          <a:srgbClr val="F9DDAA"/>
        </a:accent5>
        <a:accent6>
          <a:srgbClr val="0000B9"/>
        </a:accent6>
        <a:hlink>
          <a:srgbClr val="006666"/>
        </a:hlink>
        <a:folHlink>
          <a:srgbClr val="CC6600"/>
        </a:folHlink>
      </a:clrScheme>
      <a:clrMap bg1="lt1" tx1="dk1" bg2="lt2" tx2="dk2" accent1="accent1" accent2="accent2" accent3="accent3" accent4="accent4" accent5="accent5" accent6="accent6" hlink="hlink" folHlink="folHlink"/>
    </a:extraClrScheme>
    <a:extraClrScheme>
      <a:clrScheme name="Resellers Meeting 2010_without seasons 14">
        <a:dk1>
          <a:srgbClr val="FFFFFF"/>
        </a:dk1>
        <a:lt1>
          <a:srgbClr val="FFFFFF"/>
        </a:lt1>
        <a:dk2>
          <a:srgbClr val="0047C2"/>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sellers Meeting 2010_without seasons 15">
        <a:dk1>
          <a:srgbClr val="000066"/>
        </a:dk1>
        <a:lt1>
          <a:srgbClr val="FFFFFF"/>
        </a:lt1>
        <a:dk2>
          <a:srgbClr val="00478E"/>
        </a:dk2>
        <a:lt2>
          <a:srgbClr val="F5C205"/>
        </a:lt2>
        <a:accent1>
          <a:srgbClr val="F5C205"/>
        </a:accent1>
        <a:accent2>
          <a:srgbClr val="008000"/>
        </a:accent2>
        <a:accent3>
          <a:srgbClr val="AAB1C6"/>
        </a:accent3>
        <a:accent4>
          <a:srgbClr val="DADADA"/>
        </a:accent4>
        <a:accent5>
          <a:srgbClr val="F9DDAA"/>
        </a:accent5>
        <a:accent6>
          <a:srgbClr val="007300"/>
        </a:accent6>
        <a:hlink>
          <a:srgbClr val="3366CC"/>
        </a:hlink>
        <a:folHlink>
          <a:srgbClr val="CC6600"/>
        </a:folHlink>
      </a:clrScheme>
      <a:clrMap bg1="dk2" tx1="lt1" bg2="dk1" tx2="lt2" accent1="accent1" accent2="accent2" accent3="accent3" accent4="accent4" accent5="accent5" accent6="accent6" hlink="hlink" folHlink="folHlink"/>
    </a:extraClrScheme>
    <a:extraClrScheme>
      <a:clrScheme name="Resellers Meeting 2010_without seasons 16">
        <a:dk1>
          <a:srgbClr val="000066"/>
        </a:dk1>
        <a:lt1>
          <a:srgbClr val="FFFFFF"/>
        </a:lt1>
        <a:dk2>
          <a:srgbClr val="00478E"/>
        </a:dk2>
        <a:lt2>
          <a:srgbClr val="F5C205"/>
        </a:lt2>
        <a:accent1>
          <a:srgbClr val="F5C205"/>
        </a:accent1>
        <a:accent2>
          <a:srgbClr val="0000CC"/>
        </a:accent2>
        <a:accent3>
          <a:srgbClr val="AAB1C6"/>
        </a:accent3>
        <a:accent4>
          <a:srgbClr val="DADADA"/>
        </a:accent4>
        <a:accent5>
          <a:srgbClr val="F9DDAA"/>
        </a:accent5>
        <a:accent6>
          <a:srgbClr val="0000B9"/>
        </a:accent6>
        <a:hlink>
          <a:srgbClr val="006666"/>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sellers Meeting 2010">
  <a:themeElements>
    <a:clrScheme name="Resellers Meeting 2010 4">
      <a:dk1>
        <a:srgbClr val="00478E"/>
      </a:dk1>
      <a:lt1>
        <a:srgbClr val="FFFFFF"/>
      </a:lt1>
      <a:dk2>
        <a:srgbClr val="00478E"/>
      </a:dk2>
      <a:lt2>
        <a:srgbClr val="808080"/>
      </a:lt2>
      <a:accent1>
        <a:srgbClr val="F5C205"/>
      </a:accent1>
      <a:accent2>
        <a:srgbClr val="CC6600"/>
      </a:accent2>
      <a:accent3>
        <a:srgbClr val="FFFFFF"/>
      </a:accent3>
      <a:accent4>
        <a:srgbClr val="003B78"/>
      </a:accent4>
      <a:accent5>
        <a:srgbClr val="F9DDAA"/>
      </a:accent5>
      <a:accent6>
        <a:srgbClr val="B95C00"/>
      </a:accent6>
      <a:hlink>
        <a:srgbClr val="3366CC"/>
      </a:hlink>
      <a:folHlink>
        <a:srgbClr val="008000"/>
      </a:folHlink>
    </a:clrScheme>
    <a:fontScheme name="Resellers Meeting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lnDef>
  </a:objectDefaults>
  <a:extraClrSchemeLst>
    <a:extraClrScheme>
      <a:clrScheme name="Resellers Meeting 2010 1">
        <a:dk1>
          <a:srgbClr val="000066"/>
        </a:dk1>
        <a:lt1>
          <a:srgbClr val="FFFFFF"/>
        </a:lt1>
        <a:dk2>
          <a:srgbClr val="00478E"/>
        </a:dk2>
        <a:lt2>
          <a:srgbClr val="F5C205"/>
        </a:lt2>
        <a:accent1>
          <a:srgbClr val="F5C205"/>
        </a:accent1>
        <a:accent2>
          <a:srgbClr val="0000CC"/>
        </a:accent2>
        <a:accent3>
          <a:srgbClr val="AAB1C6"/>
        </a:accent3>
        <a:accent4>
          <a:srgbClr val="DADADA"/>
        </a:accent4>
        <a:accent5>
          <a:srgbClr val="F9DDAA"/>
        </a:accent5>
        <a:accent6>
          <a:srgbClr val="0000B9"/>
        </a:accent6>
        <a:hlink>
          <a:srgbClr val="006666"/>
        </a:hlink>
        <a:folHlink>
          <a:srgbClr val="CC6600"/>
        </a:folHlink>
      </a:clrScheme>
      <a:clrMap bg1="dk2" tx1="lt1" bg2="dk1" tx2="lt2" accent1="accent1" accent2="accent2" accent3="accent3" accent4="accent4" accent5="accent5" accent6="accent6" hlink="hlink" folHlink="folHlink"/>
    </a:extraClrScheme>
    <a:extraClrScheme>
      <a:clrScheme name="Resellers Meeting 2010 2">
        <a:dk1>
          <a:srgbClr val="00478E"/>
        </a:dk1>
        <a:lt1>
          <a:srgbClr val="FFFFFF"/>
        </a:lt1>
        <a:dk2>
          <a:srgbClr val="00478E"/>
        </a:dk2>
        <a:lt2>
          <a:srgbClr val="808080"/>
        </a:lt2>
        <a:accent1>
          <a:srgbClr val="F5C205"/>
        </a:accent1>
        <a:accent2>
          <a:srgbClr val="BF311A"/>
        </a:accent2>
        <a:accent3>
          <a:srgbClr val="FFFFFF"/>
        </a:accent3>
        <a:accent4>
          <a:srgbClr val="003B78"/>
        </a:accent4>
        <a:accent5>
          <a:srgbClr val="F9DDAA"/>
        </a:accent5>
        <a:accent6>
          <a:srgbClr val="AD2B16"/>
        </a:accent6>
        <a:hlink>
          <a:srgbClr val="005596"/>
        </a:hlink>
        <a:folHlink>
          <a:srgbClr val="FAC70C"/>
        </a:folHlink>
      </a:clrScheme>
      <a:clrMap bg1="lt1" tx1="dk1" bg2="lt2" tx2="dk2" accent1="accent1" accent2="accent2" accent3="accent3" accent4="accent4" accent5="accent5" accent6="accent6" hlink="hlink" folHlink="folHlink"/>
    </a:extraClrScheme>
    <a:extraClrScheme>
      <a:clrScheme name="Resellers Meeting 2010 3">
        <a:dk1>
          <a:srgbClr val="000066"/>
        </a:dk1>
        <a:lt1>
          <a:srgbClr val="FFFFFF"/>
        </a:lt1>
        <a:dk2>
          <a:srgbClr val="00478E"/>
        </a:dk2>
        <a:lt2>
          <a:srgbClr val="F5C205"/>
        </a:lt2>
        <a:accent1>
          <a:srgbClr val="F5C205"/>
        </a:accent1>
        <a:accent2>
          <a:srgbClr val="BF311A"/>
        </a:accent2>
        <a:accent3>
          <a:srgbClr val="AAB1C6"/>
        </a:accent3>
        <a:accent4>
          <a:srgbClr val="DADADA"/>
        </a:accent4>
        <a:accent5>
          <a:srgbClr val="F9DDAA"/>
        </a:accent5>
        <a:accent6>
          <a:srgbClr val="AD2B16"/>
        </a:accent6>
        <a:hlink>
          <a:srgbClr val="33CCFF"/>
        </a:hlink>
        <a:folHlink>
          <a:srgbClr val="339933"/>
        </a:folHlink>
      </a:clrScheme>
      <a:clrMap bg1="dk2" tx1="lt1" bg2="dk1" tx2="lt2" accent1="accent1" accent2="accent2" accent3="accent3" accent4="accent4" accent5="accent5" accent6="accent6" hlink="hlink" folHlink="folHlink"/>
    </a:extraClrScheme>
    <a:extraClrScheme>
      <a:clrScheme name="Resellers Meeting 2010 4">
        <a:dk1>
          <a:srgbClr val="00478E"/>
        </a:dk1>
        <a:lt1>
          <a:srgbClr val="FFFFFF"/>
        </a:lt1>
        <a:dk2>
          <a:srgbClr val="00478E"/>
        </a:dk2>
        <a:lt2>
          <a:srgbClr val="808080"/>
        </a:lt2>
        <a:accent1>
          <a:srgbClr val="F5C205"/>
        </a:accent1>
        <a:accent2>
          <a:srgbClr val="CC6600"/>
        </a:accent2>
        <a:accent3>
          <a:srgbClr val="FFFFFF"/>
        </a:accent3>
        <a:accent4>
          <a:srgbClr val="003B78"/>
        </a:accent4>
        <a:accent5>
          <a:srgbClr val="F9DDAA"/>
        </a:accent5>
        <a:accent6>
          <a:srgbClr val="B95C00"/>
        </a:accent6>
        <a:hlink>
          <a:srgbClr val="3366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sellers Meeting 2010_without seas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Resellers Meeting 2010_without seasons</Template>
  <TotalTime>2231</TotalTime>
  <Words>784</Words>
  <Application>Microsoft Office PowerPoint</Application>
  <PresentationFormat>On-screen Show (4:3)</PresentationFormat>
  <Paragraphs>74</Paragraphs>
  <Slides>26</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Wingdings</vt:lpstr>
      <vt:lpstr>Resellers Meeting 2010_without seasons</vt:lpstr>
      <vt:lpstr>Resellers Meeting 2010</vt:lpstr>
      <vt:lpstr>GreenSeeker ® Applicator Mounted Crop Vigor Sensors</vt:lpstr>
      <vt:lpstr>GreenSeeker Farmer Field Use</vt:lpstr>
      <vt:lpstr>Economics of VRA Nitrogen with GreenSeeker</vt:lpstr>
      <vt:lpstr>GreenSeeker Works on most Applicators </vt:lpstr>
      <vt:lpstr>GreenSeeker Works on most Applicators </vt:lpstr>
      <vt:lpstr>GreenSeeker Works on most Applicators </vt:lpstr>
      <vt:lpstr>GreenSeeker Works on most Applicators </vt:lpstr>
      <vt:lpstr>GreenSeeker Works on most Applicators </vt:lpstr>
      <vt:lpstr>GreenSeeker Works on most Applicators </vt:lpstr>
      <vt:lpstr>GreenSeeker Works on most Applicators </vt:lpstr>
      <vt:lpstr>Two choices for User Interface</vt:lpstr>
      <vt:lpstr>Works with any FmX rate control plug-in</vt:lpstr>
      <vt:lpstr>Collecting the N Rich Strip Cal</vt:lpstr>
      <vt:lpstr>Collecting the Non-Ref values (area to fertilize)</vt:lpstr>
      <vt:lpstr>Verify Calibration Values</vt:lpstr>
      <vt:lpstr>Choose Aglo and input Enviro values</vt:lpstr>
      <vt:lpstr>Review App Curve and set min/max</vt:lpstr>
      <vt:lpstr>Set material Type</vt:lpstr>
      <vt:lpstr>GreenSeeker Plug-In for FmX</vt:lpstr>
      <vt:lpstr>Custom Table/Algorithm</vt:lpstr>
      <vt:lpstr>RT Commander Pro Home Screen</vt:lpstr>
      <vt:lpstr>RT Commander Pro Job Setup </vt:lpstr>
      <vt:lpstr>RT Commander Pro Job Setup</vt:lpstr>
      <vt:lpstr>User-Defined Rate Modification Map</vt:lpstr>
      <vt:lpstr>Real Time NDVI Data Overlay</vt:lpstr>
      <vt:lpstr>GreenSeeker Variable Rate App Systems</vt:lpstr>
    </vt:vector>
  </TitlesOfParts>
  <Company>Trimble Navigation New Zealand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Dianne Latter</dc:creator>
  <cp:lastModifiedBy>tmayfie</cp:lastModifiedBy>
  <cp:revision>45</cp:revision>
  <dcterms:created xsi:type="dcterms:W3CDTF">2010-06-13T23:40:03Z</dcterms:created>
  <dcterms:modified xsi:type="dcterms:W3CDTF">2010-08-03T12:00:48Z</dcterms:modified>
</cp:coreProperties>
</file>