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3" r:id="rId2"/>
    <p:sldId id="313" r:id="rId3"/>
    <p:sldId id="314" r:id="rId4"/>
    <p:sldId id="336" r:id="rId5"/>
    <p:sldId id="315" r:id="rId6"/>
    <p:sldId id="337" r:id="rId7"/>
    <p:sldId id="338" r:id="rId8"/>
    <p:sldId id="339" r:id="rId9"/>
    <p:sldId id="340" r:id="rId10"/>
    <p:sldId id="350" r:id="rId11"/>
    <p:sldId id="364" r:id="rId12"/>
    <p:sldId id="365" r:id="rId13"/>
    <p:sldId id="366" r:id="rId14"/>
    <p:sldId id="367" r:id="rId15"/>
    <p:sldId id="353" r:id="rId16"/>
    <p:sldId id="341" r:id="rId17"/>
    <p:sldId id="343" r:id="rId18"/>
    <p:sldId id="342" r:id="rId19"/>
    <p:sldId id="354" r:id="rId20"/>
    <p:sldId id="344" r:id="rId21"/>
    <p:sldId id="372" r:id="rId22"/>
    <p:sldId id="345" r:id="rId23"/>
    <p:sldId id="371" r:id="rId24"/>
    <p:sldId id="274" r:id="rId25"/>
    <p:sldId id="346" r:id="rId26"/>
    <p:sldId id="326" r:id="rId27"/>
    <p:sldId id="349" r:id="rId28"/>
    <p:sldId id="373" r:id="rId29"/>
    <p:sldId id="320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61" r:id="rId38"/>
    <p:sldId id="355" r:id="rId39"/>
    <p:sldId id="362" r:id="rId40"/>
    <p:sldId id="363" r:id="rId41"/>
    <p:sldId id="374" r:id="rId42"/>
    <p:sldId id="375" r:id="rId43"/>
    <p:sldId id="376" r:id="rId44"/>
    <p:sldId id="368" r:id="rId45"/>
    <p:sldId id="369" r:id="rId46"/>
    <p:sldId id="370" r:id="rId47"/>
    <p:sldId id="384" r:id="rId48"/>
    <p:sldId id="385" r:id="rId49"/>
    <p:sldId id="386" r:id="rId50"/>
    <p:sldId id="387" r:id="rId51"/>
    <p:sldId id="26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A673A8-CAA1-431E-B2C8-F94B225617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Extens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4" y="5334000"/>
            <a:ext cx="1682066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360CA-AAEF-4F42-A8F7-E3BE67BEF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0C0A5-ECAE-4845-9EA8-0DE0E26EC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5A6758A-DD6D-43CA-8D2F-E997036A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5A6758A-DD6D-43CA-8D2F-E997036A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1388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1388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5325F8-7CB3-424E-9235-F1577B626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388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388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97F38-2F87-4E94-A82D-4870D6A1A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 descr="Extensio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29526"/>
            <a:ext cx="914400" cy="8284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F6651-49EA-431F-BA8A-93D6831CD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C6707-D6FA-4A29-9171-4DF671956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62AB-6D32-4CB8-BF1D-CC1202000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1CAC9-52CC-4F00-87C0-C36299E39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F47F8-E5B2-4BFB-9405-EF384F55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999C-263E-4145-95D8-4F94E5EE5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547404-2186-4991-B693-9E8E87791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A6758A-DD6D-43CA-8D2F-E997036A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80" r:id="rId15"/>
    <p:sldLayoutId id="2147483681" r:id="rId16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Taylor@okstate.ed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Variable Rate Application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Randy Taylor</a:t>
            </a:r>
          </a:p>
          <a:p>
            <a:r>
              <a:rPr lang="en-US" dirty="0"/>
              <a:t>Biosystems and Agricultural Engineering</a:t>
            </a:r>
          </a:p>
          <a:p>
            <a:r>
              <a:rPr lang="en-US" dirty="0"/>
              <a:t>Oklahoma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Multi-Year Yield History</a:t>
            </a:r>
          </a:p>
        </p:txBody>
      </p:sp>
      <p:pic>
        <p:nvPicPr>
          <p:cNvPr id="23555" name="Picture 4" descr="wy 2007 ny"/>
          <p:cNvPicPr>
            <a:picLocks noChangeAspect="1" noChangeArrowheads="1"/>
          </p:cNvPicPr>
          <p:nvPr/>
        </p:nvPicPr>
        <p:blipFill>
          <a:blip r:embed="rId2" cstate="print"/>
          <a:srcRect l="9529" t="4454" r="6706" b="33818"/>
          <a:stretch>
            <a:fillRect/>
          </a:stretch>
        </p:blipFill>
        <p:spPr bwMode="auto">
          <a:xfrm>
            <a:off x="6300989" y="1143000"/>
            <a:ext cx="2667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wy 2008 ny"/>
          <p:cNvPicPr>
            <a:picLocks noChangeAspect="1" noChangeArrowheads="1"/>
          </p:cNvPicPr>
          <p:nvPr/>
        </p:nvPicPr>
        <p:blipFill>
          <a:blip r:embed="rId3" cstate="print"/>
          <a:srcRect l="8824" t="5455" r="10236" b="32819"/>
          <a:stretch>
            <a:fillRect/>
          </a:stretch>
        </p:blipFill>
        <p:spPr bwMode="auto">
          <a:xfrm>
            <a:off x="814589" y="4038600"/>
            <a:ext cx="25908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wy 2009 ny"/>
          <p:cNvPicPr>
            <a:picLocks noChangeAspect="1" noChangeArrowheads="1"/>
          </p:cNvPicPr>
          <p:nvPr/>
        </p:nvPicPr>
        <p:blipFill>
          <a:blip r:embed="rId4" cstate="print"/>
          <a:srcRect l="8705" t="5910" r="9059" b="32909"/>
          <a:stretch>
            <a:fillRect/>
          </a:stretch>
        </p:blipFill>
        <p:spPr bwMode="auto">
          <a:xfrm>
            <a:off x="3557789" y="4038600"/>
            <a:ext cx="2667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y 2005 ny.wmf"/>
          <p:cNvPicPr>
            <a:picLocks noChangeAspect="1"/>
          </p:cNvPicPr>
          <p:nvPr/>
        </p:nvPicPr>
        <p:blipFill>
          <a:blip r:embed="rId5" cstate="print"/>
          <a:srcRect l="8301" t="5556" r="8301" b="31111"/>
          <a:stretch>
            <a:fillRect/>
          </a:stretch>
        </p:blipFill>
        <p:spPr>
          <a:xfrm>
            <a:off x="738389" y="1219200"/>
            <a:ext cx="2605238" cy="2560320"/>
          </a:xfrm>
          <a:prstGeom prst="rect">
            <a:avLst/>
          </a:prstGeom>
        </p:spPr>
      </p:pic>
      <p:pic>
        <p:nvPicPr>
          <p:cNvPr id="7" name="Picture 6" descr="wy 2006 ny.wmf"/>
          <p:cNvPicPr>
            <a:picLocks noChangeAspect="1"/>
          </p:cNvPicPr>
          <p:nvPr/>
        </p:nvPicPr>
        <p:blipFill>
          <a:blip r:embed="rId6" cstate="print"/>
          <a:srcRect l="9739" t="5556" r="9739" b="32222"/>
          <a:stretch>
            <a:fillRect/>
          </a:stretch>
        </p:blipFill>
        <p:spPr>
          <a:xfrm>
            <a:off x="3557789" y="1143000"/>
            <a:ext cx="2560320" cy="2560320"/>
          </a:xfrm>
          <a:prstGeom prst="rect">
            <a:avLst/>
          </a:prstGeom>
        </p:spPr>
      </p:pic>
      <p:pic>
        <p:nvPicPr>
          <p:cNvPr id="9" name="Picture 8" descr="wy average ny.wmf"/>
          <p:cNvPicPr>
            <a:picLocks noChangeAspect="1"/>
          </p:cNvPicPr>
          <p:nvPr/>
        </p:nvPicPr>
        <p:blipFill>
          <a:blip r:embed="rId7" cstate="print"/>
          <a:srcRect l="8301" t="5556" r="9739" b="32222"/>
          <a:stretch>
            <a:fillRect/>
          </a:stretch>
        </p:blipFill>
        <p:spPr>
          <a:xfrm>
            <a:off x="6377189" y="4038600"/>
            <a:ext cx="260604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Relative Difference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normalization method where the mean value is subtracted from the local value.</a:t>
            </a:r>
          </a:p>
          <a:p>
            <a:r>
              <a:rPr lang="en-US" sz="2600" dirty="0" smtClean="0"/>
              <a:t>Data are aggregated into cells before subtracting the mean. </a:t>
            </a:r>
          </a:p>
          <a:p>
            <a:r>
              <a:rPr lang="en-US" sz="2600" dirty="0" smtClean="0"/>
              <a:t>Variability of a cell over time tells us if it is stable or unstable</a:t>
            </a:r>
            <a:endParaRPr lang="en-US" sz="2600" dirty="0"/>
          </a:p>
          <a:p>
            <a:r>
              <a:rPr lang="en-US" sz="2600" dirty="0" smtClean="0"/>
              <a:t>This method gives a better </a:t>
            </a:r>
            <a:r>
              <a:rPr lang="en-US" sz="2600" dirty="0"/>
              <a:t>opportunity to classify consistently low </a:t>
            </a:r>
            <a:r>
              <a:rPr lang="en-US" sz="2600" dirty="0" smtClean="0"/>
              <a:t>or high yielding </a:t>
            </a:r>
            <a:r>
              <a:rPr lang="en-US" sz="2600" dirty="0"/>
              <a:t>areas</a:t>
            </a:r>
          </a:p>
          <a:p>
            <a:r>
              <a:rPr lang="en-US" sz="2600" dirty="0" smtClean="0"/>
              <a:t>Find areas where like classed </a:t>
            </a:r>
            <a:r>
              <a:rPr lang="en-US" sz="2600" dirty="0"/>
              <a:t>cells </a:t>
            </a:r>
            <a:r>
              <a:rPr lang="en-US" sz="2600" dirty="0" smtClean="0"/>
              <a:t>are spatially contiguous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6194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‘Whisker Plots’ of YM Data</a:t>
            </a:r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66738" y="1752600"/>
          <a:ext cx="39243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Chart" r:id="rId3" imgW="7062120" imgH="3711240" progId="Excel.Sheet.8">
                  <p:embed/>
                </p:oleObj>
              </mc:Choice>
              <mc:Fallback>
                <p:oleObj name="Chart" r:id="rId3" imgW="7062120" imgH="3711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52600"/>
                        <a:ext cx="39243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3438" y="1752600"/>
          <a:ext cx="39243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2" name="Chart" r:id="rId5" imgW="7062120" imgH="3711240" progId="Excel.Sheet.8">
                  <p:embed/>
                </p:oleObj>
              </mc:Choice>
              <mc:Fallback>
                <p:oleObj name="Chart" r:id="rId5" imgW="7062120" imgH="3711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52600"/>
                        <a:ext cx="39243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6738" y="3975100"/>
          <a:ext cx="3924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3" name="Chart" r:id="rId7" imgW="6910200" imgH="3587400" progId="Excel.Sheet.8">
                  <p:embed/>
                </p:oleObj>
              </mc:Choice>
              <mc:Fallback>
                <p:oleObj name="Chart" r:id="rId7" imgW="6910200" imgH="3587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975100"/>
                        <a:ext cx="39243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6" name="Rectangle 10"/>
          <p:cNvSpPr>
            <a:spLocks noGrp="1" noChangeArrowheads="1"/>
          </p:cNvSpPr>
          <p:nvPr>
            <p:ph sz="quarter" idx="4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en-US" sz="2100"/>
              <a:t>Points are the mean relative difference for each cell</a:t>
            </a:r>
          </a:p>
          <a:p>
            <a:r>
              <a:rPr lang="en-US" sz="2100"/>
              <a:t>Bars are the standard deviation of yield through time.</a:t>
            </a:r>
          </a:p>
        </p:txBody>
      </p:sp>
    </p:spTree>
    <p:extLst>
      <p:ext uri="{BB962C8B-B14F-4D97-AF65-F5344CB8AC3E}">
        <p14:creationId xmlns:p14="http://schemas.microsoft.com/office/powerpoint/2010/main" val="371131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Difference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336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6 crops in 4 years of yield data.</a:t>
            </a:r>
          </a:p>
          <a:p>
            <a:endParaRPr lang="en-US" dirty="0"/>
          </a:p>
          <a:p>
            <a:r>
              <a:rPr lang="en-US" dirty="0"/>
              <a:t>Corn-Wheat-DC </a:t>
            </a:r>
            <a:r>
              <a:rPr lang="en-US" dirty="0" smtClean="0"/>
              <a:t>Soybeans</a:t>
            </a:r>
          </a:p>
          <a:p>
            <a:endParaRPr lang="en-US" dirty="0"/>
          </a:p>
          <a:p>
            <a:r>
              <a:rPr lang="en-US" dirty="0" smtClean="0"/>
              <a:t>Yellow is within +/-10% of the mean.</a:t>
            </a:r>
          </a:p>
          <a:p>
            <a:endParaRPr lang="en-US" dirty="0" smtClean="0"/>
          </a:p>
          <a:p>
            <a:r>
              <a:rPr lang="en-US" dirty="0" smtClean="0"/>
              <a:t>Green is at least 10% above average and orange is at least 10% below average.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78779"/>
            <a:ext cx="5492672" cy="4525962"/>
          </a:xfrm>
        </p:spPr>
      </p:pic>
    </p:spTree>
    <p:extLst>
      <p:ext uri="{BB962C8B-B14F-4D97-AF65-F5344CB8AC3E}">
        <p14:creationId xmlns:p14="http://schemas.microsoft.com/office/powerpoint/2010/main" val="425951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38600" cy="3328105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038600" cy="33281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Stability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61206" y="5006534"/>
            <a:ext cx="3430588" cy="457200"/>
          </a:xfrm>
          <a:noFill/>
          <a:ln>
            <a:noFill/>
          </a:ln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Mean Relative Difference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989513" y="5006534"/>
            <a:ext cx="3355975" cy="457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Yield Classes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5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Yield Stability</a:t>
            </a:r>
          </a:p>
        </p:txBody>
      </p:sp>
      <p:pic>
        <p:nvPicPr>
          <p:cNvPr id="6" name="Picture 5" descr="wy management units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886200" cy="5029200"/>
          </a:xfrm>
          <a:prstGeom prst="rect">
            <a:avLst/>
          </a:prstGeom>
        </p:spPr>
      </p:pic>
      <p:pic>
        <p:nvPicPr>
          <p:cNvPr id="7" name="Picture 6" descr="wy yield stability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38862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In-Field Response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2" y="1524000"/>
            <a:ext cx="2738060" cy="444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07" y="1535906"/>
            <a:ext cx="2595941" cy="44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505200" y="6123214"/>
            <a:ext cx="54210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000" dirty="0"/>
              <a:t>Schmidt, J.P., A.J. </a:t>
            </a:r>
            <a:r>
              <a:rPr lang="en-US" sz="1000" dirty="0" err="1"/>
              <a:t>DeJoia</a:t>
            </a:r>
            <a:r>
              <a:rPr lang="en-US" sz="1000" dirty="0"/>
              <a:t>, R.B. Ferguson, R.K. Taylor, R.K. Young, and J.L. </a:t>
            </a:r>
            <a:r>
              <a:rPr lang="en-US" sz="1000" dirty="0" err="1"/>
              <a:t>Havlin</a:t>
            </a:r>
            <a:r>
              <a:rPr lang="en-US" sz="1000" dirty="0"/>
              <a:t>.  2003. </a:t>
            </a:r>
            <a:r>
              <a:rPr lang="en-US" sz="1000" b="1" dirty="0"/>
              <a:t>Corn Yield Response to Nitrogen at Multiple In-Field Locations. </a:t>
            </a:r>
            <a:r>
              <a:rPr lang="en-US" sz="1000" i="1" dirty="0" err="1"/>
              <a:t>Agron</a:t>
            </a:r>
            <a:r>
              <a:rPr lang="en-US" sz="1000" i="1" dirty="0"/>
              <a:t>. J.</a:t>
            </a:r>
            <a:r>
              <a:rPr lang="en-US" sz="1000" dirty="0"/>
              <a:t> 94:798–806.</a:t>
            </a:r>
            <a:endParaRPr lang="en-US" sz="1000" b="1" dirty="0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3338286" y="1714500"/>
            <a:ext cx="271302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“The results presented here indicated that there was, in most cases, significant variability in grain yield response to increasing N rates among in-field locations. The minimum N rate corresponding to maximum corn yield was as low as 52 kg N / ha and as high as 182 kg N / ha, considering all locations across three fields in this study. However, variability in yield responses to N was not consistently related to soil OM content.”</a:t>
            </a:r>
          </a:p>
        </p:txBody>
      </p:sp>
    </p:spTree>
    <p:extLst>
      <p:ext uri="{BB962C8B-B14F-4D97-AF65-F5344CB8AC3E}">
        <p14:creationId xmlns:p14="http://schemas.microsoft.com/office/powerpoint/2010/main" val="39136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Zones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8054"/>
            <a:ext cx="1981199" cy="490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810000" y="6024563"/>
            <a:ext cx="51525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Inman, D., R. </a:t>
            </a:r>
            <a:r>
              <a:rPr lang="en-US" sz="1000" dirty="0" err="1"/>
              <a:t>Khosla</a:t>
            </a:r>
            <a:r>
              <a:rPr lang="en-US" sz="1000" dirty="0"/>
              <a:t>, D. G. Westfall, and R. Reich.  2005.  </a:t>
            </a:r>
            <a:r>
              <a:rPr lang="en-US" sz="1000" b="1" dirty="0"/>
              <a:t>Nitrogen Uptake across Site Specific Management Zones in Irrigated Corn Production Systems. </a:t>
            </a:r>
            <a:r>
              <a:rPr lang="en-US" sz="1000" i="1" dirty="0" err="1"/>
              <a:t>Agron</a:t>
            </a:r>
            <a:r>
              <a:rPr lang="en-US" sz="1000" i="1" dirty="0"/>
              <a:t>. J.</a:t>
            </a:r>
            <a:r>
              <a:rPr lang="en-US" sz="1000" dirty="0"/>
              <a:t> 97:169–176 (2005).</a:t>
            </a:r>
            <a:endParaRPr lang="en-US" sz="1000" b="1" dirty="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410857" y="2286000"/>
            <a:ext cx="52251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“Grain yield response to N was also shown to be significantly different across management zones. This study showed that spatially variable crop parameters could potentially be managed using SSMZs.”</a:t>
            </a:r>
          </a:p>
        </p:txBody>
      </p:sp>
    </p:spTree>
    <p:extLst>
      <p:ext uri="{BB962C8B-B14F-4D97-AF65-F5344CB8AC3E}">
        <p14:creationId xmlns:p14="http://schemas.microsoft.com/office/powerpoint/2010/main" val="18389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Traditional Method – Smaller Scale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1796143"/>
            <a:ext cx="3155346" cy="4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662714" y="5639600"/>
            <a:ext cx="38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Ferguson, R.B., G.W. </a:t>
            </a:r>
            <a:r>
              <a:rPr lang="en-US" sz="1000" dirty="0" err="1"/>
              <a:t>Hergert</a:t>
            </a:r>
            <a:r>
              <a:rPr lang="en-US" sz="1000" dirty="0"/>
              <a:t>, J.S. </a:t>
            </a:r>
            <a:r>
              <a:rPr lang="en-US" sz="1000" dirty="0" err="1"/>
              <a:t>Schepers</a:t>
            </a:r>
            <a:r>
              <a:rPr lang="en-US" sz="1000" dirty="0"/>
              <a:t>, C.A. </a:t>
            </a:r>
            <a:r>
              <a:rPr lang="en-US" sz="1000" dirty="0" err="1"/>
              <a:t>Gotway</a:t>
            </a:r>
            <a:r>
              <a:rPr lang="en-US" sz="1000" dirty="0"/>
              <a:t>, J.E. </a:t>
            </a:r>
            <a:r>
              <a:rPr lang="en-US" sz="1000" dirty="0" err="1"/>
              <a:t>Cahoon</a:t>
            </a:r>
            <a:r>
              <a:rPr lang="en-US" sz="1000" dirty="0"/>
              <a:t>, and T.A. Peterson. 2002. </a:t>
            </a:r>
            <a:r>
              <a:rPr lang="en-US" sz="1000" b="1" dirty="0"/>
              <a:t> Site-Specific Nitrogen Management of Irrigated Maize: Yield and Soil Residual Nitrate Effects. </a:t>
            </a:r>
            <a:r>
              <a:rPr lang="en-US" sz="1000" i="1" dirty="0"/>
              <a:t>Soil Sci. Soc. Am. J.</a:t>
            </a:r>
            <a:r>
              <a:rPr lang="en-US" sz="1000" dirty="0"/>
              <a:t> 66:544–553.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426857" y="1877786"/>
            <a:ext cx="408214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“Over 13 site-years, no consistent benefit (either increased yield or reduced soil residual NO3-N) was observed with variable rate N application. There was no disadvantage to using variable rate N application in terms of N applied or grain yield, but no advantage that would justify the cost and effort of variable rate application with procedures used in this study.”</a:t>
            </a:r>
          </a:p>
        </p:txBody>
      </p:sp>
    </p:spTree>
    <p:extLst>
      <p:ext uri="{BB962C8B-B14F-4D97-AF65-F5344CB8AC3E}">
        <p14:creationId xmlns:p14="http://schemas.microsoft.com/office/powerpoint/2010/main" val="42733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recommendations are typical very ‘coarse’ and were developed for wider geographic regions (maybe even statewide).</a:t>
            </a:r>
          </a:p>
          <a:p>
            <a:r>
              <a:rPr lang="en-US" dirty="0" smtClean="0"/>
              <a:t>Applying these on smaller scales (sub-field) may not be sufficient to see a response.</a:t>
            </a:r>
          </a:p>
          <a:p>
            <a:r>
              <a:rPr lang="en-US" dirty="0" smtClean="0"/>
              <a:t>True site-specific response functions will be generated on site.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Scale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Macro-variability</a:t>
            </a:r>
          </a:p>
          <a:p>
            <a:pPr lvl="1"/>
            <a:r>
              <a:rPr lang="en-US" dirty="0" smtClean="0"/>
              <a:t>Likely tied to soil type, landscape position, or something else</a:t>
            </a:r>
          </a:p>
          <a:p>
            <a:r>
              <a:rPr lang="en-US" dirty="0" smtClean="0"/>
              <a:t>Micro-variability</a:t>
            </a:r>
          </a:p>
          <a:p>
            <a:pPr lvl="1"/>
            <a:r>
              <a:rPr lang="en-US" dirty="0" smtClean="0"/>
              <a:t>Could be sub meter or even individual plants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77291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RS98C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" y="3677291"/>
            <a:ext cx="3699475" cy="2342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crop status in the field </a:t>
            </a:r>
          </a:p>
          <a:p>
            <a:r>
              <a:rPr lang="en-US" dirty="0" smtClean="0"/>
              <a:t>Apply input at variable rates to meet crop needs </a:t>
            </a:r>
          </a:p>
          <a:p>
            <a:r>
              <a:rPr lang="en-US" dirty="0" smtClean="0"/>
              <a:t>Need to relate the measurement to the crop need</a:t>
            </a:r>
            <a:endParaRPr lang="en-US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Sensor-Based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Prescriptions</a:t>
            </a:r>
          </a:p>
        </p:txBody>
      </p:sp>
      <p:sp>
        <p:nvSpPr>
          <p:cNvPr id="6963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There are three inputs that are currently being VR applied for cotton</a:t>
            </a:r>
          </a:p>
          <a:p>
            <a:pPr lvl="1">
              <a:lnSpc>
                <a:spcPct val="90000"/>
              </a:lnSpc>
            </a:pPr>
            <a:r>
              <a:rPr lang="en-US"/>
              <a:t>Plant growth regulators</a:t>
            </a:r>
          </a:p>
          <a:p>
            <a:pPr lvl="1">
              <a:lnSpc>
                <a:spcPct val="90000"/>
              </a:lnSpc>
            </a:pPr>
            <a:r>
              <a:rPr lang="en-US"/>
              <a:t>Defoliants and boll openers</a:t>
            </a:r>
          </a:p>
          <a:p>
            <a:pPr lvl="1">
              <a:lnSpc>
                <a:spcPct val="90000"/>
              </a:lnSpc>
            </a:pPr>
            <a:r>
              <a:rPr lang="en-US"/>
              <a:t>Nitrogen</a:t>
            </a:r>
          </a:p>
          <a:p>
            <a:pPr>
              <a:lnSpc>
                <a:spcPct val="90000"/>
              </a:lnSpc>
            </a:pPr>
            <a:r>
              <a:rPr lang="en-US"/>
              <a:t>Where will you get your prescription?</a:t>
            </a:r>
          </a:p>
          <a:p>
            <a:pPr lvl="1">
              <a:lnSpc>
                <a:spcPct val="90000"/>
              </a:lnSpc>
            </a:pPr>
            <a:r>
              <a:rPr lang="en-US"/>
              <a:t>Land Grant</a:t>
            </a:r>
          </a:p>
          <a:p>
            <a:pPr lvl="1">
              <a:lnSpc>
                <a:spcPct val="90000"/>
              </a:lnSpc>
            </a:pPr>
            <a:r>
              <a:rPr lang="en-US"/>
              <a:t>Industry</a:t>
            </a:r>
          </a:p>
          <a:p>
            <a:pPr lvl="1">
              <a:lnSpc>
                <a:spcPct val="90000"/>
              </a:lnSpc>
            </a:pPr>
            <a:r>
              <a:rPr lang="en-US"/>
              <a:t>Home Grown</a:t>
            </a:r>
          </a:p>
        </p:txBody>
      </p:sp>
    </p:spTree>
    <p:extLst>
      <p:ext uri="{BB962C8B-B14F-4D97-AF65-F5344CB8AC3E}">
        <p14:creationId xmlns:p14="http://schemas.microsoft.com/office/powerpoint/2010/main" val="167707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Sensor-Based Decision Inputs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Plant or canopy reflectance </a:t>
            </a:r>
          </a:p>
          <a:p>
            <a:r>
              <a:rPr lang="en-US"/>
              <a:t>Chlorophyll measurements </a:t>
            </a:r>
          </a:p>
          <a:p>
            <a:r>
              <a:rPr lang="en-US"/>
              <a:t>On-the-go or remotely sensed crop canopy imagery </a:t>
            </a:r>
          </a:p>
          <a:p>
            <a:r>
              <a:rPr lang="en-US"/>
              <a:t>Pre-selected N prescription</a:t>
            </a:r>
          </a:p>
          <a:p>
            <a:r>
              <a:rPr lang="en-US"/>
              <a:t>In-field reference strip may be needed</a:t>
            </a:r>
          </a:p>
        </p:txBody>
      </p:sp>
    </p:spTree>
    <p:extLst>
      <p:ext uri="{BB962C8B-B14F-4D97-AF65-F5344CB8AC3E}">
        <p14:creationId xmlns:p14="http://schemas.microsoft.com/office/powerpoint/2010/main" val="4147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Normalized Difference Vegetative Index - </a:t>
            </a:r>
            <a:r>
              <a:rPr lang="en-US" i="1"/>
              <a:t>NDVI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Calculated from the red and near-infrared bands</a:t>
            </a:r>
          </a:p>
          <a:p>
            <a:pPr>
              <a:lnSpc>
                <a:spcPct val="90000"/>
              </a:lnSpc>
            </a:pPr>
            <a:r>
              <a:rPr lang="en-US" sz="2400"/>
              <a:t>Equivalent to a plant physical examination</a:t>
            </a:r>
          </a:p>
          <a:p>
            <a:pPr>
              <a:lnSpc>
                <a:spcPct val="90000"/>
              </a:lnSpc>
            </a:pPr>
            <a:r>
              <a:rPr lang="en-US" sz="2400"/>
              <a:t>Correlated with:</a:t>
            </a:r>
          </a:p>
          <a:p>
            <a:pPr lvl="1">
              <a:lnSpc>
                <a:spcPct val="90000"/>
              </a:lnSpc>
            </a:pPr>
            <a:r>
              <a:rPr lang="en-US"/>
              <a:t>Plant biomass</a:t>
            </a:r>
          </a:p>
          <a:p>
            <a:pPr lvl="1">
              <a:lnSpc>
                <a:spcPct val="90000"/>
              </a:lnSpc>
            </a:pPr>
            <a:r>
              <a:rPr lang="en-US"/>
              <a:t>Crop yield</a:t>
            </a:r>
          </a:p>
          <a:p>
            <a:pPr lvl="1">
              <a:lnSpc>
                <a:spcPct val="90000"/>
              </a:lnSpc>
            </a:pPr>
            <a:r>
              <a:rPr lang="en-US"/>
              <a:t>Plant nitrogen</a:t>
            </a:r>
          </a:p>
          <a:p>
            <a:pPr lvl="1">
              <a:lnSpc>
                <a:spcPct val="90000"/>
              </a:lnSpc>
            </a:pPr>
            <a:r>
              <a:rPr lang="en-US"/>
              <a:t>Plant chlorophyll</a:t>
            </a:r>
          </a:p>
          <a:p>
            <a:pPr lvl="1">
              <a:lnSpc>
                <a:spcPct val="90000"/>
              </a:lnSpc>
            </a:pPr>
            <a:r>
              <a:rPr lang="en-US"/>
              <a:t>Water stress</a:t>
            </a:r>
          </a:p>
          <a:p>
            <a:pPr lvl="1">
              <a:lnSpc>
                <a:spcPct val="90000"/>
              </a:lnSpc>
            </a:pPr>
            <a:r>
              <a:rPr lang="en-US"/>
              <a:t>Plant diseases</a:t>
            </a:r>
          </a:p>
          <a:p>
            <a:pPr lvl="1">
              <a:lnSpc>
                <a:spcPct val="90000"/>
              </a:lnSpc>
            </a:pPr>
            <a:r>
              <a:rPr lang="en-US"/>
              <a:t>Insect damage</a:t>
            </a:r>
            <a:endParaRPr lang="en-US" sz="2800"/>
          </a:p>
        </p:txBody>
      </p:sp>
      <p:sp>
        <p:nvSpPr>
          <p:cNvPr id="88072" name="Rectangle 8"/>
          <p:cNvSpPr>
            <a:spLocks noGrp="1"/>
          </p:cNvSpPr>
          <p:nvPr>
            <p:ph type="body" sz="half" idx="2"/>
          </p:nvPr>
        </p:nvSpPr>
        <p:spPr>
          <a:xfrm>
            <a:off x="4751388" y="3429000"/>
            <a:ext cx="4038600" cy="2697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Varies from -1 to 1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Soil NDVI = -0.05 to .05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Plant NDVI  = 0.4 to 0.9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Typical plants with</a:t>
            </a:r>
            <a:br>
              <a:rPr lang="en-US" sz="1800"/>
            </a:br>
            <a:r>
              <a:rPr lang="en-US" sz="1800"/>
              <a:t>  soil background NDVI=0.3-0.8</a:t>
            </a:r>
          </a:p>
          <a:p>
            <a:pPr>
              <a:lnSpc>
                <a:spcPct val="90000"/>
              </a:lnSpc>
            </a:pPr>
            <a:r>
              <a:rPr lang="en-US" sz="2000"/>
              <a:t>NDVI from different sources vary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Bandwidths for Red, NIR vary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Irradiance vs. reflectance based</a:t>
            </a:r>
          </a:p>
        </p:txBody>
      </p:sp>
      <p:graphicFrame>
        <p:nvGraphicFramePr>
          <p:cNvPr id="8806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53000" y="1905000"/>
          <a:ext cx="3276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0" name="Equation" r:id="rId3" imgW="1358640" imgH="469800" progId="Equation.3">
                  <p:embed/>
                </p:oleObj>
              </mc:Choice>
              <mc:Fallback>
                <p:oleObj name="Equation" r:id="rId3" imgW="1358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32766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Configurations</a:t>
            </a:r>
          </a:p>
        </p:txBody>
      </p:sp>
      <p:pic>
        <p:nvPicPr>
          <p:cNvPr id="28677" name="Picture 5" descr="GreenSeeker RT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705100"/>
            <a:ext cx="4772025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471863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524" y="304460"/>
            <a:ext cx="8569476" cy="1216138"/>
          </a:xfrm>
        </p:spPr>
        <p:txBody>
          <a:bodyPr/>
          <a:lstStyle/>
          <a:p>
            <a:r>
              <a:rPr lang="en-US" sz="3400"/>
              <a:t>Sensor Based Nitrogen Management</a:t>
            </a:r>
          </a:p>
        </p:txBody>
      </p:sp>
      <p:pic>
        <p:nvPicPr>
          <p:cNvPr id="121859" name="Picture 3" descr="100_0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8" y="1677081"/>
            <a:ext cx="4572000" cy="34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100_05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8" y="2132920"/>
            <a:ext cx="4572000" cy="34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100_05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8920"/>
            <a:ext cx="2695727" cy="20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Controllers and Tuning</a:t>
            </a: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419600" cy="302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92538"/>
            <a:ext cx="4254500" cy="290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089525" y="1525588"/>
            <a:ext cx="36734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Prescriptions </a:t>
            </a:r>
            <a:r>
              <a:rPr lang="en-US" sz="2400" dirty="0"/>
              <a:t>should not be developed without considering rate controller performance.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62000" y="4343400"/>
            <a:ext cx="4011613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Worry </a:t>
            </a:r>
            <a:r>
              <a:rPr lang="en-US" sz="2000" dirty="0"/>
              <a:t>about the macro variability within the field.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Are </a:t>
            </a:r>
            <a:r>
              <a:rPr lang="en-US" sz="2000" dirty="0"/>
              <a:t>you capturing the general trend?</a:t>
            </a:r>
          </a:p>
        </p:txBody>
      </p:sp>
    </p:spTree>
    <p:extLst>
      <p:ext uri="{BB962C8B-B14F-4D97-AF65-F5344CB8AC3E}">
        <p14:creationId xmlns:p14="http://schemas.microsoft.com/office/powerpoint/2010/main" val="10805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Measuring differences at larger scales</a:t>
            </a:r>
          </a:p>
          <a:p>
            <a:pPr lvl="1"/>
            <a:r>
              <a:rPr lang="en-US"/>
              <a:t>Non uniform plots</a:t>
            </a:r>
          </a:p>
          <a:p>
            <a:r>
              <a:rPr lang="en-US"/>
              <a:t>Matching application and harvest equipment</a:t>
            </a:r>
          </a:p>
          <a:p>
            <a:r>
              <a:rPr lang="en-US"/>
              <a:t>Harvesting plots</a:t>
            </a:r>
          </a:p>
          <a:p>
            <a:r>
              <a:rPr lang="en-US"/>
              <a:t>Managing data with potential errors</a:t>
            </a:r>
          </a:p>
        </p:txBody>
      </p:sp>
    </p:spTree>
    <p:extLst>
      <p:ext uri="{BB962C8B-B14F-4D97-AF65-F5344CB8AC3E}">
        <p14:creationId xmlns:p14="http://schemas.microsoft.com/office/powerpoint/2010/main" val="32312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3" y="1481138"/>
            <a:ext cx="588733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4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commercial rate controllers can be set to about a 2 second response time.</a:t>
            </a:r>
          </a:p>
          <a:p>
            <a:r>
              <a:rPr lang="en-US" dirty="0" smtClean="0"/>
              <a:t>Multiple control sections will require multiple control valves and possibly flow meters.</a:t>
            </a:r>
          </a:p>
          <a:p>
            <a:r>
              <a:rPr lang="en-US" dirty="0" smtClean="0"/>
              <a:t>Pulse width modulation and binary valve systems have promise.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725" y="4038600"/>
            <a:ext cx="5530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Variability View from Equipment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</a:t>
            </a:r>
          </a:p>
          <a:p>
            <a:pPr lvl="1"/>
            <a:r>
              <a:rPr lang="en-US" dirty="0" smtClean="0"/>
              <a:t>Down-the-row</a:t>
            </a:r>
          </a:p>
          <a:p>
            <a:pPr lvl="1"/>
            <a:r>
              <a:rPr lang="en-US" dirty="0" smtClean="0"/>
              <a:t>Response time issues</a:t>
            </a:r>
          </a:p>
          <a:p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Across the boom</a:t>
            </a:r>
          </a:p>
          <a:p>
            <a:pPr lvl="1"/>
            <a:r>
              <a:rPr lang="en-US" dirty="0" smtClean="0"/>
              <a:t>Boom divisions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7526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greater distance between the control and delivery points means a lower resolution and increased scale.</a:t>
            </a:r>
          </a:p>
        </p:txBody>
      </p:sp>
    </p:spTree>
    <p:extLst>
      <p:ext uri="{BB962C8B-B14F-4D97-AF65-F5344CB8AC3E}">
        <p14:creationId xmlns:p14="http://schemas.microsoft.com/office/powerpoint/2010/main" val="26486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Valve Speed</a:t>
            </a:r>
          </a:p>
          <a:p>
            <a:pPr lvl="1"/>
            <a:r>
              <a:rPr lang="en-US"/>
              <a:t>May be the only adjustment</a:t>
            </a:r>
          </a:p>
          <a:p>
            <a:r>
              <a:rPr lang="en-US"/>
              <a:t>Brake Point</a:t>
            </a:r>
          </a:p>
          <a:p>
            <a:pPr lvl="1"/>
            <a:r>
              <a:rPr lang="en-US"/>
              <a:t>When do you start slowing down</a:t>
            </a:r>
          </a:p>
          <a:p>
            <a:r>
              <a:rPr lang="en-US"/>
              <a:t>Dead-Band</a:t>
            </a:r>
          </a:p>
          <a:p>
            <a:pPr lvl="1"/>
            <a:r>
              <a:rPr lang="en-US"/>
              <a:t>How good is good enough?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Controller Adjustments</a:t>
            </a:r>
          </a:p>
        </p:txBody>
      </p:sp>
    </p:spTree>
    <p:extLst>
      <p:ext uri="{BB962C8B-B14F-4D97-AF65-F5344CB8AC3E}">
        <p14:creationId xmlns:p14="http://schemas.microsoft.com/office/powerpoint/2010/main" val="4129056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981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Valve Speed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3589" r="5000" b="19231"/>
          <a:stretch>
            <a:fillRect/>
          </a:stretch>
        </p:blipFill>
        <p:spPr bwMode="auto">
          <a:xfrm>
            <a:off x="4495800" y="2514600"/>
            <a:ext cx="4191000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352800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91636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7344" r="57143" b="36719"/>
          <a:stretch>
            <a:fillRect/>
          </a:stretch>
        </p:blipFill>
        <p:spPr bwMode="auto">
          <a:xfrm>
            <a:off x="3810000" y="17526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40386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21875" r="11429" b="56250"/>
          <a:stretch>
            <a:fillRect/>
          </a:stretch>
        </p:blipFill>
        <p:spPr bwMode="auto">
          <a:xfrm>
            <a:off x="3886200" y="3962400"/>
            <a:ext cx="33528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09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Brake Point (~Damping)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8737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813" r="5714" b="2344"/>
          <a:stretch>
            <a:fillRect/>
          </a:stretch>
        </p:blipFill>
        <p:spPr bwMode="auto">
          <a:xfrm>
            <a:off x="4953000" y="2438400"/>
            <a:ext cx="4038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76563" r="11429" b="3125"/>
          <a:stretch>
            <a:fillRect/>
          </a:stretch>
        </p:blipFill>
        <p:spPr bwMode="auto">
          <a:xfrm>
            <a:off x="3048000" y="5105400"/>
            <a:ext cx="548640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2" name="Picture 6" descr="600px-Stop_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65125" y="4146550"/>
            <a:ext cx="26828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Do your passengers ride with a hand on the dash?</a:t>
            </a:r>
          </a:p>
        </p:txBody>
      </p:sp>
    </p:spTree>
    <p:extLst>
      <p:ext uri="{BB962C8B-B14F-4D97-AF65-F5344CB8AC3E}">
        <p14:creationId xmlns:p14="http://schemas.microsoft.com/office/powerpoint/2010/main" val="937769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16" y="1481138"/>
            <a:ext cx="6621767" cy="4525962"/>
          </a:xfrm>
          <a:noFill/>
          <a:ln/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Underdamped System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0211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7315200" y="4572000"/>
            <a:ext cx="1524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As-Applied Data from Mid-Tech TASC-6200</a:t>
            </a:r>
          </a:p>
        </p:txBody>
      </p:sp>
    </p:spTree>
    <p:extLst>
      <p:ext uri="{BB962C8B-B14F-4D97-AF65-F5344CB8AC3E}">
        <p14:creationId xmlns:p14="http://schemas.microsoft.com/office/powerpoint/2010/main" val="793687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Dead-Band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81200"/>
            <a:ext cx="5930900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2895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Range where adjustment is deemed unnecessary (within a tolerable range of the target).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251325" y="2317750"/>
            <a:ext cx="193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2% Dead-Band</a:t>
            </a:r>
          </a:p>
        </p:txBody>
      </p:sp>
    </p:spTree>
    <p:extLst>
      <p:ext uri="{BB962C8B-B14F-4D97-AF65-F5344CB8AC3E}">
        <p14:creationId xmlns:p14="http://schemas.microsoft.com/office/powerpoint/2010/main" val="6912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04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048000"/>
            <a:ext cx="457041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Raven 440 with PWM</a:t>
            </a:r>
          </a:p>
        </p:txBody>
      </p:sp>
    </p:spTree>
    <p:extLst>
      <p:ext uri="{BB962C8B-B14F-4D97-AF65-F5344CB8AC3E}">
        <p14:creationId xmlns:p14="http://schemas.microsoft.com/office/powerpoint/2010/main" val="3956743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Valve Settings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04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5704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219200" y="4953000"/>
            <a:ext cx="212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10% Brake Point</a:t>
            </a:r>
          </a:p>
          <a:p>
            <a:r>
              <a:rPr lang="en-US"/>
              <a:t>2% Dead-Band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791200" y="2590800"/>
            <a:ext cx="212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40% Brake Point</a:t>
            </a:r>
          </a:p>
          <a:p>
            <a:r>
              <a:rPr lang="en-US"/>
              <a:t>3% Dead-Band</a:t>
            </a:r>
          </a:p>
        </p:txBody>
      </p:sp>
    </p:spTree>
    <p:extLst>
      <p:ext uri="{BB962C8B-B14F-4D97-AF65-F5344CB8AC3E}">
        <p14:creationId xmlns:p14="http://schemas.microsoft.com/office/powerpoint/2010/main" val="607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Variable Rate Liquid Applicators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560388" y="1600200"/>
            <a:ext cx="5078412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Direct Injection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Complex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Time lag</a:t>
            </a:r>
          </a:p>
          <a:p>
            <a:pPr>
              <a:lnSpc>
                <a:spcPct val="90000"/>
              </a:lnSpc>
            </a:pPr>
            <a:r>
              <a:rPr lang="en-US" sz="2800"/>
              <a:t>Fixed orifice nozzles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Flow proportional to square root of pressure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Difficult to achieve range in flow rates</a:t>
            </a:r>
          </a:p>
          <a:p>
            <a:pPr>
              <a:lnSpc>
                <a:spcPct val="90000"/>
              </a:lnSpc>
            </a:pPr>
            <a:r>
              <a:rPr lang="en-US" sz="2800"/>
              <a:t>Pulse Width Modulation</a:t>
            </a:r>
          </a:p>
          <a:p>
            <a:pPr>
              <a:lnSpc>
                <a:spcPct val="90000"/>
              </a:lnSpc>
            </a:pPr>
            <a:r>
              <a:rPr lang="en-US" sz="2800"/>
              <a:t>Variable orifice nozzles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Pressure/Flow relationship is more complex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/>
              <a:t>	</a:t>
            </a:r>
          </a:p>
        </p:txBody>
      </p:sp>
      <p:pic>
        <p:nvPicPr>
          <p:cNvPr id="96260" name="Picture 4" descr="IMG_1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228298" y="1791041"/>
          <a:ext cx="8382000" cy="465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Chart" r:id="rId3" imgW="4677032" imgH="2600680" progId="Excel.Chart.8">
                  <p:embed/>
                </p:oleObj>
              </mc:Choice>
              <mc:Fallback>
                <p:oleObj name="Chart" r:id="rId3" imgW="4677032" imgH="26006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98" y="1791041"/>
                        <a:ext cx="8382000" cy="465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73858"/>
              </p:ext>
            </p:extLst>
          </p:nvPr>
        </p:nvGraphicFramePr>
        <p:xfrm>
          <a:off x="6248400" y="5029200"/>
          <a:ext cx="2667000" cy="161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Equation" r:id="rId5" imgW="838080" imgH="507960" progId="Equation.3">
                  <p:embed/>
                </p:oleObj>
              </mc:Choice>
              <mc:Fallback>
                <p:oleObj name="Equation" r:id="rId5" imgW="838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029200"/>
                        <a:ext cx="2667000" cy="161584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Orifice Metering</a:t>
            </a:r>
          </a:p>
        </p:txBody>
      </p:sp>
    </p:spTree>
    <p:extLst>
      <p:ext uri="{BB962C8B-B14F-4D97-AF65-F5344CB8AC3E}">
        <p14:creationId xmlns:p14="http://schemas.microsoft.com/office/powerpoint/2010/main" val="243887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0" t="6740" r="13220" b="39864"/>
          <a:stretch>
            <a:fillRect/>
          </a:stretch>
        </p:blipFill>
        <p:spPr bwMode="auto">
          <a:xfrm>
            <a:off x="6172200" y="1752600"/>
            <a:ext cx="2971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PWM Does</a:t>
            </a:r>
          </a:p>
        </p:txBody>
      </p:sp>
      <p:pic>
        <p:nvPicPr>
          <p:cNvPr id="102405" name="Picture 5" descr="blendeds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724400"/>
            <a:ext cx="3281362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Rectangle 6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55626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Allows control of both nozzle pressure and flow independently </a:t>
            </a:r>
          </a:p>
          <a:p>
            <a:r>
              <a:rPr lang="en-US" sz="2000" dirty="0"/>
              <a:t>Increases the effective operating range by a factor of 4 (8:1 versus 2:1) compared to fixed orifice nozzles.</a:t>
            </a:r>
          </a:p>
          <a:p>
            <a:r>
              <a:rPr lang="en-US" sz="2000" dirty="0"/>
              <a:t>Controls flow by pulsing the nozzle.</a:t>
            </a:r>
          </a:p>
          <a:p>
            <a:r>
              <a:rPr lang="en-US" sz="2000" dirty="0"/>
              <a:t>Even coverage using blended pulse technology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887745" y="6029325"/>
            <a:ext cx="3484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400" b="1">
                <a:latin typeface="Times New Roman" pitchFamily="18" charset="0"/>
              </a:rPr>
              <a:t>SHORT ON TIME = LOW FLOW RATE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324307" y="4495800"/>
            <a:ext cx="3351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400" b="1">
                <a:latin typeface="Times New Roman" pitchFamily="18" charset="0"/>
              </a:rPr>
              <a:t>LONG ON TIME = HIGH FLOW RATE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1028907" y="4800600"/>
            <a:ext cx="4419600" cy="1258888"/>
            <a:chOff x="480" y="3108"/>
            <a:chExt cx="3126" cy="901"/>
          </a:xfrm>
        </p:grpSpPr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>
              <a:off x="480" y="3671"/>
              <a:ext cx="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>
              <a:off x="980" y="331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>
              <a:off x="1949" y="3311"/>
              <a:ext cx="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 rot="16217905" flipH="1">
              <a:off x="956" y="3491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4" name="Line 14"/>
            <p:cNvSpPr>
              <a:spLocks noChangeShapeType="1"/>
            </p:cNvSpPr>
            <p:nvPr/>
          </p:nvSpPr>
          <p:spPr bwMode="auto">
            <a:xfrm rot="-5382095">
              <a:off x="1457" y="3491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 rot="-5382095">
              <a:off x="801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>
              <a:off x="2605" y="3311"/>
              <a:ext cx="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Line 17"/>
            <p:cNvSpPr>
              <a:spLocks noChangeShapeType="1"/>
            </p:cNvSpPr>
            <p:nvPr/>
          </p:nvSpPr>
          <p:spPr bwMode="auto">
            <a:xfrm>
              <a:off x="3105" y="3671"/>
              <a:ext cx="5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>
              <a:off x="1136" y="3671"/>
              <a:ext cx="5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 rot="-5382095">
              <a:off x="1613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Line 20"/>
            <p:cNvSpPr>
              <a:spLocks noChangeShapeType="1"/>
            </p:cNvSpPr>
            <p:nvPr/>
          </p:nvSpPr>
          <p:spPr bwMode="auto">
            <a:xfrm rot="-5382095">
              <a:off x="1770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 rot="-5382095">
              <a:off x="2269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Line 22"/>
            <p:cNvSpPr>
              <a:spLocks noChangeShapeType="1"/>
            </p:cNvSpPr>
            <p:nvPr/>
          </p:nvSpPr>
          <p:spPr bwMode="auto">
            <a:xfrm rot="-5382095">
              <a:off x="2425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Line 23"/>
            <p:cNvSpPr>
              <a:spLocks noChangeShapeType="1"/>
            </p:cNvSpPr>
            <p:nvPr/>
          </p:nvSpPr>
          <p:spPr bwMode="auto">
            <a:xfrm rot="-5382095">
              <a:off x="2925" y="3491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4" name="Line 24"/>
            <p:cNvSpPr>
              <a:spLocks noChangeShapeType="1"/>
            </p:cNvSpPr>
            <p:nvPr/>
          </p:nvSpPr>
          <p:spPr bwMode="auto">
            <a:xfrm>
              <a:off x="1637" y="331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>
              <a:off x="2449" y="367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6" name="Line 26"/>
            <p:cNvSpPr>
              <a:spLocks noChangeShapeType="1"/>
            </p:cNvSpPr>
            <p:nvPr/>
          </p:nvSpPr>
          <p:spPr bwMode="auto">
            <a:xfrm>
              <a:off x="1793" y="367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7" name="Oval 27"/>
            <p:cNvSpPr>
              <a:spLocks noChangeArrowheads="1"/>
            </p:cNvSpPr>
            <p:nvPr/>
          </p:nvSpPr>
          <p:spPr bwMode="auto">
            <a:xfrm>
              <a:off x="761" y="3220"/>
              <a:ext cx="1282" cy="564"/>
            </a:xfrm>
            <a:prstGeom prst="ellips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8" name="Oval 28"/>
            <p:cNvSpPr>
              <a:spLocks noChangeArrowheads="1"/>
            </p:cNvSpPr>
            <p:nvPr/>
          </p:nvSpPr>
          <p:spPr bwMode="auto">
            <a:xfrm>
              <a:off x="1668" y="3220"/>
              <a:ext cx="1688" cy="5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9" name="Line 29"/>
            <p:cNvSpPr>
              <a:spLocks noChangeShapeType="1"/>
            </p:cNvSpPr>
            <p:nvPr/>
          </p:nvSpPr>
          <p:spPr bwMode="auto">
            <a:xfrm flipH="1" flipV="1">
              <a:off x="1386" y="3784"/>
              <a:ext cx="95" cy="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 rot="587694" flipH="1">
              <a:off x="2730" y="3108"/>
              <a:ext cx="31" cy="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797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Rate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measurements will be used to identify within-field variation in </a:t>
            </a:r>
            <a:r>
              <a:rPr lang="en-US" dirty="0" smtClean="0"/>
              <a:t>nutrient (if nutrient input is to be varied) supply </a:t>
            </a:r>
            <a:r>
              <a:rPr lang="en-US" dirty="0"/>
              <a:t>or availability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basis for variable rate inputs</a:t>
            </a:r>
            <a:endParaRPr lang="en-US" dirty="0"/>
          </a:p>
          <a:p>
            <a:r>
              <a:rPr lang="en-US" dirty="0"/>
              <a:t>What </a:t>
            </a:r>
            <a:r>
              <a:rPr lang="en-US" dirty="0" smtClean="0"/>
              <a:t>input recommendation </a:t>
            </a:r>
            <a:r>
              <a:rPr lang="en-US" dirty="0"/>
              <a:t>or base </a:t>
            </a:r>
            <a:r>
              <a:rPr lang="en-US" dirty="0" smtClean="0"/>
              <a:t>input rate </a:t>
            </a:r>
            <a:r>
              <a:rPr lang="en-US" dirty="0"/>
              <a:t>will be used?</a:t>
            </a:r>
          </a:p>
          <a:p>
            <a:r>
              <a:rPr lang="en-US" dirty="0"/>
              <a:t>What management scale will be used?</a:t>
            </a:r>
          </a:p>
        </p:txBody>
      </p:sp>
    </p:spTree>
    <p:extLst>
      <p:ext uri="{BB962C8B-B14F-4D97-AF65-F5344CB8AC3E}">
        <p14:creationId xmlns:p14="http://schemas.microsoft.com/office/powerpoint/2010/main" val="39263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Nozzles and Rate Changes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114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VRPix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019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Nozzles 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73685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419600" y="4572000"/>
            <a:ext cx="43957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	Variable orifice nozzles open up as flow to the nozzle increases. This results in a greater flow for a given pressure and a much wider flow range.</a:t>
            </a:r>
          </a:p>
        </p:txBody>
      </p:sp>
    </p:spTree>
    <p:extLst>
      <p:ext uri="{BB962C8B-B14F-4D97-AF65-F5344CB8AC3E}">
        <p14:creationId xmlns:p14="http://schemas.microsoft.com/office/powerpoint/2010/main" val="22728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0"/>
          <a:stretch/>
        </p:blipFill>
        <p:spPr>
          <a:xfrm>
            <a:off x="498115" y="1524000"/>
            <a:ext cx="8188685" cy="43555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Tests</a:t>
            </a:r>
            <a:endParaRPr lang="en-US" dirty="0"/>
          </a:p>
        </p:txBody>
      </p:sp>
      <p:pic>
        <p:nvPicPr>
          <p:cNvPr id="5" name="Picture 4" descr="F:\BSEN Images\Equipment\Sprayer\Nozzle_testing\Turbodrop nozz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12270"/>
          <a:stretch>
            <a:fillRect/>
          </a:stretch>
        </p:blipFill>
        <p:spPr bwMode="auto">
          <a:xfrm>
            <a:off x="457200" y="1828800"/>
            <a:ext cx="1752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600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err="1" smtClean="0"/>
              <a:t>TurboDrop</a:t>
            </a:r>
            <a:r>
              <a:rPr lang="en-US" dirty="0" smtClean="0"/>
              <a:t> VR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Nozzles 5 and 19 over applied at all flows</a:t>
            </a:r>
          </a:p>
          <a:p>
            <a:r>
              <a:rPr lang="en-US" dirty="0" smtClean="0"/>
              <a:t>Nozzle 30 over applied at low and medium flows</a:t>
            </a:r>
          </a:p>
          <a:p>
            <a:r>
              <a:rPr lang="en-US" dirty="0" smtClean="0"/>
              <a:t>No nozzles under applied at medium and high flows </a:t>
            </a:r>
          </a:p>
          <a:p>
            <a:r>
              <a:rPr lang="en-US" dirty="0"/>
              <a:t>More variability </a:t>
            </a:r>
            <a:r>
              <a:rPr lang="en-US" dirty="0" smtClean="0"/>
              <a:t>at low flow</a:t>
            </a:r>
            <a:endParaRPr lang="en-US" dirty="0"/>
          </a:p>
          <a:p>
            <a:endParaRPr lang="en-US" dirty="0"/>
          </a:p>
        </p:txBody>
      </p:sp>
      <p:pic>
        <p:nvPicPr>
          <p:cNvPr id="113666" name="Picture 2" descr="Distribution of RelGPM by Nozz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Distribution of RelGPM by Nozz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962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Distribution of RelGPM by Nozz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err="1" smtClean="0"/>
              <a:t>VeriTarget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Five nozzles over applied at low flow while two under applied.</a:t>
            </a:r>
          </a:p>
          <a:p>
            <a:r>
              <a:rPr lang="en-US" dirty="0" smtClean="0"/>
              <a:t>At medium and high flows the tendency was under application but overall performance was better.</a:t>
            </a:r>
          </a:p>
        </p:txBody>
      </p:sp>
      <p:pic>
        <p:nvPicPr>
          <p:cNvPr id="114690" name="Picture 2" descr="Distribution of RelGPM by Nozz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Distribution of RelGPM by Nozz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962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Distribution of RelGPM by Nozz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 VRT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 distribution/delivery systems follow two basic designs</a:t>
            </a:r>
          </a:p>
          <a:p>
            <a:pPr lvl="1"/>
            <a:r>
              <a:rPr lang="en-US" dirty="0" smtClean="0"/>
              <a:t>Gate/belt or chain/spinner</a:t>
            </a:r>
          </a:p>
          <a:p>
            <a:pPr lvl="1"/>
            <a:r>
              <a:rPr lang="en-US" dirty="0" smtClean="0"/>
              <a:t>Metering wheel/air boom</a:t>
            </a:r>
          </a:p>
          <a:p>
            <a:r>
              <a:rPr lang="en-US" dirty="0" smtClean="0"/>
              <a:t>While both systems can be used for variable rate application, reducing the application scale to a partially width is really not feasible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9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Spinner Spreaders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Reducing application scales with spinner spreaders is really not feasible. </a:t>
            </a:r>
          </a:p>
          <a:p>
            <a:r>
              <a:rPr lang="en-US" dirty="0" smtClean="0"/>
              <a:t>The material is centrally metered and distributed.</a:t>
            </a:r>
          </a:p>
          <a:p>
            <a:r>
              <a:rPr lang="en-US" dirty="0" smtClean="0"/>
              <a:t>Furthermore, VRA with spinner spreaders is a challenge.</a:t>
            </a:r>
          </a:p>
          <a:p>
            <a:pPr lvl="1"/>
            <a:r>
              <a:rPr lang="en-US" dirty="0" smtClean="0"/>
              <a:t>Spread distribution patterns are typically a function of flow rate onto the spinner</a:t>
            </a:r>
            <a:endParaRPr lang="en-US" dirty="0"/>
          </a:p>
        </p:txBody>
      </p:sp>
      <p:pic>
        <p:nvPicPr>
          <p:cNvPr id="7" name="Picture 4" descr="http://www.newtoncrouch.com/images/New%20Product%20Photos/54%20Row%20Ga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88414" y="2209800"/>
            <a:ext cx="4564548" cy="330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794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Boom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material is centrally metered, but patterns are created locally.</a:t>
            </a:r>
          </a:p>
          <a:p>
            <a:r>
              <a:rPr lang="en-US" dirty="0" smtClean="0"/>
              <a:t>The primary challenge is lag time from the metering system to the point of application</a:t>
            </a:r>
          </a:p>
          <a:p>
            <a:endParaRPr lang="en-US" dirty="0"/>
          </a:p>
        </p:txBody>
      </p:sp>
      <p:pic>
        <p:nvPicPr>
          <p:cNvPr id="5" name="Picture 2" descr="http://www.valmar.com/img/st6/st6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16268"/>
            <a:ext cx="4229100" cy="2187465"/>
          </a:xfrm>
          <a:prstGeom prst="rect">
            <a:avLst/>
          </a:prstGeom>
          <a:noFill/>
        </p:spPr>
      </p:pic>
      <p:pic>
        <p:nvPicPr>
          <p:cNvPr id="6" name="Picture 6" descr="http://www.sdwg.com/UserFiles/Image/terrag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381500" cy="2864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848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Error During Turns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8600" cy="2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OmniRow</a:t>
            </a:r>
            <a:r>
              <a:rPr lang="en-US" dirty="0" smtClean="0"/>
              <a:t> from Raven for planters</a:t>
            </a:r>
          </a:p>
          <a:p>
            <a:r>
              <a:rPr lang="en-US" dirty="0" smtClean="0"/>
              <a:t>Pinpoint Control from </a:t>
            </a:r>
            <a:r>
              <a:rPr lang="en-US" dirty="0"/>
              <a:t>Capstan </a:t>
            </a:r>
            <a:r>
              <a:rPr lang="en-US" dirty="0" smtClean="0"/>
              <a:t>Ag Systems</a:t>
            </a:r>
          </a:p>
          <a:p>
            <a:pPr lvl="1"/>
            <a:r>
              <a:rPr lang="en-US" dirty="0" smtClean="0"/>
              <a:t>Static tests with simulated turns and speed (12 mph).</a:t>
            </a:r>
          </a:p>
          <a:p>
            <a:pPr lvl="1"/>
            <a:r>
              <a:rPr lang="en-US" dirty="0" smtClean="0"/>
              <a:t>Application rate was 10 GPA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44958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873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Evaluation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038600" cy="29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 l="64329" t="9047" r="5617" b="4782"/>
          <a:stretch/>
        </p:blipFill>
        <p:spPr bwMode="auto">
          <a:xfrm>
            <a:off x="4800600" y="1905000"/>
            <a:ext cx="3946317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4495800"/>
            <a:ext cx="426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Measured </a:t>
            </a:r>
            <a:r>
              <a:rPr lang="en-US" sz="1400" dirty="0"/>
              <a:t>and target nozzle flows for a 120 foot boom in left and right </a:t>
            </a:r>
            <a:r>
              <a:rPr lang="en-US" sz="1400" dirty="0" smtClean="0"/>
              <a:t>turns. The turn radius is 90 foot.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36634" y="14237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Simulated Test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6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Variability</a:t>
            </a:r>
            <a:endParaRPr lang="en-US" dirty="0"/>
          </a:p>
        </p:txBody>
      </p:sp>
      <p:pic>
        <p:nvPicPr>
          <p:cNvPr id="7" name="Picture 3" descr="T:\Research\PMG\Taylor\2012 Corn Planter Survey\Pictures\PIC_05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49562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Research\PMG\Taylor\2012 Corn Planter Survey\Pictures\PIC_0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16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v. Map Based VRA</a:t>
            </a:r>
          </a:p>
        </p:txBody>
      </p:sp>
      <p:sp>
        <p:nvSpPr>
          <p:cNvPr id="83979" name="Rectangle 11"/>
          <p:cNvSpPr>
            <a:spLocks noGrp="1"/>
          </p:cNvSpPr>
          <p:nvPr>
            <p:ph type="body" sz="half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r>
              <a:rPr lang="en-US" sz="2400" dirty="0"/>
              <a:t>In a map based system, the controller receives a rate change as the applicator crosses into a new </a:t>
            </a:r>
            <a:r>
              <a:rPr lang="en-US" sz="2400" dirty="0" smtClean="0"/>
              <a:t>zone</a:t>
            </a:r>
            <a:r>
              <a:rPr lang="en-US" sz="2400" dirty="0"/>
              <a:t> </a:t>
            </a:r>
            <a:r>
              <a:rPr lang="en-US" sz="2400" dirty="0" smtClean="0"/>
              <a:t>or application grid (step changes).</a:t>
            </a:r>
            <a:endParaRPr lang="en-US" sz="2400" dirty="0"/>
          </a:p>
          <a:p>
            <a:r>
              <a:rPr lang="en-US" sz="2400" dirty="0"/>
              <a:t>However, with a sensor based system the controller typically receives an updated rate every second and does not have the opportunity to stabilize. </a:t>
            </a:r>
          </a:p>
        </p:txBody>
      </p:sp>
      <p:pic>
        <p:nvPicPr>
          <p:cNvPr id="83982" name="Picture 14" descr="RxM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1711325"/>
            <a:ext cx="4038600" cy="1962150"/>
          </a:xfrm>
          <a:noFill/>
          <a:ln/>
        </p:spPr>
      </p:pic>
      <p:pic>
        <p:nvPicPr>
          <p:cNvPr id="839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45853" r="22060" b="22775"/>
          <a:stretch>
            <a:fillRect/>
          </a:stretch>
        </p:blipFill>
        <p:spPr bwMode="auto">
          <a:xfrm>
            <a:off x="4495800" y="4191000"/>
            <a:ext cx="441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6" t="24133" r="42656" b="57489"/>
          <a:stretch>
            <a:fillRect/>
          </a:stretch>
        </p:blipFill>
        <p:spPr bwMode="auto">
          <a:xfrm>
            <a:off x="8001000" y="5486400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Turn Radius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7" y="1544637"/>
            <a:ext cx="7318626" cy="439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76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45544" y="2209800"/>
            <a:ext cx="5649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Randy Taylor</a:t>
            </a:r>
          </a:p>
          <a:p>
            <a:pPr algn="ctr"/>
            <a:r>
              <a:rPr lang="en-US" sz="3200" dirty="0">
                <a:hlinkClick r:id="rId2"/>
              </a:rPr>
              <a:t>Randy.Taylor@okstate.edu</a:t>
            </a:r>
            <a:endParaRPr lang="en-US" sz="3200" dirty="0"/>
          </a:p>
          <a:p>
            <a:pPr algn="ctr"/>
            <a:r>
              <a:rPr lang="en-US" sz="3200" dirty="0" smtClean="0"/>
              <a:t>405-744-5277</a:t>
            </a:r>
            <a:endParaRPr lang="en-US" sz="3200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95600" y="533400"/>
            <a:ext cx="2960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Map-Based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Determine management scale</a:t>
            </a:r>
          </a:p>
          <a:p>
            <a:r>
              <a:rPr lang="en-US" dirty="0"/>
              <a:t>Apply diagnostic tools to develop </a:t>
            </a:r>
            <a:r>
              <a:rPr lang="en-US" dirty="0" smtClean="0"/>
              <a:t>prescription</a:t>
            </a:r>
            <a:endParaRPr lang="en-US" dirty="0"/>
          </a:p>
          <a:p>
            <a:r>
              <a:rPr lang="en-US" dirty="0"/>
              <a:t>Develop </a:t>
            </a:r>
            <a:r>
              <a:rPr lang="en-US" dirty="0" smtClean="0"/>
              <a:t>prescription </a:t>
            </a:r>
            <a:r>
              <a:rPr lang="en-US" dirty="0"/>
              <a:t>map for the field</a:t>
            </a:r>
          </a:p>
          <a:p>
            <a:pPr lvl="1"/>
            <a:r>
              <a:rPr lang="en-US" dirty="0" smtClean="0"/>
              <a:t>Zone creation/sampling</a:t>
            </a:r>
          </a:p>
          <a:p>
            <a:pPr lvl="1"/>
            <a:r>
              <a:rPr lang="en-US" dirty="0" smtClean="0"/>
              <a:t>Grid sampling/scale</a:t>
            </a:r>
          </a:p>
          <a:p>
            <a:pPr lvl="1"/>
            <a:r>
              <a:rPr lang="en-US" dirty="0" smtClean="0"/>
              <a:t>Yield data/goal/stability</a:t>
            </a:r>
          </a:p>
          <a:p>
            <a:pPr lvl="1"/>
            <a:r>
              <a:rPr lang="en-US" dirty="0" smtClean="0"/>
              <a:t>Variable rate input prescription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Map-Based Decision Inputs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 </a:t>
            </a:r>
            <a:r>
              <a:rPr lang="en-US" dirty="0" smtClean="0"/>
              <a:t>testing </a:t>
            </a:r>
            <a:endParaRPr lang="en-US" dirty="0"/>
          </a:p>
          <a:p>
            <a:r>
              <a:rPr lang="en-US" dirty="0"/>
              <a:t>Remote sensing of crop and soil properties</a:t>
            </a:r>
          </a:p>
          <a:p>
            <a:r>
              <a:rPr lang="en-US" dirty="0"/>
              <a:t>Site-specific data from yield monitors</a:t>
            </a:r>
          </a:p>
          <a:p>
            <a:r>
              <a:rPr lang="en-US" dirty="0"/>
              <a:t>Soil electrical conductivity </a:t>
            </a:r>
            <a:r>
              <a:rPr lang="en-US" dirty="0" smtClean="0"/>
              <a:t>maps</a:t>
            </a:r>
          </a:p>
          <a:p>
            <a:r>
              <a:rPr lang="en-US" dirty="0" smtClean="0"/>
              <a:t>On-farm research trials</a:t>
            </a:r>
            <a:endParaRPr lang="en-US" dirty="0"/>
          </a:p>
          <a:p>
            <a:r>
              <a:rPr lang="en-US" dirty="0"/>
              <a:t>Other information?</a:t>
            </a:r>
          </a:p>
        </p:txBody>
      </p:sp>
    </p:spTree>
    <p:extLst>
      <p:ext uri="{BB962C8B-B14F-4D97-AF65-F5344CB8AC3E}">
        <p14:creationId xmlns:p14="http://schemas.microsoft.com/office/powerpoint/2010/main" val="33955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Nitrogen Approach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3143" y="2204358"/>
            <a:ext cx="7771190" cy="4114460"/>
          </a:xfrm>
        </p:spPr>
        <p:txBody>
          <a:bodyPr/>
          <a:lstStyle/>
          <a:p>
            <a:pPr>
              <a:buClr>
                <a:srgbClr val="00FFFF"/>
              </a:buClr>
              <a:buSzPct val="120000"/>
              <a:buFont typeface="Wingdings" pitchFamily="2" charset="2"/>
              <a:buNone/>
            </a:pPr>
            <a:r>
              <a:rPr lang="en-US" sz="4700" b="1" dirty="0"/>
              <a:t>N recommendation = yield goal x 1.2 – N credits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54551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Yield Goals</a:t>
            </a:r>
          </a:p>
        </p:txBody>
      </p:sp>
      <p:pic>
        <p:nvPicPr>
          <p:cNvPr id="120835" name="Picture 3" descr="McConal_M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7920"/>
            <a:ext cx="1941286" cy="19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McConal_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05" y="4037920"/>
            <a:ext cx="1947333" cy="19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McConal04COR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541"/>
            <a:ext cx="1948846" cy="19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McConal02CO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05" y="1981541"/>
            <a:ext cx="1941286" cy="1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181298" y="2209461"/>
            <a:ext cx="33534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Start with multiple yield maps on the same field.</a:t>
            </a:r>
          </a:p>
          <a:p>
            <a:pPr>
              <a:spcBef>
                <a:spcPct val="50000"/>
              </a:spcBef>
            </a:pPr>
            <a:r>
              <a:rPr lang="en-US" sz="2000"/>
              <a:t>Do they need to be the same crop?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5334001" y="4267541"/>
            <a:ext cx="32762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Normalize each year and average the maps.</a:t>
            </a:r>
          </a:p>
          <a:p>
            <a:pPr>
              <a:spcBef>
                <a:spcPct val="50000"/>
              </a:spcBef>
            </a:pPr>
            <a:r>
              <a:rPr lang="en-US" sz="2000"/>
              <a:t>Does yield stability matter?</a:t>
            </a:r>
          </a:p>
        </p:txBody>
      </p:sp>
    </p:spTree>
    <p:extLst>
      <p:ext uri="{BB962C8B-B14F-4D97-AF65-F5344CB8AC3E}">
        <p14:creationId xmlns:p14="http://schemas.microsoft.com/office/powerpoint/2010/main" val="6776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Precision Seeding - Auburn</Template>
  <TotalTime>4512</TotalTime>
  <Words>1485</Words>
  <Application>Microsoft Office PowerPoint</Application>
  <PresentationFormat>On-screen Show (4:3)</PresentationFormat>
  <Paragraphs>216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Concourse</vt:lpstr>
      <vt:lpstr>Chart</vt:lpstr>
      <vt:lpstr>Equation</vt:lpstr>
      <vt:lpstr>Variable Rate Application</vt:lpstr>
      <vt:lpstr>Field Scale Variability</vt:lpstr>
      <vt:lpstr>Variability View from Equipment</vt:lpstr>
      <vt:lpstr>Variable Rate Management</vt:lpstr>
      <vt:lpstr>Sensor v. Map Based VRA</vt:lpstr>
      <vt:lpstr>Map-Based</vt:lpstr>
      <vt:lpstr>Map-Based Decision Inputs </vt:lpstr>
      <vt:lpstr>Traditional Nitrogen Approach</vt:lpstr>
      <vt:lpstr>Spatial Yield Goals</vt:lpstr>
      <vt:lpstr>Multi-Year Yield History</vt:lpstr>
      <vt:lpstr>Mean Relative Difference</vt:lpstr>
      <vt:lpstr>‘Whisker Plots’ of YM Data</vt:lpstr>
      <vt:lpstr>Relative Difference Map</vt:lpstr>
      <vt:lpstr>Yield Stability</vt:lpstr>
      <vt:lpstr>Yield Stability</vt:lpstr>
      <vt:lpstr>In-Field Response</vt:lpstr>
      <vt:lpstr>Management Zones</vt:lpstr>
      <vt:lpstr>Traditional Method – Smaller Scale</vt:lpstr>
      <vt:lpstr>Traditional Recommendations</vt:lpstr>
      <vt:lpstr>Sensor-Based</vt:lpstr>
      <vt:lpstr>Prescriptions</vt:lpstr>
      <vt:lpstr>Sensor-Based Decision Inputs </vt:lpstr>
      <vt:lpstr>Normalized Difference Vegetative Index - NDVI</vt:lpstr>
      <vt:lpstr>Sensor Configurations</vt:lpstr>
      <vt:lpstr>Sensor Based Nitrogen Management</vt:lpstr>
      <vt:lpstr>Rate Controllers and Tuning</vt:lpstr>
      <vt:lpstr>Challenges</vt:lpstr>
      <vt:lpstr>Equipment</vt:lpstr>
      <vt:lpstr>Liquid Systems</vt:lpstr>
      <vt:lpstr>Typical Controller Adjustments</vt:lpstr>
      <vt:lpstr>Setting Valve Speed</vt:lpstr>
      <vt:lpstr>Brake Point (~Damping)</vt:lpstr>
      <vt:lpstr>Underdamped System</vt:lpstr>
      <vt:lpstr>Dead-Band</vt:lpstr>
      <vt:lpstr>Raven 440 with PWM</vt:lpstr>
      <vt:lpstr>Importance of Valve Settings</vt:lpstr>
      <vt:lpstr>Variable Rate Liquid Applicators</vt:lpstr>
      <vt:lpstr>Orifice Metering</vt:lpstr>
      <vt:lpstr>What PWM Does</vt:lpstr>
      <vt:lpstr>Nozzles and Rate Changes</vt:lpstr>
      <vt:lpstr>Nozzle Tests</vt:lpstr>
      <vt:lpstr>TurboDrop VR</vt:lpstr>
      <vt:lpstr>VeriTarget</vt:lpstr>
      <vt:lpstr>Granular VRT</vt:lpstr>
      <vt:lpstr>Spinner Spreaders</vt:lpstr>
      <vt:lpstr>Air Boom Systems</vt:lpstr>
      <vt:lpstr>Application Error During Turns</vt:lpstr>
      <vt:lpstr>TCS Evaluation</vt:lpstr>
      <vt:lpstr>Population Variability</vt:lpstr>
      <vt:lpstr>Relationship to Turn Radius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Rate Application</dc:title>
  <dc:creator>Randy Taylor</dc:creator>
  <cp:lastModifiedBy>Randy Taylor</cp:lastModifiedBy>
  <cp:revision>51</cp:revision>
  <dcterms:created xsi:type="dcterms:W3CDTF">2008-01-02T15:35:43Z</dcterms:created>
  <dcterms:modified xsi:type="dcterms:W3CDTF">2014-02-26T20:09:12Z</dcterms:modified>
</cp:coreProperties>
</file>