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0"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A27D11-E0CA-43CC-8B77-A0037F104139}"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81F15-9E78-4174-92FD-1399889928FB}" type="slidenum">
              <a:rPr lang="en-US" smtClean="0"/>
              <a:t>‹#›</a:t>
            </a:fld>
            <a:endParaRPr lang="en-US"/>
          </a:p>
        </p:txBody>
      </p:sp>
    </p:spTree>
    <p:extLst>
      <p:ext uri="{BB962C8B-B14F-4D97-AF65-F5344CB8AC3E}">
        <p14:creationId xmlns:p14="http://schemas.microsoft.com/office/powerpoint/2010/main" val="3994279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A27D11-E0CA-43CC-8B77-A0037F104139}"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81F15-9E78-4174-92FD-1399889928FB}" type="slidenum">
              <a:rPr lang="en-US" smtClean="0"/>
              <a:t>‹#›</a:t>
            </a:fld>
            <a:endParaRPr lang="en-US"/>
          </a:p>
        </p:txBody>
      </p:sp>
    </p:spTree>
    <p:extLst>
      <p:ext uri="{BB962C8B-B14F-4D97-AF65-F5344CB8AC3E}">
        <p14:creationId xmlns:p14="http://schemas.microsoft.com/office/powerpoint/2010/main" val="2953735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A27D11-E0CA-43CC-8B77-A0037F104139}"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81F15-9E78-4174-92FD-1399889928FB}" type="slidenum">
              <a:rPr lang="en-US" smtClean="0"/>
              <a:t>‹#›</a:t>
            </a:fld>
            <a:endParaRPr lang="en-US"/>
          </a:p>
        </p:txBody>
      </p:sp>
    </p:spTree>
    <p:extLst>
      <p:ext uri="{BB962C8B-B14F-4D97-AF65-F5344CB8AC3E}">
        <p14:creationId xmlns:p14="http://schemas.microsoft.com/office/powerpoint/2010/main" val="1269520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A27D11-E0CA-43CC-8B77-A0037F104139}"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81F15-9E78-4174-92FD-1399889928FB}" type="slidenum">
              <a:rPr lang="en-US" smtClean="0"/>
              <a:t>‹#›</a:t>
            </a:fld>
            <a:endParaRPr lang="en-US"/>
          </a:p>
        </p:txBody>
      </p:sp>
    </p:spTree>
    <p:extLst>
      <p:ext uri="{BB962C8B-B14F-4D97-AF65-F5344CB8AC3E}">
        <p14:creationId xmlns:p14="http://schemas.microsoft.com/office/powerpoint/2010/main" val="254686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A27D11-E0CA-43CC-8B77-A0037F104139}"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81F15-9E78-4174-92FD-1399889928FB}" type="slidenum">
              <a:rPr lang="en-US" smtClean="0"/>
              <a:t>‹#›</a:t>
            </a:fld>
            <a:endParaRPr lang="en-US"/>
          </a:p>
        </p:txBody>
      </p:sp>
    </p:spTree>
    <p:extLst>
      <p:ext uri="{BB962C8B-B14F-4D97-AF65-F5344CB8AC3E}">
        <p14:creationId xmlns:p14="http://schemas.microsoft.com/office/powerpoint/2010/main" val="3900295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A27D11-E0CA-43CC-8B77-A0037F104139}"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81F15-9E78-4174-92FD-1399889928FB}" type="slidenum">
              <a:rPr lang="en-US" smtClean="0"/>
              <a:t>‹#›</a:t>
            </a:fld>
            <a:endParaRPr lang="en-US"/>
          </a:p>
        </p:txBody>
      </p:sp>
    </p:spTree>
    <p:extLst>
      <p:ext uri="{BB962C8B-B14F-4D97-AF65-F5344CB8AC3E}">
        <p14:creationId xmlns:p14="http://schemas.microsoft.com/office/powerpoint/2010/main" val="495416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A27D11-E0CA-43CC-8B77-A0037F104139}" type="datetimeFigureOut">
              <a:rPr lang="en-US" smtClean="0"/>
              <a:t>4/22/2015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381F15-9E78-4174-92FD-1399889928FB}" type="slidenum">
              <a:rPr lang="en-US" smtClean="0"/>
              <a:t>‹#›</a:t>
            </a:fld>
            <a:endParaRPr lang="en-US"/>
          </a:p>
        </p:txBody>
      </p:sp>
    </p:spTree>
    <p:extLst>
      <p:ext uri="{BB962C8B-B14F-4D97-AF65-F5344CB8AC3E}">
        <p14:creationId xmlns:p14="http://schemas.microsoft.com/office/powerpoint/2010/main" val="1976785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A27D11-E0CA-43CC-8B77-A0037F104139}" type="datetimeFigureOut">
              <a:rPr lang="en-US" smtClean="0"/>
              <a:t>4/22/2015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381F15-9E78-4174-92FD-1399889928FB}" type="slidenum">
              <a:rPr lang="en-US" smtClean="0"/>
              <a:t>‹#›</a:t>
            </a:fld>
            <a:endParaRPr lang="en-US"/>
          </a:p>
        </p:txBody>
      </p:sp>
    </p:spTree>
    <p:extLst>
      <p:ext uri="{BB962C8B-B14F-4D97-AF65-F5344CB8AC3E}">
        <p14:creationId xmlns:p14="http://schemas.microsoft.com/office/powerpoint/2010/main" val="3187510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27D11-E0CA-43CC-8B77-A0037F104139}" type="datetimeFigureOut">
              <a:rPr lang="en-US" smtClean="0"/>
              <a:t>4/22/2015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381F15-9E78-4174-92FD-1399889928FB}" type="slidenum">
              <a:rPr lang="en-US" smtClean="0"/>
              <a:t>‹#›</a:t>
            </a:fld>
            <a:endParaRPr lang="en-US"/>
          </a:p>
        </p:txBody>
      </p:sp>
    </p:spTree>
    <p:extLst>
      <p:ext uri="{BB962C8B-B14F-4D97-AF65-F5344CB8AC3E}">
        <p14:creationId xmlns:p14="http://schemas.microsoft.com/office/powerpoint/2010/main" val="371580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A27D11-E0CA-43CC-8B77-A0037F104139}"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81F15-9E78-4174-92FD-1399889928FB}" type="slidenum">
              <a:rPr lang="en-US" smtClean="0"/>
              <a:t>‹#›</a:t>
            </a:fld>
            <a:endParaRPr lang="en-US"/>
          </a:p>
        </p:txBody>
      </p:sp>
    </p:spTree>
    <p:extLst>
      <p:ext uri="{BB962C8B-B14F-4D97-AF65-F5344CB8AC3E}">
        <p14:creationId xmlns:p14="http://schemas.microsoft.com/office/powerpoint/2010/main" val="162449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A27D11-E0CA-43CC-8B77-A0037F104139}"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81F15-9E78-4174-92FD-1399889928FB}" type="slidenum">
              <a:rPr lang="en-US" smtClean="0"/>
              <a:t>‹#›</a:t>
            </a:fld>
            <a:endParaRPr lang="en-US"/>
          </a:p>
        </p:txBody>
      </p:sp>
    </p:spTree>
    <p:extLst>
      <p:ext uri="{BB962C8B-B14F-4D97-AF65-F5344CB8AC3E}">
        <p14:creationId xmlns:p14="http://schemas.microsoft.com/office/powerpoint/2010/main" val="4226498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A27D11-E0CA-43CC-8B77-A0037F104139}" type="datetimeFigureOut">
              <a:rPr lang="en-US" smtClean="0"/>
              <a:t>4/22/2015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381F15-9E78-4174-92FD-1399889928FB}" type="slidenum">
              <a:rPr lang="en-US" smtClean="0"/>
              <a:t>‹#›</a:t>
            </a:fld>
            <a:endParaRPr lang="en-US"/>
          </a:p>
        </p:txBody>
      </p:sp>
    </p:spTree>
    <p:extLst>
      <p:ext uri="{BB962C8B-B14F-4D97-AF65-F5344CB8AC3E}">
        <p14:creationId xmlns:p14="http://schemas.microsoft.com/office/powerpoint/2010/main" val="2758237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8.jpeg"/><Relationship Id="rId7"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oleObject" Target="../embeddings/oleObject1.bin"/><Relationship Id="rId4" Type="http://schemas.openxmlformats.org/officeDocument/2006/relationships/image" Target="../media/image19.jpeg"/><Relationship Id="rId9" Type="http://schemas.openxmlformats.org/officeDocument/2006/relationships/image" Target="../media/image22.wmf"/></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wmf"/><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naro.go.ug/" TargetMode="External"/><Relationship Id="rId2" Type="http://schemas.openxmlformats.org/officeDocument/2006/relationships/hyperlink" Target="http://www.stjudefamilyprojects.org/" TargetMode="External"/><Relationship Id="rId1" Type="http://schemas.openxmlformats.org/officeDocument/2006/relationships/slideLayout" Target="../slideLayouts/slideLayout1.xml"/><Relationship Id="rId5" Type="http://schemas.openxmlformats.org/officeDocument/2006/relationships/hyperlink" Target="http://www.fao.org/" TargetMode="External"/><Relationship Id="rId4" Type="http://schemas.openxmlformats.org/officeDocument/2006/relationships/hyperlink" Target="http://www.buganda.or.u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alfaisaliah.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8991"/>
            <a:ext cx="9144000" cy="862445"/>
          </a:xfrm>
        </p:spPr>
        <p:txBody>
          <a:bodyPr>
            <a:normAutofit/>
          </a:bodyPr>
          <a:lstStyle/>
          <a:p>
            <a:r>
              <a:rPr lang="en-GB" altLang="en-US" sz="4400" b="1" dirty="0" smtClean="0">
                <a:solidFill>
                  <a:srgbClr val="0070C0"/>
                </a:solidFill>
              </a:rPr>
              <a:t>Precision Livestock Farming in Uganda</a:t>
            </a:r>
            <a:endParaRPr lang="en-US" sz="4400" b="1" dirty="0">
              <a:solidFill>
                <a:srgbClr val="0070C0"/>
              </a:solidFill>
            </a:endParaRPr>
          </a:p>
        </p:txBody>
      </p:sp>
      <p:sp>
        <p:nvSpPr>
          <p:cNvPr id="3" name="Subtitle 2"/>
          <p:cNvSpPr>
            <a:spLocks noGrp="1"/>
          </p:cNvSpPr>
          <p:nvPr>
            <p:ph type="subTitle" idx="1"/>
          </p:nvPr>
        </p:nvSpPr>
        <p:spPr>
          <a:xfrm>
            <a:off x="1524000" y="1101435"/>
            <a:ext cx="9144000" cy="5579919"/>
          </a:xfrm>
        </p:spPr>
        <p:txBody>
          <a:bodyPr>
            <a:normAutofit/>
          </a:bodyPr>
          <a:lstStyle/>
          <a:p>
            <a:r>
              <a:rPr lang="en-US" sz="2000" b="1" dirty="0" smtClean="0">
                <a:solidFill>
                  <a:srgbClr val="FF0000"/>
                </a:solidFill>
              </a:rPr>
              <a:t>            A Combined effort (St Jude Family Projects, NARO and The Communities) </a:t>
            </a:r>
          </a:p>
          <a:p>
            <a:r>
              <a:rPr lang="en-US" sz="2000" b="1" dirty="0" smtClean="0">
                <a:solidFill>
                  <a:srgbClr val="FF0000"/>
                </a:solidFill>
              </a:rPr>
              <a:t>the need to go digital</a:t>
            </a:r>
            <a:endParaRPr lang="en-US" sz="2000" b="1"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3341" y="1683327"/>
            <a:ext cx="2230958" cy="148460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1327" y="1686210"/>
            <a:ext cx="1978169" cy="148171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3340" y="3450745"/>
            <a:ext cx="2227551" cy="294779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7872" y="3450745"/>
            <a:ext cx="2546689" cy="294779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92223" y="3948545"/>
            <a:ext cx="3622210" cy="2449992"/>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71354" y="1965327"/>
            <a:ext cx="1454726" cy="1454726"/>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29489" y="2026422"/>
            <a:ext cx="1063337" cy="1332536"/>
          </a:xfrm>
          <a:prstGeom prst="rect">
            <a:avLst/>
          </a:prstGeom>
        </p:spPr>
      </p:pic>
    </p:spTree>
    <p:extLst>
      <p:ext uri="{BB962C8B-B14F-4D97-AF65-F5344CB8AC3E}">
        <p14:creationId xmlns:p14="http://schemas.microsoft.com/office/powerpoint/2010/main" val="2051657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3183"/>
            <a:ext cx="9144000" cy="643944"/>
          </a:xfrm>
        </p:spPr>
        <p:txBody>
          <a:bodyPr>
            <a:noAutofit/>
          </a:bodyPr>
          <a:lstStyle/>
          <a:p>
            <a:pPr algn="just"/>
            <a:r>
              <a:rPr lang="en-US" sz="4400" b="1" dirty="0" smtClean="0">
                <a:solidFill>
                  <a:srgbClr val="0070C0"/>
                </a:solidFill>
              </a:rPr>
              <a:t>Automatic Condition Score</a:t>
            </a:r>
            <a:endParaRPr lang="en-US" sz="4400" b="1" dirty="0">
              <a:solidFill>
                <a:srgbClr val="0070C0"/>
              </a:solidFill>
            </a:endParaRPr>
          </a:p>
        </p:txBody>
      </p:sp>
      <p:sp>
        <p:nvSpPr>
          <p:cNvPr id="3" name="Subtitle 2"/>
          <p:cNvSpPr>
            <a:spLocks noGrp="1"/>
          </p:cNvSpPr>
          <p:nvPr>
            <p:ph type="subTitle" idx="1"/>
          </p:nvPr>
        </p:nvSpPr>
        <p:spPr>
          <a:xfrm>
            <a:off x="1524000" y="991673"/>
            <a:ext cx="9144000" cy="5589431"/>
          </a:xfrm>
        </p:spPr>
        <p:txBody>
          <a:bodyPr/>
          <a:lstStyle/>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r>
              <a:rPr lang="en-US" dirty="0" smtClean="0"/>
              <a:t>Animal’s general health condition and body is studied and based increase in body appearance, fat layers and reserves help in milk let down in the animal and general performance.</a:t>
            </a:r>
          </a:p>
          <a:p>
            <a:pPr algn="just"/>
            <a:endParaRPr lang="en-US" dirty="0"/>
          </a:p>
        </p:txBody>
      </p:sp>
      <p:pic>
        <p:nvPicPr>
          <p:cNvPr id="4" name="Picture 3" descr="orig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91673"/>
            <a:ext cx="2425521" cy="23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Filte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7620" y="991673"/>
            <a:ext cx="2340380" cy="23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3"/>
          <p:cNvGraphicFramePr>
            <a:graphicFrameLocks noChangeAspect="1"/>
          </p:cNvGraphicFramePr>
          <p:nvPr>
            <p:extLst>
              <p:ext uri="{D42A27DB-BD31-4B8C-83A1-F6EECF244321}">
                <p14:modId xmlns:p14="http://schemas.microsoft.com/office/powerpoint/2010/main" val="1162363562"/>
              </p:ext>
            </p:extLst>
          </p:nvPr>
        </p:nvGraphicFramePr>
        <p:xfrm>
          <a:off x="4546242" y="991234"/>
          <a:ext cx="3186934" cy="2389578"/>
        </p:xfrm>
        <a:graphic>
          <a:graphicData uri="http://schemas.openxmlformats.org/presentationml/2006/ole">
            <mc:AlternateContent xmlns:mc="http://schemas.openxmlformats.org/markup-compatibility/2006">
              <mc:Choice xmlns:v="urn:schemas-microsoft-com:vml" Requires="v">
                <p:oleObj spid="_x0000_s1042" name="Photo Editor Photo" r:id="rId5" imgW="6095238" imgH="4571429" progId="MSPhotoEd.3">
                  <p:embed/>
                </p:oleObj>
              </mc:Choice>
              <mc:Fallback>
                <p:oleObj name="Photo Editor Photo" r:id="rId5" imgW="6095238" imgH="4571429"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6242" y="991234"/>
                        <a:ext cx="3186934" cy="2389578"/>
                      </a:xfrm>
                      <a:prstGeom prst="rect">
                        <a:avLst/>
                      </a:prstGeom>
                      <a:noFill/>
                      <a:ln>
                        <a:noFill/>
                      </a:ln>
                      <a:effectLst/>
                    </p:spPr>
                  </p:pic>
                </p:oleObj>
              </mc:Fallback>
            </mc:AlternateContent>
          </a:graphicData>
        </a:graphic>
      </p:graphicFrame>
      <p:pic>
        <p:nvPicPr>
          <p:cNvPr id="7" name="Picture 4" descr="sample cow color.t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0" y="4313885"/>
            <a:ext cx="3022958" cy="226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93971" y="4313885"/>
            <a:ext cx="3040042" cy="2274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61420" y="4326104"/>
            <a:ext cx="3014496" cy="225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3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3183"/>
            <a:ext cx="9144000" cy="566671"/>
          </a:xfrm>
        </p:spPr>
        <p:txBody>
          <a:bodyPr>
            <a:noAutofit/>
          </a:bodyPr>
          <a:lstStyle/>
          <a:p>
            <a:pPr algn="just"/>
            <a:r>
              <a:rPr lang="en-US" sz="4400" b="1" dirty="0" smtClean="0">
                <a:solidFill>
                  <a:srgbClr val="0070C0"/>
                </a:solidFill>
              </a:rPr>
              <a:t>The Ice Tag Activity Monitor</a:t>
            </a:r>
            <a:endParaRPr lang="en-US" sz="4400" b="1" dirty="0">
              <a:solidFill>
                <a:srgbClr val="0070C0"/>
              </a:solidFill>
            </a:endParaRPr>
          </a:p>
        </p:txBody>
      </p:sp>
      <p:sp>
        <p:nvSpPr>
          <p:cNvPr id="3" name="Subtitle 2"/>
          <p:cNvSpPr>
            <a:spLocks noGrp="1"/>
          </p:cNvSpPr>
          <p:nvPr>
            <p:ph type="subTitle" idx="1"/>
          </p:nvPr>
        </p:nvSpPr>
        <p:spPr>
          <a:xfrm>
            <a:off x="1524000" y="759853"/>
            <a:ext cx="9680620" cy="5872766"/>
          </a:xfrm>
        </p:spPr>
        <p:txBody>
          <a:bodyPr/>
          <a:lstStyle/>
          <a:p>
            <a:pPr algn="l">
              <a:lnSpc>
                <a:spcPct val="105000"/>
              </a:lnSpc>
              <a:buClr>
                <a:srgbClr val="663300"/>
              </a:buClr>
              <a:buSzPct val="125000"/>
            </a:pPr>
            <a:r>
              <a:rPr lang="en-US" altLang="en-US" dirty="0"/>
              <a:t>On-farm evaluation of lying time</a:t>
            </a:r>
            <a:r>
              <a:rPr lang="en-US" altLang="en-US" dirty="0" smtClean="0"/>
              <a:t>:</a:t>
            </a:r>
            <a:endParaRPr lang="en-US" altLang="en-US" sz="1200" dirty="0"/>
          </a:p>
          <a:p>
            <a:pPr lvl="1" algn="l">
              <a:lnSpc>
                <a:spcPct val="85000"/>
              </a:lnSpc>
              <a:spcBef>
                <a:spcPts val="1200"/>
              </a:spcBef>
              <a:spcAft>
                <a:spcPts val="1200"/>
              </a:spcAft>
              <a:buFont typeface="Arial" panose="020B0604020202020204" pitchFamily="34" charset="0"/>
              <a:buChar char="•"/>
            </a:pPr>
            <a:r>
              <a:rPr lang="en-US" altLang="en-US" dirty="0"/>
              <a:t>Identification of cows requiring attention (lameness, illness, estrus) through changes in patterns</a:t>
            </a:r>
          </a:p>
          <a:p>
            <a:pPr lvl="1" algn="l">
              <a:lnSpc>
                <a:spcPct val="85000"/>
              </a:lnSpc>
              <a:spcBef>
                <a:spcPts val="1200"/>
              </a:spcBef>
              <a:spcAft>
                <a:spcPts val="1200"/>
              </a:spcAft>
              <a:buFont typeface="Arial" panose="020B0604020202020204" pitchFamily="34" charset="0"/>
              <a:buChar char="•"/>
            </a:pPr>
            <a:r>
              <a:rPr lang="en-US" altLang="en-US" dirty="0"/>
              <a:t>Assessment of facility functionality/cow comfort</a:t>
            </a:r>
          </a:p>
          <a:p>
            <a:pPr lvl="1" algn="l">
              <a:lnSpc>
                <a:spcPct val="85000"/>
              </a:lnSpc>
              <a:spcBef>
                <a:spcPts val="1200"/>
              </a:spcBef>
              <a:spcAft>
                <a:spcPts val="1200"/>
              </a:spcAft>
              <a:buFont typeface="Arial" panose="020B0604020202020204" pitchFamily="34" charset="0"/>
              <a:buChar char="•"/>
            </a:pPr>
            <a:r>
              <a:rPr lang="en-US" altLang="en-US" dirty="0"/>
              <a:t>Potential metric to assess animal </a:t>
            </a:r>
            <a:r>
              <a:rPr lang="en-US" altLang="en-US" dirty="0" smtClean="0"/>
              <a:t>well-being</a:t>
            </a:r>
          </a:p>
          <a:p>
            <a:pPr lvl="1" algn="l">
              <a:lnSpc>
                <a:spcPct val="85000"/>
              </a:lnSpc>
              <a:spcBef>
                <a:spcPts val="1200"/>
              </a:spcBef>
              <a:spcAft>
                <a:spcPts val="1200"/>
              </a:spcAft>
            </a:pPr>
            <a:endParaRPr lang="en-US" altLang="en-US" b="1" dirty="0"/>
          </a:p>
          <a:p>
            <a:pPr algn="l"/>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992450"/>
            <a:ext cx="1914478" cy="2640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ast Scotland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6889" y="3992450"/>
            <a:ext cx="3443766" cy="2593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9065" y="3969305"/>
            <a:ext cx="3503683" cy="2627762"/>
          </a:xfrm>
          <a:prstGeom prst="rect">
            <a:avLst/>
          </a:prstGeom>
        </p:spPr>
      </p:pic>
    </p:spTree>
    <p:extLst>
      <p:ext uri="{BB962C8B-B14F-4D97-AF65-F5344CB8AC3E}">
        <p14:creationId xmlns:p14="http://schemas.microsoft.com/office/powerpoint/2010/main" val="648756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7578"/>
            <a:ext cx="10515600" cy="6336406"/>
          </a:xfrm>
        </p:spPr>
        <p:txBody>
          <a:bodyPr>
            <a:normAutofit lnSpcReduction="10000"/>
          </a:bodyPr>
          <a:lstStyle/>
          <a:p>
            <a:pPr>
              <a:spcBef>
                <a:spcPct val="0"/>
              </a:spcBef>
              <a:defRPr/>
            </a:pPr>
            <a:r>
              <a:rPr lang="en-US" altLang="en-US" dirty="0"/>
              <a:t>Health/</a:t>
            </a:r>
            <a:r>
              <a:rPr lang="en-US" altLang="en-US" dirty="0" err="1"/>
              <a:t>oestrus</a:t>
            </a:r>
            <a:r>
              <a:rPr lang="en-US" altLang="en-US" dirty="0"/>
              <a:t> (activity monitors</a:t>
            </a:r>
            <a:r>
              <a:rPr lang="en-US" altLang="en-US" dirty="0" smtClean="0"/>
              <a:t>)</a:t>
            </a:r>
          </a:p>
          <a:p>
            <a:pPr>
              <a:spcBef>
                <a:spcPct val="0"/>
              </a:spcBef>
              <a:defRPr/>
            </a:pPr>
            <a:endParaRPr lang="en-US" altLang="en-US" dirty="0"/>
          </a:p>
          <a:p>
            <a:pPr>
              <a:spcBef>
                <a:spcPct val="0"/>
              </a:spcBef>
              <a:defRPr/>
            </a:pPr>
            <a:r>
              <a:rPr lang="en-US" altLang="en-US" dirty="0"/>
              <a:t>Pregnancy (progesterone</a:t>
            </a:r>
            <a:r>
              <a:rPr lang="en-US" altLang="en-US" dirty="0" smtClean="0"/>
              <a:t>)</a:t>
            </a:r>
          </a:p>
          <a:p>
            <a:pPr>
              <a:spcBef>
                <a:spcPct val="0"/>
              </a:spcBef>
              <a:defRPr/>
            </a:pPr>
            <a:endParaRPr lang="en-US" altLang="en-US" dirty="0"/>
          </a:p>
          <a:p>
            <a:pPr>
              <a:spcBef>
                <a:spcPct val="0"/>
              </a:spcBef>
              <a:defRPr/>
            </a:pPr>
            <a:r>
              <a:rPr lang="en-US" altLang="en-US" dirty="0"/>
              <a:t>Image analysis for anatomical </a:t>
            </a:r>
            <a:r>
              <a:rPr lang="en-US" altLang="en-US" dirty="0" smtClean="0"/>
              <a:t>measurements</a:t>
            </a:r>
          </a:p>
          <a:p>
            <a:pPr>
              <a:spcBef>
                <a:spcPct val="0"/>
              </a:spcBef>
              <a:defRPr/>
            </a:pPr>
            <a:endParaRPr lang="en-US" altLang="en-US" dirty="0"/>
          </a:p>
          <a:p>
            <a:pPr>
              <a:spcBef>
                <a:spcPct val="0"/>
              </a:spcBef>
              <a:defRPr/>
            </a:pPr>
            <a:r>
              <a:rPr lang="en-US" altLang="en-US" dirty="0"/>
              <a:t>Milk fatty acid composition (spectra</a:t>
            </a:r>
            <a:r>
              <a:rPr lang="en-US" altLang="en-US" dirty="0" smtClean="0"/>
              <a:t>)</a:t>
            </a:r>
          </a:p>
          <a:p>
            <a:pPr>
              <a:spcBef>
                <a:spcPct val="0"/>
              </a:spcBef>
              <a:defRPr/>
            </a:pPr>
            <a:endParaRPr lang="en-US" altLang="en-US" dirty="0"/>
          </a:p>
          <a:p>
            <a:pPr>
              <a:spcBef>
                <a:spcPct val="0"/>
              </a:spcBef>
              <a:defRPr/>
            </a:pPr>
            <a:r>
              <a:rPr lang="en-US" altLang="en-US" dirty="0"/>
              <a:t>Stress levels (cortisol</a:t>
            </a:r>
            <a:r>
              <a:rPr lang="en-US" altLang="en-US" dirty="0" smtClean="0"/>
              <a:t>)</a:t>
            </a:r>
          </a:p>
          <a:p>
            <a:pPr>
              <a:spcBef>
                <a:spcPct val="0"/>
              </a:spcBef>
              <a:defRPr/>
            </a:pPr>
            <a:endParaRPr lang="en-US" altLang="en-US" dirty="0">
              <a:effectLst>
                <a:outerShdw blurRad="38100" dist="38100" dir="2700000" algn="tl">
                  <a:srgbClr val="000000"/>
                </a:outerShdw>
              </a:effectLst>
            </a:endParaRPr>
          </a:p>
          <a:p>
            <a:pPr>
              <a:spcBef>
                <a:spcPct val="0"/>
              </a:spcBef>
              <a:defRPr/>
            </a:pPr>
            <a:r>
              <a:rPr lang="en-US" altLang="en-US" dirty="0"/>
              <a:t>Environment gas levels (i.e. CO</a:t>
            </a:r>
            <a:r>
              <a:rPr lang="en-US" altLang="en-US" baseline="30000" dirty="0"/>
              <a:t>2</a:t>
            </a:r>
            <a:r>
              <a:rPr lang="en-US" altLang="en-US" dirty="0"/>
              <a:t>, NH</a:t>
            </a:r>
            <a:r>
              <a:rPr lang="en-US" altLang="en-US" baseline="30000" dirty="0"/>
              <a:t>3</a:t>
            </a:r>
            <a:r>
              <a:rPr lang="en-US" altLang="en-US" dirty="0" smtClean="0"/>
              <a:t>)</a:t>
            </a:r>
          </a:p>
          <a:p>
            <a:pPr>
              <a:spcBef>
                <a:spcPct val="0"/>
              </a:spcBef>
              <a:defRPr/>
            </a:pPr>
            <a:endParaRPr lang="en-US" altLang="en-US" dirty="0"/>
          </a:p>
          <a:p>
            <a:pPr>
              <a:spcBef>
                <a:spcPct val="0"/>
              </a:spcBef>
              <a:defRPr/>
            </a:pPr>
            <a:r>
              <a:rPr lang="en-US" altLang="en-US" dirty="0"/>
              <a:t>Air born pathogen </a:t>
            </a:r>
            <a:r>
              <a:rPr lang="en-US" altLang="en-US" dirty="0" smtClean="0"/>
              <a:t>levels</a:t>
            </a:r>
          </a:p>
          <a:p>
            <a:pPr marL="0" indent="0">
              <a:spcBef>
                <a:spcPct val="0"/>
              </a:spcBef>
              <a:buNone/>
              <a:defRPr/>
            </a:pPr>
            <a:endParaRPr lang="en-US" altLang="en-US" dirty="0"/>
          </a:p>
          <a:p>
            <a:pPr>
              <a:spcBef>
                <a:spcPct val="0"/>
              </a:spcBef>
              <a:defRPr/>
            </a:pPr>
            <a:r>
              <a:rPr lang="en-US" altLang="en-US" dirty="0" smtClean="0"/>
              <a:t>Pollutants</a:t>
            </a:r>
          </a:p>
          <a:p>
            <a:pPr>
              <a:spcBef>
                <a:spcPct val="0"/>
              </a:spcBef>
              <a:defRPr/>
            </a:pPr>
            <a:endParaRPr lang="en-US" dirty="0"/>
          </a:p>
          <a:p>
            <a:pPr marL="0" indent="0">
              <a:spcBef>
                <a:spcPct val="0"/>
              </a:spcBef>
              <a:buNone/>
              <a:defRPr/>
            </a:pPr>
            <a:r>
              <a:rPr lang="en-US" dirty="0" smtClean="0"/>
              <a:t>Its important to study the condition of animals on a commercial far, in order to maximize profits on farms.</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9334" y="2054959"/>
            <a:ext cx="4714466" cy="2741643"/>
          </a:xfrm>
          <a:prstGeom prst="rect">
            <a:avLst/>
          </a:prstGeom>
        </p:spPr>
      </p:pic>
    </p:spTree>
    <p:extLst>
      <p:ext uri="{BB962C8B-B14F-4D97-AF65-F5344CB8AC3E}">
        <p14:creationId xmlns:p14="http://schemas.microsoft.com/office/powerpoint/2010/main" val="159628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6396"/>
          </a:xfrm>
        </p:spPr>
        <p:txBody>
          <a:bodyPr>
            <a:noAutofit/>
          </a:bodyPr>
          <a:lstStyle/>
          <a:p>
            <a:pPr algn="just"/>
            <a:r>
              <a:rPr lang="en-US" b="1" dirty="0" smtClean="0">
                <a:solidFill>
                  <a:srgbClr val="0070C0"/>
                </a:solidFill>
              </a:rPr>
              <a:t>Genomi</a:t>
            </a:r>
            <a:r>
              <a:rPr lang="en-US" dirty="0" smtClean="0">
                <a:solidFill>
                  <a:srgbClr val="0070C0"/>
                </a:solidFill>
              </a:rPr>
              <a:t>cs</a:t>
            </a:r>
            <a:endParaRPr lang="en-US" dirty="0">
              <a:solidFill>
                <a:srgbClr val="0070C0"/>
              </a:solidFill>
            </a:endParaRPr>
          </a:p>
        </p:txBody>
      </p:sp>
      <p:sp>
        <p:nvSpPr>
          <p:cNvPr id="3" name="Content Placeholder 2"/>
          <p:cNvSpPr>
            <a:spLocks noGrp="1"/>
          </p:cNvSpPr>
          <p:nvPr>
            <p:ph idx="1"/>
          </p:nvPr>
        </p:nvSpPr>
        <p:spPr>
          <a:xfrm>
            <a:off x="838200" y="901522"/>
            <a:ext cx="10515600" cy="5589430"/>
          </a:xfrm>
        </p:spPr>
        <p:txBody>
          <a:bodyPr/>
          <a:lstStyle/>
          <a:p>
            <a:pPr>
              <a:spcBef>
                <a:spcPts val="1800"/>
              </a:spcBef>
              <a:spcAft>
                <a:spcPts val="1200"/>
              </a:spcAft>
            </a:pPr>
            <a:r>
              <a:rPr lang="en-US" altLang="en-US" dirty="0"/>
              <a:t>Precision Dairy Farming/genomic selection synergies may lead to improvement in health traits</a:t>
            </a:r>
          </a:p>
          <a:p>
            <a:pPr>
              <a:spcBef>
                <a:spcPts val="1800"/>
              </a:spcBef>
              <a:spcAft>
                <a:spcPts val="1200"/>
              </a:spcAft>
            </a:pPr>
            <a:r>
              <a:rPr lang="en-US" altLang="en-US" dirty="0"/>
              <a:t>But, need enough high quality phenotypic data to calculate the SNP </a:t>
            </a:r>
            <a:r>
              <a:rPr lang="en-US" altLang="en-US" dirty="0" smtClean="0"/>
              <a:t>(single </a:t>
            </a:r>
            <a:r>
              <a:rPr lang="en-US" altLang="en-US" smtClean="0"/>
              <a:t>nucleoid polymorphism) effects</a:t>
            </a:r>
            <a:endParaRPr lang="en-US" altLang="en-US" dirty="0"/>
          </a:p>
          <a:p>
            <a:pPr lvl="1">
              <a:spcBef>
                <a:spcPts val="1800"/>
              </a:spcBef>
              <a:spcAft>
                <a:spcPts val="1200"/>
              </a:spcAft>
            </a:pPr>
            <a:r>
              <a:rPr lang="en-GB" altLang="en-US" dirty="0"/>
              <a:t>Maybe contract certain farms to record data</a:t>
            </a:r>
          </a:p>
          <a:p>
            <a:pPr lvl="1">
              <a:spcBef>
                <a:spcPts val="1800"/>
              </a:spcBef>
              <a:spcAft>
                <a:spcPts val="1200"/>
              </a:spcAft>
            </a:pPr>
            <a:r>
              <a:rPr lang="en-GB" altLang="en-US" dirty="0"/>
              <a:t>May have to pay for data</a:t>
            </a:r>
            <a:endParaRPr lang="en-US" altLang="en-US" dirty="0"/>
          </a:p>
          <a:p>
            <a:pPr marL="0" indent="0">
              <a:buNone/>
            </a:pPr>
            <a:r>
              <a:rPr lang="en-US" dirty="0" smtClean="0"/>
              <a:t> We base all this on Pedigree and Progeny testing of parents and off springs respectively comparing data before decisions are taken.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6409" y="2472157"/>
            <a:ext cx="2677391" cy="2005459"/>
          </a:xfrm>
          <a:prstGeom prst="rect">
            <a:avLst/>
          </a:prstGeom>
        </p:spPr>
      </p:pic>
    </p:spTree>
    <p:extLst>
      <p:ext uri="{BB962C8B-B14F-4D97-AF65-F5344CB8AC3E}">
        <p14:creationId xmlns:p14="http://schemas.microsoft.com/office/powerpoint/2010/main" val="2706901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9427"/>
          </a:xfrm>
        </p:spPr>
        <p:txBody>
          <a:bodyPr>
            <a:normAutofit fontScale="90000"/>
          </a:bodyPr>
          <a:lstStyle/>
          <a:p>
            <a:r>
              <a:rPr lang="en-US" b="1" dirty="0" smtClean="0">
                <a:solidFill>
                  <a:srgbClr val="0070C0"/>
                </a:solidFill>
              </a:rPr>
              <a:t>Reality Check</a:t>
            </a:r>
            <a:endParaRPr lang="en-US" b="1" dirty="0">
              <a:solidFill>
                <a:srgbClr val="0070C0"/>
              </a:solidFill>
            </a:endParaRPr>
          </a:p>
        </p:txBody>
      </p:sp>
      <p:sp>
        <p:nvSpPr>
          <p:cNvPr id="3" name="Content Placeholder 2"/>
          <p:cNvSpPr>
            <a:spLocks noGrp="1"/>
          </p:cNvSpPr>
          <p:nvPr>
            <p:ph idx="1"/>
          </p:nvPr>
        </p:nvSpPr>
        <p:spPr>
          <a:xfrm>
            <a:off x="838200" y="1004552"/>
            <a:ext cx="10515600" cy="5640947"/>
          </a:xfrm>
        </p:spPr>
        <p:txBody>
          <a:bodyPr/>
          <a:lstStyle/>
          <a:p>
            <a:pPr>
              <a:spcBef>
                <a:spcPts val="1800"/>
              </a:spcBef>
              <a:spcAft>
                <a:spcPts val="1200"/>
              </a:spcAft>
            </a:pPr>
            <a:r>
              <a:rPr lang="en-US" altLang="en-US" sz="3000" dirty="0" smtClean="0"/>
              <a:t>Many </a:t>
            </a:r>
            <a:r>
              <a:rPr lang="en-US" altLang="en-US" sz="3000" dirty="0"/>
              <a:t>technologies are in infancy stage</a:t>
            </a:r>
          </a:p>
          <a:p>
            <a:pPr lvl="1">
              <a:spcBef>
                <a:spcPts val="1800"/>
              </a:spcBef>
              <a:spcAft>
                <a:spcPts val="1200"/>
              </a:spcAft>
            </a:pPr>
            <a:r>
              <a:rPr lang="en-GB" altLang="en-US" sz="2600" dirty="0"/>
              <a:t>Promoted by technophiles</a:t>
            </a:r>
            <a:endParaRPr lang="en-US" altLang="en-US" sz="2600" dirty="0"/>
          </a:p>
          <a:p>
            <a:pPr>
              <a:spcBef>
                <a:spcPts val="1800"/>
              </a:spcBef>
              <a:spcAft>
                <a:spcPts val="1200"/>
              </a:spcAft>
            </a:pPr>
            <a:r>
              <a:rPr lang="en-US" altLang="en-US" sz="3000" dirty="0"/>
              <a:t>Not all technologies are good investments</a:t>
            </a:r>
          </a:p>
          <a:p>
            <a:pPr lvl="1">
              <a:spcBef>
                <a:spcPts val="1800"/>
              </a:spcBef>
              <a:spcAft>
                <a:spcPts val="1200"/>
              </a:spcAft>
            </a:pPr>
            <a:r>
              <a:rPr lang="en-US" altLang="en-US" sz="2600" dirty="0"/>
              <a:t>Economics must be examined</a:t>
            </a:r>
          </a:p>
          <a:p>
            <a:pPr>
              <a:spcBef>
                <a:spcPts val="1800"/>
              </a:spcBef>
              <a:spcAft>
                <a:spcPts val="1200"/>
              </a:spcAft>
            </a:pPr>
            <a:r>
              <a:rPr lang="en-US" altLang="en-US" sz="3000" dirty="0"/>
              <a:t>Sociological factors must be considered</a:t>
            </a:r>
            <a:endParaRPr lang="en-US" altLang="en-US" b="1" dirty="0"/>
          </a:p>
          <a:p>
            <a:pPr marL="0" indent="0">
              <a:buNone/>
            </a:pPr>
            <a:endParaRPr lang="en-US" dirty="0"/>
          </a:p>
        </p:txBody>
      </p:sp>
    </p:spTree>
    <p:extLst>
      <p:ext uri="{BB962C8B-B14F-4D97-AF65-F5344CB8AC3E}">
        <p14:creationId xmlns:p14="http://schemas.microsoft.com/office/powerpoint/2010/main" val="462431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8527" y="457200"/>
            <a:ext cx="9144000" cy="6026727"/>
          </a:xfrm>
        </p:spPr>
        <p:txBody>
          <a:bodyPr/>
          <a:lstStyle/>
          <a:p>
            <a:pPr algn="just"/>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35" y="606728"/>
            <a:ext cx="5211391" cy="40380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2583" y="457200"/>
            <a:ext cx="3719944" cy="257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0025" y="3034340"/>
            <a:ext cx="3752501" cy="2638856"/>
          </a:xfrm>
          <a:prstGeom prst="rect">
            <a:avLst/>
          </a:prstGeom>
        </p:spPr>
      </p:pic>
    </p:spTree>
    <p:extLst>
      <p:ext uri="{BB962C8B-B14F-4D97-AF65-F5344CB8AC3E}">
        <p14:creationId xmlns:p14="http://schemas.microsoft.com/office/powerpoint/2010/main" val="57931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83336"/>
            <a:ext cx="9144000" cy="592428"/>
          </a:xfrm>
        </p:spPr>
        <p:txBody>
          <a:bodyPr>
            <a:noAutofit/>
          </a:bodyPr>
          <a:lstStyle/>
          <a:p>
            <a:pPr algn="just"/>
            <a:r>
              <a:rPr lang="en-US" sz="4400" b="1" dirty="0" smtClean="0">
                <a:solidFill>
                  <a:srgbClr val="0070C0"/>
                </a:solidFill>
              </a:rPr>
              <a:t>Conclusions</a:t>
            </a:r>
            <a:endParaRPr lang="en-US" sz="4400" b="1" dirty="0">
              <a:solidFill>
                <a:srgbClr val="0070C0"/>
              </a:solidFill>
            </a:endParaRPr>
          </a:p>
        </p:txBody>
      </p:sp>
      <p:sp>
        <p:nvSpPr>
          <p:cNvPr id="3" name="Subtitle 2"/>
          <p:cNvSpPr>
            <a:spLocks noGrp="1"/>
          </p:cNvSpPr>
          <p:nvPr>
            <p:ph type="subTitle" idx="1"/>
          </p:nvPr>
        </p:nvSpPr>
        <p:spPr>
          <a:xfrm>
            <a:off x="1524000" y="875763"/>
            <a:ext cx="9144000" cy="5692461"/>
          </a:xfrm>
        </p:spPr>
        <p:txBody>
          <a:bodyPr/>
          <a:lstStyle/>
          <a:p>
            <a:pPr algn="just">
              <a:spcAft>
                <a:spcPts val="600"/>
              </a:spcAft>
            </a:pPr>
            <a:r>
              <a:rPr lang="en-US" altLang="en-US" dirty="0" smtClean="0"/>
              <a:t>-Exciting </a:t>
            </a:r>
            <a:r>
              <a:rPr lang="en-US" altLang="en-US" dirty="0"/>
              <a:t>technologies now available and more in development</a:t>
            </a:r>
          </a:p>
          <a:p>
            <a:pPr algn="just">
              <a:spcAft>
                <a:spcPts val="600"/>
              </a:spcAft>
            </a:pPr>
            <a:r>
              <a:rPr lang="en-US" altLang="en-US" dirty="0" smtClean="0"/>
              <a:t>-Technologies </a:t>
            </a:r>
            <a:r>
              <a:rPr lang="en-US" altLang="en-US" dirty="0"/>
              <a:t>may have considerable impact on genetic evaluations</a:t>
            </a:r>
          </a:p>
          <a:p>
            <a:pPr lvl="1" algn="just">
              <a:spcAft>
                <a:spcPts val="600"/>
              </a:spcAft>
            </a:pPr>
            <a:r>
              <a:rPr lang="en-GB" altLang="en-US" dirty="0"/>
              <a:t>Harvesting data</a:t>
            </a:r>
          </a:p>
          <a:p>
            <a:pPr lvl="1" algn="just">
              <a:spcAft>
                <a:spcPts val="600"/>
              </a:spcAft>
            </a:pPr>
            <a:r>
              <a:rPr lang="en-GB" altLang="en-US" dirty="0"/>
              <a:t>Payments to record collectors</a:t>
            </a:r>
            <a:endParaRPr lang="en-US" altLang="en-US" dirty="0"/>
          </a:p>
          <a:p>
            <a:pPr algn="just">
              <a:spcAft>
                <a:spcPts val="600"/>
              </a:spcAft>
            </a:pPr>
            <a:r>
              <a:rPr lang="en-US" altLang="en-US" dirty="0" smtClean="0"/>
              <a:t>-Adoption </a:t>
            </a:r>
            <a:r>
              <a:rPr lang="en-US" altLang="en-US" dirty="0"/>
              <a:t>rates affected by sociological factors and technology development strategies</a:t>
            </a:r>
          </a:p>
          <a:p>
            <a:pPr algn="just">
              <a:spcAft>
                <a:spcPts val="600"/>
              </a:spcAft>
            </a:pPr>
            <a:r>
              <a:rPr lang="en-GB" altLang="en-US" dirty="0" smtClean="0"/>
              <a:t>-Will </a:t>
            </a:r>
            <a:r>
              <a:rPr lang="en-GB" altLang="en-US" dirty="0"/>
              <a:t>lead to bigger dairy herds but successful implementation relies on software to integrate all available information running on fault free hardware in a hostile environment</a:t>
            </a:r>
            <a:endParaRPr lang="en-US" altLang="en-US" sz="2800" b="1" dirty="0"/>
          </a:p>
          <a:p>
            <a:r>
              <a:rPr lang="en-US" sz="6000" dirty="0" smtClean="0">
                <a:solidFill>
                  <a:srgbClr val="0070C0"/>
                </a:solidFill>
              </a:rPr>
              <a:t>Thank You All for Your Time and Attention</a:t>
            </a:r>
            <a:endParaRPr lang="en-US" sz="6000" dirty="0">
              <a:solidFill>
                <a:srgbClr val="0070C0"/>
              </a:solidFill>
            </a:endParaRPr>
          </a:p>
        </p:txBody>
      </p:sp>
    </p:spTree>
    <p:extLst>
      <p:ext uri="{BB962C8B-B14F-4D97-AF65-F5344CB8AC3E}">
        <p14:creationId xmlns:p14="http://schemas.microsoft.com/office/powerpoint/2010/main" val="2419540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1727"/>
            <a:ext cx="9144000" cy="581891"/>
          </a:xfrm>
        </p:spPr>
        <p:txBody>
          <a:bodyPr>
            <a:noAutofit/>
          </a:bodyPr>
          <a:lstStyle/>
          <a:p>
            <a:pPr algn="just"/>
            <a:r>
              <a:rPr lang="en-US" sz="4400" b="1" dirty="0" smtClean="0">
                <a:solidFill>
                  <a:srgbClr val="0070C0"/>
                </a:solidFill>
              </a:rPr>
              <a:t>Sources </a:t>
            </a:r>
            <a:endParaRPr lang="en-US" sz="4400" b="1" dirty="0">
              <a:solidFill>
                <a:srgbClr val="0070C0"/>
              </a:solidFill>
            </a:endParaRPr>
          </a:p>
        </p:txBody>
      </p:sp>
      <p:sp>
        <p:nvSpPr>
          <p:cNvPr id="3" name="Subtitle 2"/>
          <p:cNvSpPr>
            <a:spLocks noGrp="1"/>
          </p:cNvSpPr>
          <p:nvPr>
            <p:ph type="subTitle" idx="1"/>
          </p:nvPr>
        </p:nvSpPr>
        <p:spPr>
          <a:xfrm>
            <a:off x="1524000" y="1330037"/>
            <a:ext cx="9144000" cy="5216235"/>
          </a:xfrm>
        </p:spPr>
        <p:txBody>
          <a:bodyPr>
            <a:normAutofit/>
          </a:bodyPr>
          <a:lstStyle/>
          <a:p>
            <a:pPr algn="just"/>
            <a:r>
              <a:rPr lang="en-US" sz="2800" dirty="0" smtClean="0"/>
              <a:t>St Jude Family Projects and Group of Companies (</a:t>
            </a:r>
            <a:r>
              <a:rPr lang="en-US" sz="2800" dirty="0" smtClean="0">
                <a:hlinkClick r:id="rId2"/>
              </a:rPr>
              <a:t>www.stjudefamilyprojects.org</a:t>
            </a:r>
            <a:r>
              <a:rPr lang="en-US" sz="2800" dirty="0" smtClean="0"/>
              <a:t>) </a:t>
            </a:r>
          </a:p>
          <a:p>
            <a:pPr algn="just"/>
            <a:r>
              <a:rPr lang="en-US" sz="2800" dirty="0" smtClean="0"/>
              <a:t>National Agricultural Research </a:t>
            </a:r>
            <a:r>
              <a:rPr lang="en-US" sz="2800" dirty="0"/>
              <a:t>Organization (</a:t>
            </a:r>
            <a:r>
              <a:rPr lang="en-US" sz="2800" dirty="0">
                <a:hlinkClick r:id="rId3"/>
              </a:rPr>
              <a:t>http://www.naro.go.ug</a:t>
            </a:r>
            <a:r>
              <a:rPr lang="en-US" sz="2800" dirty="0" smtClean="0">
                <a:hlinkClick r:id="rId3"/>
              </a:rPr>
              <a:t>/</a:t>
            </a:r>
            <a:r>
              <a:rPr lang="en-US" sz="2800" dirty="0" smtClean="0"/>
              <a:t>) </a:t>
            </a:r>
          </a:p>
          <a:p>
            <a:pPr algn="just"/>
            <a:r>
              <a:rPr lang="en-US" sz="2800" dirty="0" smtClean="0"/>
              <a:t>Buganda Kingdom Ministry of Agriculture and Natural </a:t>
            </a:r>
            <a:r>
              <a:rPr lang="en-US" sz="2800" dirty="0"/>
              <a:t>Resources (</a:t>
            </a:r>
            <a:r>
              <a:rPr lang="en-US" sz="2800" dirty="0">
                <a:hlinkClick r:id="rId4"/>
              </a:rPr>
              <a:t>http://www.buganda.or.ug</a:t>
            </a:r>
            <a:r>
              <a:rPr lang="en-US" sz="2800" dirty="0" smtClean="0">
                <a:hlinkClick r:id="rId4"/>
              </a:rPr>
              <a:t>/</a:t>
            </a:r>
            <a:r>
              <a:rPr lang="en-US" sz="2800" dirty="0" smtClean="0"/>
              <a:t>)</a:t>
            </a:r>
          </a:p>
          <a:p>
            <a:pPr algn="just"/>
            <a:r>
              <a:rPr lang="en-US" sz="2800" dirty="0" smtClean="0"/>
              <a:t>United Nations Food and Agricultural </a:t>
            </a:r>
            <a:r>
              <a:rPr lang="en-US" sz="2800" dirty="0"/>
              <a:t>Organization (</a:t>
            </a:r>
            <a:r>
              <a:rPr lang="en-US" sz="2800" dirty="0">
                <a:hlinkClick r:id="rId5"/>
              </a:rPr>
              <a:t>http://www.fao.org</a:t>
            </a:r>
            <a:r>
              <a:rPr lang="en-US" sz="2800" dirty="0" smtClean="0">
                <a:hlinkClick r:id="rId5"/>
              </a:rPr>
              <a:t>/</a:t>
            </a:r>
            <a:r>
              <a:rPr lang="en-US" sz="2800" dirty="0" smtClean="0"/>
              <a:t>)</a:t>
            </a:r>
          </a:p>
          <a:p>
            <a:pPr algn="just"/>
            <a:endParaRPr lang="en-US" sz="2800" dirty="0" smtClean="0"/>
          </a:p>
          <a:p>
            <a:pPr algn="just"/>
            <a:endParaRPr lang="en-US" sz="2800" dirty="0" smtClean="0"/>
          </a:p>
        </p:txBody>
      </p:sp>
    </p:spTree>
    <p:extLst>
      <p:ext uri="{BB962C8B-B14F-4D97-AF65-F5344CB8AC3E}">
        <p14:creationId xmlns:p14="http://schemas.microsoft.com/office/powerpoint/2010/main" val="1676756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7819"/>
            <a:ext cx="9144000" cy="613063"/>
          </a:xfrm>
        </p:spPr>
        <p:txBody>
          <a:bodyPr>
            <a:noAutofit/>
          </a:bodyPr>
          <a:lstStyle/>
          <a:p>
            <a:pPr algn="just"/>
            <a:r>
              <a:rPr lang="en-US" sz="4400" b="1" dirty="0" smtClean="0">
                <a:solidFill>
                  <a:srgbClr val="0070C0"/>
                </a:solidFill>
              </a:rPr>
              <a:t>Future Livestock Farm Operations</a:t>
            </a:r>
            <a:endParaRPr lang="en-US" sz="4400" b="1" dirty="0">
              <a:solidFill>
                <a:srgbClr val="0070C0"/>
              </a:solidFill>
            </a:endParaRPr>
          </a:p>
        </p:txBody>
      </p:sp>
      <p:sp>
        <p:nvSpPr>
          <p:cNvPr id="3" name="Subtitle 2"/>
          <p:cNvSpPr>
            <a:spLocks noGrp="1"/>
          </p:cNvSpPr>
          <p:nvPr>
            <p:ph type="subTitle" idx="1"/>
          </p:nvPr>
        </p:nvSpPr>
        <p:spPr>
          <a:xfrm>
            <a:off x="1524000" y="820883"/>
            <a:ext cx="9144000" cy="5818908"/>
          </a:xfrm>
        </p:spPr>
        <p:txBody>
          <a:bodyPr/>
          <a:lstStyle/>
          <a:p>
            <a:pPr algn="just">
              <a:spcBef>
                <a:spcPct val="0"/>
              </a:spcBef>
            </a:pPr>
            <a:r>
              <a:rPr lang="en-US" altLang="en-US" dirty="0" smtClean="0"/>
              <a:t>-The last 20 years have increasingly emphasized animal health, welfare, food quality, choice, differentiation, consumer values in amongst Uganda farmers and those around the world.</a:t>
            </a:r>
          </a:p>
          <a:p>
            <a:pPr algn="just">
              <a:spcBef>
                <a:spcPct val="0"/>
              </a:spcBef>
            </a:pPr>
            <a:r>
              <a:rPr lang="en-US" altLang="en-US" dirty="0" smtClean="0"/>
              <a:t>-The race for Animal Protein in diets, </a:t>
            </a:r>
            <a:r>
              <a:rPr lang="en-US" dirty="0"/>
              <a:t>It takes 2.0 pounds of corn to produce one pound of chicken, live weight, according to the National Chicken Council.</a:t>
            </a:r>
            <a:endParaRPr lang="en-US" altLang="en-US" dirty="0" smtClean="0"/>
          </a:p>
          <a:p>
            <a:pPr algn="just">
              <a:spcBef>
                <a:spcPct val="0"/>
              </a:spcBef>
            </a:pPr>
            <a:r>
              <a:rPr lang="en-US" altLang="en-US" dirty="0" smtClean="0"/>
              <a:t>-I</a:t>
            </a:r>
            <a:r>
              <a:rPr lang="en-US" dirty="0" smtClean="0"/>
              <a:t>t </a:t>
            </a:r>
            <a:r>
              <a:rPr lang="en-US" dirty="0"/>
              <a:t>takes 2.6 pounds of corn to produce one pound of beef, live weight (includes bone, fat, etc</a:t>
            </a:r>
            <a:r>
              <a:rPr lang="en-US" dirty="0" smtClean="0"/>
              <a:t>.)</a:t>
            </a:r>
          </a:p>
          <a:p>
            <a:pPr algn="just">
              <a:spcBef>
                <a:spcPct val="0"/>
              </a:spcBef>
            </a:pPr>
            <a:r>
              <a:rPr lang="en-US" dirty="0" smtClean="0"/>
              <a:t>-National </a:t>
            </a:r>
            <a:r>
              <a:rPr lang="en-US" dirty="0"/>
              <a:t>Pork Board says it takes 3.6 pounds of corn to produce one pound of pork, live weight</a:t>
            </a:r>
            <a:r>
              <a:rPr lang="en-US" dirty="0" smtClean="0"/>
              <a:t>.</a:t>
            </a:r>
            <a:endParaRPr lang="en-US" altLang="en-US" dirty="0" smtClean="0"/>
          </a:p>
          <a:p>
            <a:pPr algn="just">
              <a:spcBef>
                <a:spcPct val="0"/>
              </a:spcBef>
            </a:pPr>
            <a:r>
              <a:rPr lang="en-US" altLang="en-US" dirty="0" smtClean="0"/>
              <a:t>-Next 30 will have increased food demand as an additional pressure due to the rapid increase in the World Populations.</a:t>
            </a:r>
          </a:p>
          <a:p>
            <a:pPr algn="just">
              <a:spcBef>
                <a:spcPct val="0"/>
              </a:spcBef>
            </a:pPr>
            <a:r>
              <a:rPr lang="en-US" altLang="en-US" dirty="0" smtClean="0"/>
              <a:t>-With lower than 3% farmers left in the USA, the trend of modern agriculture is seen on  a decline.</a:t>
            </a:r>
          </a:p>
          <a:p>
            <a:pPr algn="just">
              <a:spcBef>
                <a:spcPct val="0"/>
              </a:spcBef>
            </a:pPr>
            <a:r>
              <a:rPr lang="en-US" altLang="en-US" dirty="0" smtClean="0"/>
              <a:t>-Increasing food demands in the World prompting strikes, demonstrations and insecurity.</a:t>
            </a:r>
          </a:p>
          <a:p>
            <a:pPr algn="just">
              <a:spcBef>
                <a:spcPct val="0"/>
              </a:spcBef>
            </a:pPr>
            <a:endParaRPr lang="en-US" altLang="en-US" dirty="0" smtClean="0"/>
          </a:p>
          <a:p>
            <a:pPr algn="just"/>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6665" y="5756564"/>
            <a:ext cx="964690" cy="883227"/>
          </a:xfrm>
          <a:prstGeom prst="rect">
            <a:avLst/>
          </a:prstGeom>
        </p:spPr>
      </p:pic>
    </p:spTree>
    <p:extLst>
      <p:ext uri="{BB962C8B-B14F-4D97-AF65-F5344CB8AC3E}">
        <p14:creationId xmlns:p14="http://schemas.microsoft.com/office/powerpoint/2010/main" val="4204702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07817"/>
            <a:ext cx="9144000" cy="6452755"/>
          </a:xfrm>
        </p:spPr>
        <p:txBody>
          <a:bodyPr>
            <a:normAutofit lnSpcReduction="10000"/>
          </a:bodyPr>
          <a:lstStyle/>
          <a:p>
            <a:pPr lvl="1" algn="just">
              <a:spcBef>
                <a:spcPct val="0"/>
              </a:spcBef>
            </a:pPr>
            <a:r>
              <a:rPr lang="en-US" altLang="en-US" sz="2400" dirty="0" smtClean="0"/>
              <a:t>-Larger farming operations will remain in business.</a:t>
            </a:r>
          </a:p>
          <a:p>
            <a:pPr lvl="1" algn="just">
              <a:spcBef>
                <a:spcPct val="0"/>
              </a:spcBef>
            </a:pPr>
            <a:r>
              <a:rPr lang="en-US" altLang="en-US" sz="2400" dirty="0" smtClean="0"/>
              <a:t>-Narrower profit margins.</a:t>
            </a:r>
          </a:p>
          <a:p>
            <a:pPr lvl="1" algn="just">
              <a:spcBef>
                <a:spcPct val="0"/>
              </a:spcBef>
            </a:pPr>
            <a:r>
              <a:rPr lang="en-US" altLang="en-US" sz="2400" dirty="0" smtClean="0"/>
              <a:t>-Increased feed, energy and labor costs.</a:t>
            </a:r>
          </a:p>
          <a:p>
            <a:pPr lvl="1" algn="just">
              <a:spcBef>
                <a:spcPct val="0"/>
              </a:spcBef>
            </a:pPr>
            <a:r>
              <a:rPr lang="en-US" altLang="en-US" sz="2400" dirty="0" smtClean="0"/>
              <a:t>-Animals managed by fewer more technically skilled workers.</a:t>
            </a:r>
          </a:p>
          <a:p>
            <a:pPr lvl="1" algn="just">
              <a:spcBef>
                <a:spcPct val="0"/>
              </a:spcBef>
            </a:pPr>
            <a:r>
              <a:rPr lang="en-GB" altLang="en-US" sz="2400" dirty="0" smtClean="0"/>
              <a:t>-Greater degree of automation.</a:t>
            </a:r>
          </a:p>
          <a:p>
            <a:pPr lvl="1" algn="just">
              <a:spcBef>
                <a:spcPct val="0"/>
              </a:spcBef>
            </a:pPr>
            <a:r>
              <a:rPr lang="en-GB" altLang="en-US" sz="2400" dirty="0" smtClean="0"/>
              <a:t>-The Concept of recycling almost every thing on the farms, the integrated model, St Jude Farm Uganda.</a:t>
            </a:r>
          </a:p>
          <a:p>
            <a:pPr lvl="1" algn="just">
              <a:spcBef>
                <a:spcPct val="0"/>
              </a:spcBef>
            </a:pPr>
            <a:r>
              <a:rPr lang="en-GB" altLang="en-US" sz="2400" dirty="0" smtClean="0"/>
              <a:t>-Bridging the Farming digital divide.</a:t>
            </a:r>
          </a:p>
          <a:p>
            <a:pPr lvl="1" algn="just">
              <a:spcBef>
                <a:spcPct val="0"/>
              </a:spcBef>
            </a:pPr>
            <a:r>
              <a:rPr lang="en-GB" altLang="en-US" sz="2400" dirty="0" smtClean="0"/>
              <a:t>-Sensitizing people about Precision Livestock farming and benefits.</a:t>
            </a:r>
          </a:p>
          <a:p>
            <a:pPr lvl="1" algn="just">
              <a:spcBef>
                <a:spcPct val="0"/>
              </a:spcBef>
            </a:pPr>
            <a:r>
              <a:rPr lang="en-GB" altLang="en-US" sz="2400" dirty="0" smtClean="0"/>
              <a:t>-The believe in Renewable Energy and its benefits.</a:t>
            </a:r>
          </a:p>
          <a:p>
            <a:pPr lvl="1" algn="just">
              <a:spcBef>
                <a:spcPct val="0"/>
              </a:spcBef>
            </a:pPr>
            <a:endParaRPr lang="en-GB" altLang="en-US" sz="2400" dirty="0" smtClean="0">
              <a:solidFill>
                <a:srgbClr val="00B050"/>
              </a:solidFill>
            </a:endParaRPr>
          </a:p>
          <a:p>
            <a:pPr lvl="1" algn="just">
              <a:spcBef>
                <a:spcPct val="0"/>
              </a:spcBef>
            </a:pPr>
            <a:r>
              <a:rPr lang="en-GB" altLang="en-US" sz="2400" dirty="0" smtClean="0">
                <a:solidFill>
                  <a:srgbClr val="00B050"/>
                </a:solidFill>
              </a:rPr>
              <a:t>Farm Big but mind the environment,(St Jude farm advise to farmers)</a:t>
            </a:r>
          </a:p>
          <a:p>
            <a:pPr lvl="1" algn="just">
              <a:spcBef>
                <a:spcPct val="0"/>
              </a:spcBef>
            </a:pPr>
            <a:endParaRPr lang="en-GB" altLang="en-US" sz="2400" dirty="0" smtClean="0"/>
          </a:p>
          <a:p>
            <a:pPr lvl="1" algn="just">
              <a:spcBef>
                <a:spcPct val="0"/>
              </a:spcBef>
            </a:pPr>
            <a:r>
              <a:rPr lang="en-US" altLang="en-US" dirty="0" smtClean="0"/>
              <a:t>Example Al Safi Dairy farm Riyadh Saudi Arabia, is the World’s largest dairy in the world with 37,000 heads of Holstein cattle, they supply milk to the entire world, lets ask our selves how have they managed to achieve this in the Desert?</a:t>
            </a:r>
          </a:p>
          <a:p>
            <a:pPr lvl="1" algn="just">
              <a:spcBef>
                <a:spcPct val="0"/>
              </a:spcBef>
            </a:pPr>
            <a:r>
              <a:rPr lang="en-GB" altLang="en-US" sz="2400" dirty="0" smtClean="0">
                <a:hlinkClick r:id="rId2"/>
              </a:rPr>
              <a:t>http://www.alfaisaliah.com/</a:t>
            </a:r>
            <a:endParaRPr lang="en-GB" altLang="en-US" sz="2400" dirty="0" smtClean="0"/>
          </a:p>
          <a:p>
            <a:pPr lvl="1" algn="just">
              <a:spcBef>
                <a:spcPct val="0"/>
              </a:spcBef>
            </a:pPr>
            <a:endParaRPr lang="en-GB" altLang="en-US" sz="2400" dirty="0" smtClean="0"/>
          </a:p>
          <a:p>
            <a:pPr lvl="1" algn="just">
              <a:spcBef>
                <a:spcPct val="0"/>
              </a:spcBef>
            </a:pPr>
            <a:r>
              <a:rPr lang="en-GB" altLang="en-US" sz="2400" dirty="0" smtClean="0"/>
              <a:t>Answer: Its all about Smart Farming.</a:t>
            </a:r>
          </a:p>
          <a:p>
            <a:pPr lvl="1" algn="just">
              <a:spcBef>
                <a:spcPct val="0"/>
              </a:spcBef>
            </a:pPr>
            <a:endParaRPr lang="en-GB" altLang="en-US" sz="2400" dirty="0"/>
          </a:p>
          <a:p>
            <a:pPr lvl="1" algn="just">
              <a:spcBef>
                <a:spcPct val="0"/>
              </a:spcBef>
            </a:pPr>
            <a:r>
              <a:rPr lang="en-GB" altLang="en-US" sz="2400" dirty="0" smtClean="0"/>
              <a:t>I BELIVE IN LARGE SCALE ORGANIC FARMING – LETS REACH OUT</a:t>
            </a:r>
            <a:endParaRPr lang="en-US" alt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7077" y="4696691"/>
            <a:ext cx="1200923" cy="1236950"/>
          </a:xfrm>
          <a:prstGeom prst="rect">
            <a:avLst/>
          </a:prstGeom>
        </p:spPr>
      </p:pic>
    </p:spTree>
    <p:extLst>
      <p:ext uri="{BB962C8B-B14F-4D97-AF65-F5344CB8AC3E}">
        <p14:creationId xmlns:p14="http://schemas.microsoft.com/office/powerpoint/2010/main" val="2992862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841663"/>
          </a:xfrm>
        </p:spPr>
        <p:txBody>
          <a:bodyPr>
            <a:noAutofit/>
          </a:bodyPr>
          <a:lstStyle/>
          <a:p>
            <a:pPr algn="just"/>
            <a:r>
              <a:rPr lang="en-US" sz="4400" b="1" dirty="0" smtClean="0">
                <a:solidFill>
                  <a:srgbClr val="0070C0"/>
                </a:solidFill>
              </a:rPr>
              <a:t>Farm information/Data</a:t>
            </a:r>
            <a:endParaRPr lang="en-US" sz="4400" b="1" dirty="0">
              <a:solidFill>
                <a:srgbClr val="0070C0"/>
              </a:solidFill>
            </a:endParaRPr>
          </a:p>
        </p:txBody>
      </p:sp>
      <p:sp>
        <p:nvSpPr>
          <p:cNvPr id="3" name="Subtitle 2"/>
          <p:cNvSpPr>
            <a:spLocks noGrp="1"/>
          </p:cNvSpPr>
          <p:nvPr>
            <p:ph type="subTitle" idx="1"/>
          </p:nvPr>
        </p:nvSpPr>
        <p:spPr>
          <a:xfrm>
            <a:off x="1524000" y="841663"/>
            <a:ext cx="9144000" cy="5933210"/>
          </a:xfrm>
        </p:spPr>
        <p:txBody>
          <a:bodyPr>
            <a:normAutofit fontScale="92500"/>
          </a:bodyPr>
          <a:lstStyle/>
          <a:p>
            <a:pPr algn="just">
              <a:spcBef>
                <a:spcPct val="0"/>
              </a:spcBef>
            </a:pPr>
            <a:r>
              <a:rPr lang="en-US" altLang="en-US" dirty="0" smtClean="0"/>
              <a:t>Unlimited on-farm data storage</a:t>
            </a:r>
          </a:p>
          <a:p>
            <a:pPr lvl="1" algn="just">
              <a:spcBef>
                <a:spcPct val="0"/>
              </a:spcBef>
            </a:pPr>
            <a:r>
              <a:rPr lang="en-US" altLang="en-US" dirty="0" smtClean="0"/>
              <a:t>-Web based backup options </a:t>
            </a:r>
          </a:p>
          <a:p>
            <a:pPr algn="just">
              <a:spcBef>
                <a:spcPct val="0"/>
              </a:spcBef>
            </a:pPr>
            <a:r>
              <a:rPr lang="en-US" altLang="en-US" dirty="0" smtClean="0"/>
              <a:t>Faster computers allow more sophisticated on-farm and real time data processing</a:t>
            </a:r>
          </a:p>
          <a:p>
            <a:pPr lvl="1" algn="just">
              <a:spcBef>
                <a:spcPct val="0"/>
              </a:spcBef>
            </a:pPr>
            <a:r>
              <a:rPr lang="en-GB" altLang="en-US" dirty="0" smtClean="0"/>
              <a:t>-Integrated data management and decision support systems</a:t>
            </a:r>
            <a:endParaRPr lang="en-US" altLang="en-US" dirty="0" smtClean="0"/>
          </a:p>
          <a:p>
            <a:pPr algn="just">
              <a:spcBef>
                <a:spcPct val="0"/>
              </a:spcBef>
            </a:pPr>
            <a:r>
              <a:rPr lang="en-US" altLang="en-US" dirty="0" smtClean="0"/>
              <a:t>Technologies adopted in larger industries (defense, consumer electronics) reduce costs for applications in smaller industries (agriculture)</a:t>
            </a:r>
          </a:p>
          <a:p>
            <a:pPr algn="just"/>
            <a:r>
              <a:rPr lang="en-US" dirty="0" smtClean="0"/>
              <a:t>Rampant increase in On-farm Software technologies especially large operations in Uganda </a:t>
            </a:r>
            <a:r>
              <a:rPr lang="en-US" dirty="0" err="1" smtClean="0"/>
              <a:t>viz</a:t>
            </a:r>
            <a:r>
              <a:rPr lang="en-US" dirty="0" smtClean="0"/>
              <a:t> </a:t>
            </a:r>
            <a:r>
              <a:rPr lang="en-US" dirty="0" err="1" smtClean="0"/>
              <a:t>Jesa</a:t>
            </a:r>
            <a:r>
              <a:rPr lang="en-US" dirty="0" smtClean="0"/>
              <a:t> farm Uganda, the need to go digital.</a:t>
            </a:r>
          </a:p>
          <a:p>
            <a:pPr algn="just"/>
            <a:r>
              <a:rPr lang="en-US" dirty="0" smtClean="0"/>
              <a:t>Record Keeping promoted amongst rural farmers in Uganda, using NARO provided laptops at the Village Model Units, these help farmers through providing cattle and other farm animals like pigs, poultry and goats and monitor progress and health of animals and how farmers have benefited.</a:t>
            </a:r>
          </a:p>
          <a:p>
            <a:pPr algn="just"/>
            <a:r>
              <a:rPr lang="en-US" dirty="0" smtClean="0"/>
              <a:t>Helping farmers analyze data and make well informed decisions.</a:t>
            </a:r>
          </a:p>
          <a:p>
            <a:pPr algn="just"/>
            <a:r>
              <a:rPr lang="en-US" dirty="0" smtClean="0"/>
              <a:t>Provision of market from the government for the produced milk and meat and other animal products, viz</a:t>
            </a:r>
            <a:r>
              <a:rPr lang="en-US" dirty="0"/>
              <a:t>.</a:t>
            </a:r>
            <a:r>
              <a:rPr lang="en-US" dirty="0" smtClean="0"/>
              <a:t> eggs, pork etc. St Jude through MOP and Cooperatives.</a:t>
            </a:r>
            <a:endParaRPr lang="en-US" dirty="0"/>
          </a:p>
        </p:txBody>
      </p:sp>
    </p:spTree>
    <p:extLst>
      <p:ext uri="{BB962C8B-B14F-4D97-AF65-F5344CB8AC3E}">
        <p14:creationId xmlns:p14="http://schemas.microsoft.com/office/powerpoint/2010/main" val="513368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5911"/>
            <a:ext cx="9144000" cy="592427"/>
          </a:xfrm>
        </p:spPr>
        <p:txBody>
          <a:bodyPr>
            <a:noAutofit/>
          </a:bodyPr>
          <a:lstStyle/>
          <a:p>
            <a:pPr algn="just"/>
            <a:r>
              <a:rPr lang="en-US" sz="4400" b="1" dirty="0" smtClean="0">
                <a:solidFill>
                  <a:srgbClr val="0070C0"/>
                </a:solidFill>
              </a:rPr>
              <a:t>Details on the technology</a:t>
            </a:r>
            <a:endParaRPr lang="en-US" sz="4400" b="1" dirty="0">
              <a:solidFill>
                <a:srgbClr val="0070C0"/>
              </a:solidFill>
            </a:endParaRPr>
          </a:p>
        </p:txBody>
      </p:sp>
      <p:sp>
        <p:nvSpPr>
          <p:cNvPr id="3" name="Subtitle 2"/>
          <p:cNvSpPr>
            <a:spLocks noGrp="1"/>
          </p:cNvSpPr>
          <p:nvPr>
            <p:ph type="subTitle" idx="1"/>
          </p:nvPr>
        </p:nvSpPr>
        <p:spPr>
          <a:xfrm>
            <a:off x="1524000" y="708338"/>
            <a:ext cx="9144000" cy="5988676"/>
          </a:xfrm>
        </p:spPr>
        <p:txBody>
          <a:bodyPr>
            <a:normAutofit fontScale="85000" lnSpcReduction="10000"/>
          </a:bodyPr>
          <a:lstStyle/>
          <a:p>
            <a:pPr algn="l">
              <a:spcBef>
                <a:spcPts val="1800"/>
              </a:spcBef>
              <a:spcAft>
                <a:spcPts val="1800"/>
              </a:spcAft>
            </a:pPr>
            <a:r>
              <a:rPr lang="en-US" altLang="en-US" sz="2500" dirty="0"/>
              <a:t>Current farms can be ‘precise’</a:t>
            </a:r>
          </a:p>
          <a:p>
            <a:pPr algn="l">
              <a:spcBef>
                <a:spcPts val="1800"/>
              </a:spcBef>
              <a:spcAft>
                <a:spcPts val="1800"/>
              </a:spcAft>
            </a:pPr>
            <a:r>
              <a:rPr lang="en-GB" altLang="en-US" sz="2500" dirty="0"/>
              <a:t>Is a continuous scale</a:t>
            </a:r>
          </a:p>
          <a:p>
            <a:pPr algn="l">
              <a:spcBef>
                <a:spcPts val="1800"/>
              </a:spcBef>
              <a:spcAft>
                <a:spcPts val="1800"/>
              </a:spcAft>
            </a:pPr>
            <a:r>
              <a:rPr lang="en-GB" altLang="en-US" sz="2500" dirty="0"/>
              <a:t>Existing examples may include</a:t>
            </a:r>
          </a:p>
          <a:p>
            <a:pPr lvl="1" algn="l">
              <a:spcBef>
                <a:spcPts val="1800"/>
              </a:spcBef>
              <a:spcAft>
                <a:spcPts val="1800"/>
              </a:spcAft>
            </a:pPr>
            <a:r>
              <a:rPr lang="en-GB" altLang="en-US" sz="2500" dirty="0" smtClean="0"/>
              <a:t>-Automatic </a:t>
            </a:r>
            <a:r>
              <a:rPr lang="en-GB" altLang="en-US" sz="2500" dirty="0"/>
              <a:t>out of parlour feeders</a:t>
            </a:r>
          </a:p>
          <a:p>
            <a:pPr lvl="1" algn="l">
              <a:spcBef>
                <a:spcPts val="1800"/>
              </a:spcBef>
              <a:spcAft>
                <a:spcPts val="1800"/>
              </a:spcAft>
            </a:pPr>
            <a:r>
              <a:rPr lang="en-GB" altLang="en-US" sz="2500" dirty="0" smtClean="0"/>
              <a:t>-Pedometers (</a:t>
            </a:r>
            <a:r>
              <a:rPr lang="en-US" sz="2500" dirty="0"/>
              <a:t>The device records how far, how often and how fast the cow is ambling around and sends regular updates to a computer</a:t>
            </a:r>
            <a:r>
              <a:rPr lang="en-US" sz="2500" dirty="0" smtClean="0"/>
              <a:t>. Because animals are know to become hyper active </a:t>
            </a:r>
            <a:r>
              <a:rPr lang="en-US" sz="2500" dirty="0" err="1" smtClean="0"/>
              <a:t>oestrus</a:t>
            </a:r>
            <a:r>
              <a:rPr lang="en-US" sz="2500" dirty="0" smtClean="0"/>
              <a:t> or when they are in season)</a:t>
            </a:r>
            <a:endParaRPr lang="en-GB" altLang="en-US" sz="2500" dirty="0" smtClean="0"/>
          </a:p>
          <a:p>
            <a:pPr lvl="1" algn="l">
              <a:spcBef>
                <a:spcPts val="1800"/>
              </a:spcBef>
              <a:spcAft>
                <a:spcPts val="1800"/>
              </a:spcAft>
            </a:pPr>
            <a:r>
              <a:rPr lang="en-GB" altLang="en-US" sz="2500" dirty="0" smtClean="0"/>
              <a:t>-In-line </a:t>
            </a:r>
            <a:r>
              <a:rPr lang="en-GB" altLang="en-US" sz="2500" dirty="0"/>
              <a:t>electrical </a:t>
            </a:r>
            <a:r>
              <a:rPr lang="en-GB" altLang="en-US" sz="2500" dirty="0" smtClean="0"/>
              <a:t>conductivity (used to detect clinical mastitis using in line electrical conductivity measured on line from the whole udder, e.g. the </a:t>
            </a:r>
            <a:r>
              <a:rPr lang="en-GB" altLang="en-US" sz="2500" dirty="0" err="1" smtClean="0"/>
              <a:t>Jesa</a:t>
            </a:r>
            <a:r>
              <a:rPr lang="en-GB" altLang="en-US" sz="2500" dirty="0" smtClean="0"/>
              <a:t> Farms Uganda) the collected data over time in milking is studied for every milking and if there is a deviation in the expected EC average readings then, a signal warning is given and due to that an indication of mastitis is confirmed.</a:t>
            </a:r>
            <a:endParaRPr lang="en-US" altLang="en-US" sz="2500" dirty="0"/>
          </a:p>
          <a:p>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9327" y="708338"/>
            <a:ext cx="2748673" cy="1356012"/>
          </a:xfrm>
          <a:prstGeom prst="rect">
            <a:avLst/>
          </a:prstGeom>
        </p:spPr>
      </p:pic>
    </p:spTree>
    <p:extLst>
      <p:ext uri="{BB962C8B-B14F-4D97-AF65-F5344CB8AC3E}">
        <p14:creationId xmlns:p14="http://schemas.microsoft.com/office/powerpoint/2010/main" val="757049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3721"/>
            <a:ext cx="9144000" cy="616285"/>
          </a:xfrm>
        </p:spPr>
        <p:txBody>
          <a:bodyPr>
            <a:noAutofit/>
          </a:bodyPr>
          <a:lstStyle/>
          <a:p>
            <a:pPr algn="just"/>
            <a:r>
              <a:rPr lang="en-US" sz="4400" b="1" dirty="0" smtClean="0">
                <a:solidFill>
                  <a:srgbClr val="0070C0"/>
                </a:solidFill>
              </a:rPr>
              <a:t>Key Elements</a:t>
            </a:r>
            <a:endParaRPr lang="en-US" sz="4400" b="1" dirty="0">
              <a:solidFill>
                <a:srgbClr val="0070C0"/>
              </a:solidFill>
            </a:endParaRPr>
          </a:p>
        </p:txBody>
      </p:sp>
      <p:sp>
        <p:nvSpPr>
          <p:cNvPr id="3" name="Subtitle 2"/>
          <p:cNvSpPr>
            <a:spLocks noGrp="1"/>
          </p:cNvSpPr>
          <p:nvPr>
            <p:ph type="subTitle" idx="1"/>
          </p:nvPr>
        </p:nvSpPr>
        <p:spPr>
          <a:xfrm>
            <a:off x="1524000" y="850006"/>
            <a:ext cx="9144000" cy="5718219"/>
          </a:xfrm>
        </p:spPr>
        <p:txBody>
          <a:bodyPr>
            <a:normAutofit/>
          </a:bodyPr>
          <a:lstStyle/>
          <a:p>
            <a:pPr algn="l">
              <a:spcBef>
                <a:spcPts val="1800"/>
              </a:spcBef>
              <a:spcAft>
                <a:spcPts val="1800"/>
              </a:spcAft>
            </a:pPr>
            <a:r>
              <a:rPr lang="en-US" altLang="en-US" dirty="0" smtClean="0"/>
              <a:t>-</a:t>
            </a:r>
            <a:r>
              <a:rPr lang="en-US" altLang="en-US" sz="2800" dirty="0" smtClean="0"/>
              <a:t>Using </a:t>
            </a:r>
            <a:r>
              <a:rPr lang="en-US" altLang="en-US" sz="2800" dirty="0"/>
              <a:t>technologies to measure physiological, behavioral, and production indicators</a:t>
            </a:r>
          </a:p>
          <a:p>
            <a:pPr algn="l">
              <a:spcBef>
                <a:spcPts val="1800"/>
              </a:spcBef>
              <a:spcAft>
                <a:spcPts val="1800"/>
              </a:spcAft>
            </a:pPr>
            <a:r>
              <a:rPr lang="en-US" altLang="en-US" sz="2800" dirty="0" smtClean="0"/>
              <a:t>-Supplement </a:t>
            </a:r>
            <a:r>
              <a:rPr lang="en-US" altLang="en-US" sz="2800" dirty="0"/>
              <a:t>the observational activities of skilled herdspersons</a:t>
            </a:r>
          </a:p>
          <a:p>
            <a:pPr algn="l">
              <a:spcBef>
                <a:spcPts val="1800"/>
              </a:spcBef>
              <a:spcAft>
                <a:spcPts val="1800"/>
              </a:spcAft>
            </a:pPr>
            <a:r>
              <a:rPr lang="en-US" altLang="en-US" sz="2800" dirty="0" smtClean="0"/>
              <a:t>-Focus </a:t>
            </a:r>
            <a:r>
              <a:rPr lang="en-US" altLang="en-US" sz="2800" dirty="0"/>
              <a:t>on health and performance at the cow level</a:t>
            </a:r>
          </a:p>
          <a:p>
            <a:pPr algn="l">
              <a:spcBef>
                <a:spcPts val="1800"/>
              </a:spcBef>
              <a:spcAft>
                <a:spcPts val="1800"/>
              </a:spcAft>
            </a:pPr>
            <a:r>
              <a:rPr lang="en-US" altLang="en-US" sz="2800" dirty="0" smtClean="0"/>
              <a:t>-Optimize </a:t>
            </a:r>
            <a:r>
              <a:rPr lang="en-US" altLang="en-US" sz="2800" dirty="0"/>
              <a:t>economic, social, and environmental farm </a:t>
            </a:r>
            <a:r>
              <a:rPr lang="en-US" altLang="en-US" sz="2800" dirty="0" smtClean="0"/>
              <a:t>performance.</a:t>
            </a:r>
          </a:p>
          <a:p>
            <a:pPr algn="just">
              <a:spcBef>
                <a:spcPts val="1800"/>
              </a:spcBef>
              <a:spcAft>
                <a:spcPts val="1800"/>
              </a:spcAft>
            </a:pPr>
            <a:r>
              <a:rPr lang="en-US" altLang="en-US" sz="2800" dirty="0" smtClean="0"/>
              <a:t>-Make </a:t>
            </a:r>
            <a:r>
              <a:rPr lang="en-US" altLang="en-US" sz="2800" dirty="0"/>
              <a:t>more timely and informed decisions</a:t>
            </a:r>
          </a:p>
          <a:p>
            <a:pPr algn="just"/>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7873" y="4871424"/>
            <a:ext cx="2750127" cy="1311599"/>
          </a:xfrm>
          <a:prstGeom prst="rect">
            <a:avLst/>
          </a:prstGeom>
        </p:spPr>
      </p:pic>
    </p:spTree>
    <p:extLst>
      <p:ext uri="{BB962C8B-B14F-4D97-AF65-F5344CB8AC3E}">
        <p14:creationId xmlns:p14="http://schemas.microsoft.com/office/powerpoint/2010/main" val="422679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38200" y="554038"/>
            <a:ext cx="10515600" cy="5622925"/>
          </a:xfrm>
        </p:spPr>
        <p:txBody>
          <a:bodyPr/>
          <a:lstStyle/>
          <a:p>
            <a:pPr marL="0" indent="0" eaLnBrk="1" hangingPunct="1">
              <a:spcBef>
                <a:spcPts val="1800"/>
              </a:spcBef>
              <a:spcAft>
                <a:spcPts val="1800"/>
              </a:spcAft>
              <a:buNone/>
            </a:pPr>
            <a:r>
              <a:rPr lang="en-US" altLang="en-US" sz="2800" dirty="0" smtClean="0"/>
              <a:t>-</a:t>
            </a:r>
            <a:r>
              <a:rPr lang="en-US" altLang="en-US" sz="2800" dirty="0" err="1" smtClean="0"/>
              <a:t>Minimise</a:t>
            </a:r>
            <a:r>
              <a:rPr lang="en-US" altLang="en-US" sz="2800" dirty="0" smtClean="0"/>
              <a:t> medication (antibiotics) through preventive health.</a:t>
            </a:r>
          </a:p>
          <a:p>
            <a:pPr marL="0" indent="0" eaLnBrk="1" hangingPunct="1">
              <a:spcBef>
                <a:spcPts val="1800"/>
              </a:spcBef>
              <a:spcAft>
                <a:spcPts val="1800"/>
              </a:spcAft>
              <a:buNone/>
            </a:pPr>
            <a:r>
              <a:rPr lang="en-GB" altLang="en-US" sz="2800" dirty="0" smtClean="0"/>
              <a:t>-Pro-active animal health strategy</a:t>
            </a:r>
            <a:endParaRPr lang="en-US" altLang="en-US" sz="2800" dirty="0" smtClean="0"/>
          </a:p>
          <a:p>
            <a:pPr marL="0" indent="0">
              <a:spcBef>
                <a:spcPts val="1800"/>
              </a:spcBef>
              <a:spcAft>
                <a:spcPts val="1800"/>
              </a:spcAft>
              <a:buNone/>
            </a:pPr>
            <a:r>
              <a:rPr lang="en-US" altLang="en-US" sz="2800" dirty="0" smtClean="0"/>
              <a:t>-Precision Dairy Farming is inherently an interdisciplinary field incorporating concepts of informatics, biostatistics, ethology, economics, animal breeding, animal husbandry, animal nutrition and process engineering</a:t>
            </a:r>
            <a:endParaRPr lang="en-US" altLang="en-US" b="1"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013108"/>
            <a:ext cx="2885209" cy="253898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013108"/>
            <a:ext cx="5323676" cy="2538984"/>
          </a:xfrm>
          <a:prstGeom prst="rect">
            <a:avLst/>
          </a:prstGeom>
        </p:spPr>
      </p:pic>
    </p:spTree>
    <p:extLst>
      <p:ext uri="{BB962C8B-B14F-4D97-AF65-F5344CB8AC3E}">
        <p14:creationId xmlns:p14="http://schemas.microsoft.com/office/powerpoint/2010/main" val="2315826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1669"/>
            <a:ext cx="9144000" cy="631064"/>
          </a:xfrm>
        </p:spPr>
        <p:txBody>
          <a:bodyPr>
            <a:noAutofit/>
          </a:bodyPr>
          <a:lstStyle/>
          <a:p>
            <a:pPr algn="just"/>
            <a:r>
              <a:rPr lang="en-US" sz="4400" b="1" dirty="0" smtClean="0">
                <a:solidFill>
                  <a:srgbClr val="0070C0"/>
                </a:solidFill>
              </a:rPr>
              <a:t>Examples of technologies</a:t>
            </a:r>
            <a:endParaRPr lang="en-US" sz="4400" b="1" dirty="0">
              <a:solidFill>
                <a:srgbClr val="0070C0"/>
              </a:solidFill>
            </a:endParaRPr>
          </a:p>
        </p:txBody>
      </p:sp>
      <p:sp>
        <p:nvSpPr>
          <p:cNvPr id="3" name="Subtitle 2"/>
          <p:cNvSpPr>
            <a:spLocks noGrp="1"/>
          </p:cNvSpPr>
          <p:nvPr>
            <p:ph type="subTitle" idx="1"/>
          </p:nvPr>
        </p:nvSpPr>
        <p:spPr>
          <a:xfrm>
            <a:off x="1524000" y="772733"/>
            <a:ext cx="9144000" cy="5859887"/>
          </a:xfrm>
        </p:spPr>
        <p:txBody>
          <a:bodyPr/>
          <a:lstStyle/>
          <a:p>
            <a:pPr algn="l">
              <a:spcAft>
                <a:spcPts val="1200"/>
              </a:spcAft>
            </a:pPr>
            <a:r>
              <a:rPr lang="en-US" altLang="en-US" dirty="0" smtClean="0"/>
              <a:t>-Precision </a:t>
            </a:r>
            <a:r>
              <a:rPr lang="en-US" altLang="en-US" dirty="0"/>
              <a:t>(individual) feeding</a:t>
            </a:r>
          </a:p>
          <a:p>
            <a:pPr algn="l">
              <a:spcAft>
                <a:spcPts val="1200"/>
              </a:spcAft>
            </a:pPr>
            <a:r>
              <a:rPr lang="en-US" altLang="en-US" dirty="0"/>
              <a:t>-</a:t>
            </a:r>
            <a:r>
              <a:rPr lang="en-US" altLang="en-US" dirty="0" smtClean="0"/>
              <a:t>Regular </a:t>
            </a:r>
            <a:r>
              <a:rPr lang="en-US" altLang="en-US" dirty="0"/>
              <a:t>milk recording (yield and components)</a:t>
            </a:r>
          </a:p>
          <a:p>
            <a:pPr algn="l">
              <a:spcAft>
                <a:spcPts val="1200"/>
              </a:spcAft>
            </a:pPr>
            <a:r>
              <a:rPr lang="en-US" altLang="en-US" dirty="0" smtClean="0"/>
              <a:t>-Pedometers </a:t>
            </a:r>
            <a:r>
              <a:rPr lang="en-US" altLang="en-US" dirty="0"/>
              <a:t>(activity meters)</a:t>
            </a:r>
          </a:p>
          <a:p>
            <a:pPr algn="l">
              <a:spcAft>
                <a:spcPts val="1200"/>
              </a:spcAft>
            </a:pPr>
            <a:r>
              <a:rPr lang="en-GB" altLang="en-US" dirty="0" smtClean="0"/>
              <a:t>-Pressure plates (measuring the blood pressure)</a:t>
            </a:r>
            <a:endParaRPr lang="en-US" altLang="en-US" dirty="0"/>
          </a:p>
          <a:p>
            <a:pPr algn="l">
              <a:spcAft>
                <a:spcPts val="1200"/>
              </a:spcAft>
            </a:pPr>
            <a:r>
              <a:rPr lang="en-US" altLang="en-US" dirty="0" smtClean="0"/>
              <a:t>-Milk </a:t>
            </a:r>
            <a:r>
              <a:rPr lang="en-US" altLang="en-US" dirty="0"/>
              <a:t>conductivity indicators</a:t>
            </a:r>
          </a:p>
          <a:p>
            <a:pPr algn="l">
              <a:spcAft>
                <a:spcPts val="1200"/>
              </a:spcAft>
            </a:pPr>
            <a:r>
              <a:rPr lang="en-US" altLang="en-US" dirty="0" smtClean="0"/>
              <a:t>-Automatic </a:t>
            </a:r>
            <a:r>
              <a:rPr lang="en-US" altLang="en-US" dirty="0"/>
              <a:t>estrus detection</a:t>
            </a:r>
          </a:p>
          <a:p>
            <a:pPr algn="l">
              <a:spcAft>
                <a:spcPts val="1200"/>
              </a:spcAft>
            </a:pPr>
            <a:r>
              <a:rPr lang="en-US" altLang="en-US" dirty="0" smtClean="0"/>
              <a:t>-Body </a:t>
            </a:r>
            <a:r>
              <a:rPr lang="en-US" altLang="en-US" dirty="0"/>
              <a:t>weight</a:t>
            </a:r>
          </a:p>
          <a:p>
            <a:pPr algn="l">
              <a:spcAft>
                <a:spcPts val="1200"/>
              </a:spcAft>
            </a:pPr>
            <a:r>
              <a:rPr lang="en-US" altLang="en-US" dirty="0" smtClean="0"/>
              <a:t>-Temperature</a:t>
            </a:r>
            <a:endParaRPr lang="en-US" altLang="en-US" sz="1600" b="1" dirty="0"/>
          </a:p>
          <a:p>
            <a:endParaRPr lang="en-US" dirty="0"/>
          </a:p>
        </p:txBody>
      </p:sp>
      <p:pic>
        <p:nvPicPr>
          <p:cNvPr id="4" name="Picture 1" descr="C:\Users\Jeffrey\Pictures\Netherlands 09\IMG_14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7800" y="4479970"/>
            <a:ext cx="28702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2593215"/>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988537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3183"/>
            <a:ext cx="9144000" cy="721217"/>
          </a:xfrm>
        </p:spPr>
        <p:txBody>
          <a:bodyPr>
            <a:normAutofit/>
          </a:bodyPr>
          <a:lstStyle/>
          <a:p>
            <a:pPr algn="just"/>
            <a:r>
              <a:rPr lang="en-US" sz="4400" b="1" dirty="0" smtClean="0">
                <a:solidFill>
                  <a:srgbClr val="0070C0"/>
                </a:solidFill>
              </a:rPr>
              <a:t>Recent or future technologies</a:t>
            </a:r>
            <a:endParaRPr lang="en-US" sz="4400" b="1" dirty="0">
              <a:solidFill>
                <a:srgbClr val="0070C0"/>
              </a:solidFill>
            </a:endParaRPr>
          </a:p>
        </p:txBody>
      </p:sp>
      <p:sp>
        <p:nvSpPr>
          <p:cNvPr id="3" name="Subtitle 2"/>
          <p:cNvSpPr>
            <a:spLocks noGrp="1"/>
          </p:cNvSpPr>
          <p:nvPr>
            <p:ph type="subTitle" idx="1"/>
          </p:nvPr>
        </p:nvSpPr>
        <p:spPr>
          <a:xfrm>
            <a:off x="1524000" y="759852"/>
            <a:ext cx="9144000" cy="5872767"/>
          </a:xfrm>
        </p:spPr>
        <p:txBody>
          <a:bodyPr/>
          <a:lstStyle/>
          <a:p>
            <a:pPr algn="l">
              <a:spcBef>
                <a:spcPts val="600"/>
              </a:spcBef>
              <a:spcAft>
                <a:spcPts val="1200"/>
              </a:spcAft>
            </a:pPr>
            <a:r>
              <a:rPr lang="en-US" altLang="en-US" dirty="0" smtClean="0"/>
              <a:t>-Lying </a:t>
            </a:r>
            <a:r>
              <a:rPr lang="en-US" altLang="en-US" dirty="0"/>
              <a:t>behavior</a:t>
            </a:r>
          </a:p>
          <a:p>
            <a:pPr algn="l">
              <a:spcBef>
                <a:spcPts val="600"/>
              </a:spcBef>
              <a:spcAft>
                <a:spcPts val="1200"/>
              </a:spcAft>
            </a:pPr>
            <a:r>
              <a:rPr lang="en-US" altLang="en-US" dirty="0" smtClean="0"/>
              <a:t>-Ruminal </a:t>
            </a:r>
            <a:r>
              <a:rPr lang="en-US" altLang="en-US" dirty="0"/>
              <a:t>pH</a:t>
            </a:r>
          </a:p>
          <a:p>
            <a:pPr algn="l">
              <a:spcBef>
                <a:spcPts val="600"/>
              </a:spcBef>
              <a:spcAft>
                <a:spcPts val="1200"/>
              </a:spcAft>
            </a:pPr>
            <a:r>
              <a:rPr lang="en-US" altLang="en-US" dirty="0" smtClean="0"/>
              <a:t>-Heart </a:t>
            </a:r>
            <a:r>
              <a:rPr lang="en-US" altLang="en-US" dirty="0"/>
              <a:t>rate</a:t>
            </a:r>
          </a:p>
          <a:p>
            <a:pPr algn="l">
              <a:spcBef>
                <a:spcPts val="600"/>
              </a:spcBef>
              <a:spcAft>
                <a:spcPts val="1200"/>
              </a:spcAft>
            </a:pPr>
            <a:r>
              <a:rPr lang="en-US" altLang="en-US" dirty="0" smtClean="0"/>
              <a:t>-Global </a:t>
            </a:r>
            <a:r>
              <a:rPr lang="en-US" altLang="en-US" dirty="0"/>
              <a:t>positioning systems</a:t>
            </a:r>
          </a:p>
          <a:p>
            <a:pPr algn="l">
              <a:spcBef>
                <a:spcPts val="600"/>
              </a:spcBef>
              <a:spcAft>
                <a:spcPts val="1200"/>
              </a:spcAft>
            </a:pPr>
            <a:r>
              <a:rPr lang="en-US" altLang="en-US" dirty="0" smtClean="0"/>
              <a:t>-Feeding </a:t>
            </a:r>
            <a:r>
              <a:rPr lang="en-US" altLang="en-US" dirty="0"/>
              <a:t>behavior</a:t>
            </a:r>
          </a:p>
          <a:p>
            <a:pPr algn="l">
              <a:spcBef>
                <a:spcPts val="600"/>
              </a:spcBef>
              <a:spcAft>
                <a:spcPts val="1200"/>
              </a:spcAft>
            </a:pPr>
            <a:r>
              <a:rPr lang="en-US" altLang="en-US" dirty="0" smtClean="0"/>
              <a:t>-Blood </a:t>
            </a:r>
            <a:r>
              <a:rPr lang="en-US" altLang="en-US" dirty="0"/>
              <a:t>analyses</a:t>
            </a:r>
          </a:p>
          <a:p>
            <a:pPr algn="l">
              <a:spcBef>
                <a:spcPts val="600"/>
              </a:spcBef>
              <a:spcAft>
                <a:spcPts val="1200"/>
              </a:spcAft>
            </a:pPr>
            <a:r>
              <a:rPr lang="en-US" altLang="en-US" dirty="0" smtClean="0"/>
              <a:t>-Respiration </a:t>
            </a:r>
            <a:r>
              <a:rPr lang="en-US" altLang="en-US" dirty="0"/>
              <a:t>rates </a:t>
            </a:r>
          </a:p>
          <a:p>
            <a:pPr algn="l">
              <a:spcBef>
                <a:spcPts val="600"/>
              </a:spcBef>
              <a:spcAft>
                <a:spcPts val="1200"/>
              </a:spcAft>
            </a:pPr>
            <a:r>
              <a:rPr lang="en-US" altLang="en-US" dirty="0" smtClean="0"/>
              <a:t>-Rumination </a:t>
            </a:r>
            <a:r>
              <a:rPr lang="en-US" altLang="en-US" dirty="0"/>
              <a:t>time</a:t>
            </a:r>
          </a:p>
          <a:p>
            <a:pPr algn="l">
              <a:spcBef>
                <a:spcPts val="600"/>
              </a:spcBef>
              <a:spcAft>
                <a:spcPts val="1200"/>
              </a:spcAft>
            </a:pPr>
            <a:r>
              <a:rPr lang="en-US" altLang="en-US" dirty="0" smtClean="0"/>
              <a:t>-Locomotion </a:t>
            </a:r>
            <a:r>
              <a:rPr lang="en-US" altLang="en-US" dirty="0"/>
              <a:t>scoring using image analysis</a:t>
            </a:r>
          </a:p>
          <a:p>
            <a:pPr algn="l"/>
            <a:endParaRPr lang="en-US" dirty="0"/>
          </a:p>
        </p:txBody>
      </p:sp>
      <p:pic>
        <p:nvPicPr>
          <p:cNvPr id="4" name="Picture 2" descr="http://www.smartbolus.com/images/IMG_0186%201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7775" y="5451519"/>
            <a:ext cx="180022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9679" y="2316184"/>
            <a:ext cx="1876425"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5654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3914</TotalTime>
  <Words>1190</Words>
  <Application>Microsoft Office PowerPoint</Application>
  <PresentationFormat>Widescreen</PresentationFormat>
  <Paragraphs>128</Paragraphs>
  <Slides>17</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2" baseType="lpstr">
      <vt:lpstr>Arial</vt:lpstr>
      <vt:lpstr>Calibri</vt:lpstr>
      <vt:lpstr>Calibri Light</vt:lpstr>
      <vt:lpstr>Office Theme</vt:lpstr>
      <vt:lpstr>Photo Editor Photo</vt:lpstr>
      <vt:lpstr>Precision Livestock Farming in Uganda</vt:lpstr>
      <vt:lpstr>Future Livestock Farm Operations</vt:lpstr>
      <vt:lpstr>PowerPoint Presentation</vt:lpstr>
      <vt:lpstr>Farm information/Data</vt:lpstr>
      <vt:lpstr>Details on the technology</vt:lpstr>
      <vt:lpstr>Key Elements</vt:lpstr>
      <vt:lpstr>PowerPoint Presentation</vt:lpstr>
      <vt:lpstr>Examples of technologies</vt:lpstr>
      <vt:lpstr>Recent or future technologies</vt:lpstr>
      <vt:lpstr>Automatic Condition Score</vt:lpstr>
      <vt:lpstr>The Ice Tag Activity Monitor</vt:lpstr>
      <vt:lpstr>PowerPoint Presentation</vt:lpstr>
      <vt:lpstr>Genomics</vt:lpstr>
      <vt:lpstr>Reality Check</vt:lpstr>
      <vt:lpstr>PowerPoint Presentation</vt:lpstr>
      <vt:lpstr>Conclusions</vt:lpstr>
      <vt:lpstr>Sources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Precision Dairy Farming</dc:title>
  <dc:creator>Soil Fertility</dc:creator>
  <cp:lastModifiedBy>Soil Fertility</cp:lastModifiedBy>
  <cp:revision>54</cp:revision>
  <dcterms:created xsi:type="dcterms:W3CDTF">2015-04-16T20:15:01Z</dcterms:created>
  <dcterms:modified xsi:type="dcterms:W3CDTF">2015-04-22T19:01:41Z</dcterms:modified>
</cp:coreProperties>
</file>