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3" r:id="rId8"/>
    <p:sldId id="266" r:id="rId9"/>
    <p:sldId id="264" r:id="rId10"/>
    <p:sldId id="265" r:id="rId11"/>
    <p:sldId id="261" r:id="rId12"/>
    <p:sldId id="267" r:id="rId13"/>
    <p:sldId id="278" r:id="rId14"/>
    <p:sldId id="268" r:id="rId15"/>
    <p:sldId id="269" r:id="rId16"/>
    <p:sldId id="270" r:id="rId17"/>
    <p:sldId id="271" r:id="rId18"/>
    <p:sldId id="272" r:id="rId19"/>
    <p:sldId id="279" r:id="rId20"/>
    <p:sldId id="280" r:id="rId21"/>
    <p:sldId id="281" r:id="rId22"/>
    <p:sldId id="282" r:id="rId23"/>
    <p:sldId id="273" r:id="rId24"/>
    <p:sldId id="283" r:id="rId25"/>
    <p:sldId id="284" r:id="rId26"/>
    <p:sldId id="274" r:id="rId27"/>
    <p:sldId id="275" r:id="rId28"/>
    <p:sldId id="276"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60"/>
  </p:normalViewPr>
  <p:slideViewPr>
    <p:cSldViewPr snapToGrid="0">
      <p:cViewPr varScale="1">
        <p:scale>
          <a:sx n="98" d="100"/>
          <a:sy n="98" d="100"/>
        </p:scale>
        <p:origin x="3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F884AD-994C-4E79-8EDB-2BF7A5769C1E}"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283665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884AD-994C-4E79-8EDB-2BF7A5769C1E}"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129680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884AD-994C-4E79-8EDB-2BF7A5769C1E}"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132704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F884AD-994C-4E79-8EDB-2BF7A5769C1E}"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35281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F884AD-994C-4E79-8EDB-2BF7A5769C1E}"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2450294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F884AD-994C-4E79-8EDB-2BF7A5769C1E}"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24429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F884AD-994C-4E79-8EDB-2BF7A5769C1E}"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18090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F884AD-994C-4E79-8EDB-2BF7A5769C1E}"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155343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884AD-994C-4E79-8EDB-2BF7A5769C1E}"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1166102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884AD-994C-4E79-8EDB-2BF7A5769C1E}"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384840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F884AD-994C-4E79-8EDB-2BF7A5769C1E}"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AFB488-1718-44C9-ACE1-053AB1B2F04E}" type="slidenum">
              <a:rPr lang="en-US" smtClean="0"/>
              <a:t>‹#›</a:t>
            </a:fld>
            <a:endParaRPr lang="en-US"/>
          </a:p>
        </p:txBody>
      </p:sp>
    </p:spTree>
    <p:extLst>
      <p:ext uri="{BB962C8B-B14F-4D97-AF65-F5344CB8AC3E}">
        <p14:creationId xmlns:p14="http://schemas.microsoft.com/office/powerpoint/2010/main" val="840558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884AD-994C-4E79-8EDB-2BF7A5769C1E}"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FB488-1718-44C9-ACE1-053AB1B2F04E}" type="slidenum">
              <a:rPr lang="en-US" smtClean="0"/>
              <a:t>‹#›</a:t>
            </a:fld>
            <a:endParaRPr lang="en-US"/>
          </a:p>
        </p:txBody>
      </p:sp>
    </p:spTree>
    <p:extLst>
      <p:ext uri="{BB962C8B-B14F-4D97-AF65-F5344CB8AC3E}">
        <p14:creationId xmlns:p14="http://schemas.microsoft.com/office/powerpoint/2010/main" val="3056622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l.sciencesocieties.org/publications/books/articles/acsesspublicati/precisionagbasics/155?show-t-f=figures&amp;wrapper=no#ref-8"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t.ly/variable-rate-aerial" TargetMode="External"/><Relationship Id="rId2" Type="http://schemas.openxmlformats.org/officeDocument/2006/relationships/hyperlink" Target="http://bit.ly/site-specific-management" TargetMode="External"/><Relationship Id="rId1" Type="http://schemas.openxmlformats.org/officeDocument/2006/relationships/slideLayout" Target="../slideLayouts/slideLayout2.xml"/><Relationship Id="rId4" Type="http://schemas.openxmlformats.org/officeDocument/2006/relationships/hyperlink" Target="http://bit.ly/fertilizer-managemen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bit.ly/sprayer-boom-height" TargetMode="External"/><Relationship Id="rId2" Type="http://schemas.openxmlformats.org/officeDocument/2006/relationships/hyperlink" Target="http://bit.ly/control-systems-application" TargetMode="External"/><Relationship Id="rId1" Type="http://schemas.openxmlformats.org/officeDocument/2006/relationships/slideLayout" Target="../slideLayouts/slideLayout2.xml"/><Relationship Id="rId5" Type="http://schemas.openxmlformats.org/officeDocument/2006/relationships/hyperlink" Target="http://bit.ly/GPS-auto-guidance" TargetMode="External"/><Relationship Id="rId4" Type="http://schemas.openxmlformats.org/officeDocument/2006/relationships/hyperlink" Target="http://bit.ly/automated-boom-heigh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Electronics and Control Systems</a:t>
            </a:r>
            <a:endParaRPr lang="en-US" dirty="0"/>
          </a:p>
        </p:txBody>
      </p:sp>
      <p:sp>
        <p:nvSpPr>
          <p:cNvPr id="3" name="Subtitle 2"/>
          <p:cNvSpPr>
            <a:spLocks noGrp="1"/>
          </p:cNvSpPr>
          <p:nvPr>
            <p:ph type="subTitle" idx="1"/>
          </p:nvPr>
        </p:nvSpPr>
        <p:spPr/>
        <p:txBody>
          <a:bodyPr/>
          <a:lstStyle/>
          <a:p>
            <a:r>
              <a:rPr lang="en-US" dirty="0" smtClean="0"/>
              <a:t>Chapter 10</a:t>
            </a:r>
            <a:endParaRPr lang="en-US" dirty="0"/>
          </a:p>
        </p:txBody>
      </p:sp>
    </p:spTree>
    <p:extLst>
      <p:ext uri="{BB962C8B-B14F-4D97-AF65-F5344CB8AC3E}">
        <p14:creationId xmlns:p14="http://schemas.microsoft.com/office/powerpoint/2010/main" val="384553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a:t>
            </a:r>
            <a:endParaRPr lang="en-US" dirty="0"/>
          </a:p>
        </p:txBody>
      </p:sp>
      <p:sp>
        <p:nvSpPr>
          <p:cNvPr id="3" name="Content Placeholder 2"/>
          <p:cNvSpPr>
            <a:spLocks noGrp="1"/>
          </p:cNvSpPr>
          <p:nvPr>
            <p:ph idx="1"/>
          </p:nvPr>
        </p:nvSpPr>
        <p:spPr/>
        <p:txBody>
          <a:bodyPr>
            <a:normAutofit fontScale="40000" lnSpcReduction="20000"/>
          </a:bodyPr>
          <a:lstStyle/>
          <a:p>
            <a:r>
              <a:rPr lang="en-US" sz="3000" dirty="0" smtClean="0"/>
              <a:t>What types of electrical signals would you expect to as the output of a sensor?</a:t>
            </a:r>
          </a:p>
          <a:p>
            <a:r>
              <a:rPr lang="en-US" sz="3000" dirty="0" smtClean="0"/>
              <a:t>In open-loop control, why can we not be certain that the speed or rate of an actuator is at its desired value?</a:t>
            </a:r>
          </a:p>
          <a:p>
            <a:r>
              <a:rPr lang="en-US" sz="3000" dirty="0" smtClean="0"/>
              <a:t>In a closed-loop control system, what is the </a:t>
            </a:r>
            <a:r>
              <a:rPr lang="en-US" sz="3000" dirty="0" err="1" smtClean="0"/>
              <a:t>setpoint</a:t>
            </a:r>
            <a:r>
              <a:rPr lang="en-US" sz="3000" dirty="0" smtClean="0"/>
              <a:t>? How is it related to the error?</a:t>
            </a:r>
          </a:p>
          <a:p>
            <a:r>
              <a:rPr lang="en-US" sz="3000" dirty="0" smtClean="0"/>
              <a:t>Thought experiment: Open-loop control using feedback is never guaranteed to exactly meet the </a:t>
            </a:r>
            <a:r>
              <a:rPr lang="en-US" sz="3000" dirty="0" err="1" smtClean="0"/>
              <a:t>setpoint</a:t>
            </a:r>
            <a:r>
              <a:rPr lang="en-US" sz="3000" dirty="0" smtClean="0"/>
              <a:t> if only proportional gain is applied to the error. Which gain, integral or derivative, would need to be added to the system to ensure the </a:t>
            </a:r>
            <a:r>
              <a:rPr lang="en-US" sz="3000" dirty="0" err="1" smtClean="0"/>
              <a:t>setpoint</a:t>
            </a:r>
            <a:r>
              <a:rPr lang="en-US" sz="3000" dirty="0" smtClean="0"/>
              <a:t> is reached?</a:t>
            </a:r>
          </a:p>
          <a:p>
            <a:r>
              <a:rPr lang="en-US" sz="3000" dirty="0" smtClean="0"/>
              <a:t>What are the benefits and drawbacks of liquid sprayer system with a servo valve to control flow rate?</a:t>
            </a:r>
          </a:p>
          <a:p>
            <a:r>
              <a:rPr lang="en-US" sz="3000" dirty="0" smtClean="0"/>
              <a:t>Why is it possible to control flowrate on a conventional nozzle based liquid application system only by changing the pressure relief valve?</a:t>
            </a:r>
          </a:p>
          <a:p>
            <a:r>
              <a:rPr lang="en-US" sz="3000" dirty="0" smtClean="0"/>
              <a:t>Why is manure less likely to be applied in a variable-rate manner when compared to granular or liquid based fertilizers?</a:t>
            </a:r>
          </a:p>
          <a:p>
            <a:r>
              <a:rPr lang="en-US" sz="3000" dirty="0" smtClean="0"/>
              <a:t>List at least three reasons why it is difficult to apply anhydrous ammonia fertilizer in a variable-rate manner.</a:t>
            </a:r>
          </a:p>
          <a:p>
            <a:r>
              <a:rPr lang="en-US" sz="3000" dirty="0" smtClean="0"/>
              <a:t>If you had a PWM controller that incremented its counter 16 million times per second, what would the maximum PWM resolution be if you wanted the frequency to be 20 kHz? What would the BOTTOM and TOP counter values need to be set at?</a:t>
            </a:r>
          </a:p>
          <a:p>
            <a:r>
              <a:rPr lang="en-US" sz="3000" dirty="0" smtClean="0"/>
              <a:t>How are </a:t>
            </a:r>
            <a:r>
              <a:rPr lang="en-US" sz="3000" dirty="0" err="1" smtClean="0"/>
              <a:t>lightbar</a:t>
            </a:r>
            <a:r>
              <a:rPr lang="en-US" sz="3000" dirty="0" smtClean="0"/>
              <a:t> guidance and auto-steer guidance similar? What is the major difference? How could the two technologies improve efficiency in a tillage operation?</a:t>
            </a:r>
          </a:p>
          <a:p>
            <a:r>
              <a:rPr lang="en-US" sz="3000" dirty="0" smtClean="0"/>
              <a:t>What are two major benefits of ISOBUS using a bus network topology instead of a star topology? (at least two)</a:t>
            </a:r>
          </a:p>
          <a:p>
            <a:r>
              <a:rPr lang="en-US" sz="3000" dirty="0" smtClean="0"/>
              <a:t>How does implement steering improve the potential accuracy of product and seed placement?</a:t>
            </a:r>
          </a:p>
          <a:p>
            <a:r>
              <a:rPr lang="en-US" sz="3000" dirty="0" smtClean="0"/>
              <a:t>How can improved seed placement and seed meter monitoring improve yields?</a:t>
            </a:r>
          </a:p>
          <a:p>
            <a:r>
              <a:rPr lang="en-US" sz="3000" dirty="0" smtClean="0"/>
              <a:t>What is the Universal Terminal in an ISOBUS system?</a:t>
            </a:r>
          </a:p>
          <a:p>
            <a:r>
              <a:rPr lang="en-US" sz="3000" dirty="0" smtClean="0"/>
              <a:t>What are the advantages of filtering messages in an ISOBUS system?</a:t>
            </a:r>
          </a:p>
          <a:p>
            <a:endParaRPr lang="en-US" dirty="0"/>
          </a:p>
        </p:txBody>
      </p:sp>
    </p:spTree>
    <p:extLst>
      <p:ext uri="{BB962C8B-B14F-4D97-AF65-F5344CB8AC3E}">
        <p14:creationId xmlns:p14="http://schemas.microsoft.com/office/powerpoint/2010/main" val="3930527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Precision Variable Equipment</a:t>
            </a:r>
            <a:br>
              <a:rPr lang="en-US" dirty="0"/>
            </a:br>
            <a:endParaRPr lang="en-US" dirty="0"/>
          </a:p>
        </p:txBody>
      </p:sp>
      <p:sp>
        <p:nvSpPr>
          <p:cNvPr id="3" name="Subtitle 2"/>
          <p:cNvSpPr>
            <a:spLocks noGrp="1"/>
          </p:cNvSpPr>
          <p:nvPr>
            <p:ph type="subTitle" idx="1"/>
          </p:nvPr>
        </p:nvSpPr>
        <p:spPr/>
        <p:txBody>
          <a:bodyPr/>
          <a:lstStyle/>
          <a:p>
            <a:r>
              <a:rPr lang="en-US" dirty="0" smtClean="0"/>
              <a:t>Chapter 11</a:t>
            </a:r>
            <a:endParaRPr lang="en-US" dirty="0"/>
          </a:p>
        </p:txBody>
      </p:sp>
    </p:spTree>
    <p:extLst>
      <p:ext uri="{BB962C8B-B14F-4D97-AF65-F5344CB8AC3E}">
        <p14:creationId xmlns:p14="http://schemas.microsoft.com/office/powerpoint/2010/main" val="808149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a:t>
            </a:r>
            <a:br>
              <a:rPr lang="en-US" b="1" dirty="0" smtClean="0"/>
            </a:b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smtClean="0"/>
              <a:t>In </a:t>
            </a:r>
            <a:r>
              <a:rPr lang="en-US" dirty="0"/>
              <a:t>precision agriculture, variable rate equipment is used to variably apply site-specific prescriptions. The information used to vary the rates can be based on maps created from scouting reports, yield monitor files, and remote sensing data. Different types of information are used for different problems. For example, to vary seeding rates, archived yield monitor data files may be used to build management zone seeding rate maps, whereas the collection and real-time processing of crop reflectance information may be used to vary in-season nitrogen rates. Regardless of the approach, all precision variable rate systems require the collection of accurate information, proper configuration of location and guidance systems, and calibration of equipment used to apply the treatments. Because the calculations used to determine the desired rate are of no concern to the equipment, all calculations must be checked for accuracy. The equipment will do what it is communicated by either the map-based prescription or the on-the-go sensor readings taken in the field. This chapter discusses opportunities for variable rate equipment, recent options for variably applying seeds, pesticides, and fertilizers, recent advances in variable rate equipment, the basic components of variable rate equipment, and future research needs.</a:t>
            </a:r>
          </a:p>
          <a:p>
            <a:endParaRPr lang="en-US" dirty="0"/>
          </a:p>
        </p:txBody>
      </p:sp>
    </p:spTree>
    <p:extLst>
      <p:ext uri="{BB962C8B-B14F-4D97-AF65-F5344CB8AC3E}">
        <p14:creationId xmlns:p14="http://schemas.microsoft.com/office/powerpoint/2010/main" val="177898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65262" y="1825625"/>
            <a:ext cx="5481061" cy="3624351"/>
          </a:xfrm>
          <a:prstGeom prst="rect">
            <a:avLst/>
          </a:prstGeom>
        </p:spPr>
      </p:pic>
      <p:pic>
        <p:nvPicPr>
          <p:cNvPr id="7170" name="Picture 2" descr="Fig.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250" y="1690689"/>
            <a:ext cx="4954580" cy="375928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8592" y="5711734"/>
            <a:ext cx="11909830" cy="1200329"/>
          </a:xfrm>
          <a:prstGeom prst="rect">
            <a:avLst/>
          </a:prstGeom>
        </p:spPr>
        <p:txBody>
          <a:bodyPr wrap="square">
            <a:spAutoFit/>
          </a:bodyPr>
          <a:lstStyle/>
          <a:p>
            <a:r>
              <a:rPr lang="en-US" dirty="0" smtClean="0"/>
              <a:t>Fig. 11.1.</a:t>
            </a:r>
          </a:p>
          <a:p>
            <a:r>
              <a:rPr lang="en-US" dirty="0" smtClean="0"/>
              <a:t>An example evapotranspiration (ET) map is shown on the left, with a corresponding yield map from the same field shown on the right (Mishra et al., 2008). Area with low yields (yellow in right image) were water stressed and had low yields, typically in the ridge or shoulder areas of the field.</a:t>
            </a:r>
            <a:endParaRPr lang="en-US" dirty="0"/>
          </a:p>
        </p:txBody>
      </p:sp>
    </p:spTree>
    <p:extLst>
      <p:ext uri="{BB962C8B-B14F-4D97-AF65-F5344CB8AC3E}">
        <p14:creationId xmlns:p14="http://schemas.microsoft.com/office/powerpoint/2010/main" val="152082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descr="Fig. 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0041" y="1802416"/>
            <a:ext cx="3856710" cy="437454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ig. 1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6750" y="1802418"/>
            <a:ext cx="3849906" cy="43745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335" y="6176962"/>
            <a:ext cx="11068456"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Flow charts and control methodologies for map-based and sensor-based strategies.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9101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Fig. 1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968" y="2330176"/>
            <a:ext cx="11075145" cy="3294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657671"/>
            <a:ext cx="12225204" cy="1200329"/>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11.3.</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White mold in a South Dakota production field (left). The center image was collected with a UAV and the right image was collected with the Landsat satellite. These images show that the ability to detect differences depends on spectral resolution (</a:t>
            </a:r>
            <a:r>
              <a:rPr lang="en-US" b="0" i="0" u="none" strike="noStrike" dirty="0" smtClean="0">
                <a:solidFill>
                  <a:srgbClr val="000000"/>
                </a:solidFill>
                <a:effectLst/>
                <a:latin typeface="inherit"/>
                <a:hlinkClick r:id="rId3"/>
              </a:rPr>
              <a:t>Clay et al., 2017a</a:t>
            </a:r>
            <a:r>
              <a:rPr lang="en-US" b="0" i="0" dirty="0" smtClean="0">
                <a:solidFill>
                  <a:srgbClr val="000000"/>
                </a:solidFill>
                <a:effectLst/>
                <a:latin typeface="Arial" panose="020B0604020202020204" pitchFamily="34" charset="0"/>
              </a:rPr>
              <a: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18790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Fig. 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656" y="2590800"/>
            <a:ext cx="7620000" cy="3505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979" y="6211669"/>
            <a:ext cx="6096000" cy="646331"/>
          </a:xfrm>
          <a:prstGeom prst="rect">
            <a:avLst/>
          </a:prstGeom>
        </p:spPr>
        <p:txBody>
          <a:bodyPr>
            <a:spAutoFit/>
          </a:bodyPr>
          <a:lstStyle/>
          <a:p>
            <a:r>
              <a:rPr lang="en-US" dirty="0" smtClean="0"/>
              <a:t>Fig. 11.4.</a:t>
            </a:r>
          </a:p>
          <a:p>
            <a:r>
              <a:rPr lang="en-US" dirty="0" smtClean="0"/>
              <a:t>A typical microprocessor based rate control system.</a:t>
            </a:r>
            <a:endParaRPr lang="en-US" dirty="0"/>
          </a:p>
        </p:txBody>
      </p:sp>
    </p:spTree>
    <p:extLst>
      <p:ext uri="{BB962C8B-B14F-4D97-AF65-F5344CB8AC3E}">
        <p14:creationId xmlns:p14="http://schemas.microsoft.com/office/powerpoint/2010/main" val="1708297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Fig. 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62931"/>
            <a:ext cx="7620000" cy="42767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613" y="6083699"/>
            <a:ext cx="12023387"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11.5.</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Overview of the typical components and setup for a sprayer equipped with automatic section control.</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69794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3334966" cy="4351338"/>
          </a:xfrm>
        </p:spPr>
        <p:txBody>
          <a:bodyPr/>
          <a:lstStyle/>
          <a:p>
            <a:endParaRPr lang="en-US"/>
          </a:p>
        </p:txBody>
      </p:sp>
      <p:pic>
        <p:nvPicPr>
          <p:cNvPr id="12290" name="Picture 2" descr="Fig. 1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830" y="1825625"/>
            <a:ext cx="7620000" cy="40195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76963"/>
            <a:ext cx="12033115"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11.6.</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Nozzle On-state time variation during 40% (left) and 80% (right) duty cycle with a 10 Hz (100 </a:t>
            </a:r>
            <a:r>
              <a:rPr lang="en-US" b="0" i="0" dirty="0" err="1" smtClean="0">
                <a:solidFill>
                  <a:srgbClr val="000000"/>
                </a:solidFill>
                <a:effectLst/>
                <a:latin typeface="Arial" panose="020B0604020202020204" pitchFamily="34" charset="0"/>
              </a:rPr>
              <a:t>ms</a:t>
            </a:r>
            <a:r>
              <a:rPr lang="en-US" b="0" i="0" dirty="0" smtClean="0">
                <a:solidFill>
                  <a:srgbClr val="000000"/>
                </a:solidFill>
                <a:effectLst/>
                <a:latin typeface="Arial" panose="020B0604020202020204" pitchFamily="34" charset="0"/>
              </a:rPr>
              <a:t> cycle) PWM system.</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97023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Content Placeholder 3"/>
          <p:cNvPicPr>
            <a:picLocks noChangeAspect="1"/>
          </p:cNvPicPr>
          <p:nvPr/>
        </p:nvPicPr>
        <p:blipFill>
          <a:blip r:embed="rId2"/>
          <a:stretch>
            <a:fillRect/>
          </a:stretch>
        </p:blipFill>
        <p:spPr>
          <a:xfrm>
            <a:off x="7383294" y="480974"/>
            <a:ext cx="4622259" cy="6157654"/>
          </a:xfrm>
          <a:prstGeom prst="rect">
            <a:avLst/>
          </a:prstGeom>
        </p:spPr>
      </p:pic>
      <p:sp>
        <p:nvSpPr>
          <p:cNvPr id="7" name="Rectangle 6"/>
          <p:cNvSpPr/>
          <p:nvPr/>
        </p:nvSpPr>
        <p:spPr>
          <a:xfrm>
            <a:off x="186447" y="5850235"/>
            <a:ext cx="7099570"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11.7.</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An electric motor with planetary gearbox and RCM integrated for seed metering</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5809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56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3314" name="Picture 2" descr="Fig. 1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7771" y="1417249"/>
            <a:ext cx="6924675" cy="52006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76963"/>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11.8.</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An example multi-hybrid planter row unit.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483686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15797"/>
            <a:ext cx="10515600" cy="4351338"/>
          </a:xfrm>
        </p:spPr>
        <p:txBody>
          <a:bodyPr/>
          <a:lstStyle/>
          <a:p>
            <a:endParaRPr lang="en-US"/>
          </a:p>
        </p:txBody>
      </p:sp>
      <p:pic>
        <p:nvPicPr>
          <p:cNvPr id="14338" name="Picture 2" descr="Fig. 1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2205673"/>
            <a:ext cx="7620000" cy="35623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30579"/>
            <a:ext cx="12192000"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11.9.</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Metering control mechanism with encoder (within red circle) and proportional PWM (within yellow circle) valve (left) and apron chain (within blue circle) for metering product (right) for a pneumatic spreader.</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033969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6447817" cy="4351338"/>
          </a:xfrm>
        </p:spPr>
        <p:txBody>
          <a:bodyPr/>
          <a:lstStyle/>
          <a:p>
            <a:endParaRPr lang="en-US" dirty="0"/>
          </a:p>
        </p:txBody>
      </p:sp>
      <p:pic>
        <p:nvPicPr>
          <p:cNvPr id="15362" name="Picture 2" descr="Fig. 1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6757" y="1624911"/>
            <a:ext cx="4428653" cy="45520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192000"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11.10.</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of potential sector (or speed) control irrigation application depth control areas (differing shades of blue) at 10 degree increments.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326469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523689" cy="4351338"/>
          </a:xfrm>
        </p:spPr>
        <p:txBody>
          <a:bodyPr/>
          <a:lstStyle/>
          <a:p>
            <a:endParaRPr lang="en-US" dirty="0"/>
          </a:p>
        </p:txBody>
      </p:sp>
      <p:pic>
        <p:nvPicPr>
          <p:cNvPr id="16386" name="Picture 2" descr="Fig. 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4877" y="1599286"/>
            <a:ext cx="4499583" cy="449958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007469"/>
            <a:ext cx="11663464"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11.11.</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of potential zone pivot irrigation application depth control areas (differing shades of blue) at 10 degree increments with banks or sections of sprinkler controlled along the pivot lateral.</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84535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5"/>
            <a:ext cx="5805791" cy="4351338"/>
          </a:xfrm>
        </p:spPr>
        <p:txBody>
          <a:bodyPr/>
          <a:lstStyle/>
          <a:p>
            <a:endParaRPr lang="en-US"/>
          </a:p>
        </p:txBody>
      </p:sp>
      <p:pic>
        <p:nvPicPr>
          <p:cNvPr id="17410" name="Picture 2" descr="Fig. 11.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1540" y="798922"/>
            <a:ext cx="5436951" cy="54148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34670"/>
            <a:ext cx="12295762" cy="923330"/>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11.12.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of potential zone pivot irrigation application depth control areas (differing shades of blue) at 10 degree increments with individual sprinkler control along the pivot lateral.</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517688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69764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43429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fontAlgn="base"/>
            <a:r>
              <a:rPr lang="en-US" b="1" dirty="0"/>
              <a:t>Video 11.1.</a:t>
            </a:r>
            <a:br>
              <a:rPr lang="en-US" b="1" dirty="0"/>
            </a:br>
            <a:r>
              <a:rPr lang="en-US" dirty="0"/>
              <a:t>How might site-specific nutrient management approaches improve our understanding of crop nutrient management? </a:t>
            </a:r>
            <a:r>
              <a:rPr lang="en-US" dirty="0">
                <a:hlinkClick r:id="rId2"/>
              </a:rPr>
              <a:t>http://</a:t>
            </a:r>
            <a:r>
              <a:rPr lang="en-US" dirty="0" smtClean="0">
                <a:hlinkClick r:id="rId2"/>
              </a:rPr>
              <a:t>bit.ly/site-specific-management</a:t>
            </a:r>
            <a:endParaRPr lang="en-US" dirty="0" smtClean="0"/>
          </a:p>
          <a:p>
            <a:pPr fontAlgn="base"/>
            <a:r>
              <a:rPr lang="en-US" b="1" dirty="0"/>
              <a:t>Video 11.2.</a:t>
            </a:r>
            <a:br>
              <a:rPr lang="en-US" b="1" dirty="0"/>
            </a:br>
            <a:r>
              <a:rPr lang="en-US" dirty="0"/>
              <a:t>Variable rate aerial application. </a:t>
            </a:r>
            <a:r>
              <a:rPr lang="en-US" dirty="0">
                <a:hlinkClick r:id="rId3"/>
              </a:rPr>
              <a:t>http://bit.ly/variable-rate-aerial</a:t>
            </a:r>
            <a:endParaRPr lang="en-US" dirty="0"/>
          </a:p>
          <a:p>
            <a:pPr fontAlgn="base"/>
            <a:r>
              <a:rPr lang="en-US" b="1" dirty="0"/>
              <a:t>Video 11.3.</a:t>
            </a:r>
            <a:br>
              <a:rPr lang="en-US" b="1" dirty="0"/>
            </a:br>
            <a:r>
              <a:rPr lang="en-US" dirty="0"/>
              <a:t>How is variable-rate fertilizer management going to change? </a:t>
            </a:r>
            <a:r>
              <a:rPr lang="en-US" dirty="0">
                <a:hlinkClick r:id="rId4"/>
              </a:rPr>
              <a:t>http://bit.ly/fertilizer-management</a:t>
            </a:r>
            <a:endParaRPr lang="en-US" dirty="0"/>
          </a:p>
          <a:p>
            <a:pPr fontAlgn="base"/>
            <a:endParaRPr lang="en-US" dirty="0"/>
          </a:p>
        </p:txBody>
      </p:sp>
    </p:spTree>
    <p:extLst>
      <p:ext uri="{BB962C8B-B14F-4D97-AF65-F5344CB8AC3E}">
        <p14:creationId xmlns:p14="http://schemas.microsoft.com/office/powerpoint/2010/main" val="361913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br>
              <a:rPr lang="en-US" b="1" dirty="0" smtClean="0"/>
            </a:br>
            <a:endParaRPr lang="en-US" dirty="0"/>
          </a:p>
        </p:txBody>
      </p:sp>
      <p:sp>
        <p:nvSpPr>
          <p:cNvPr id="3" name="Content Placeholder 2"/>
          <p:cNvSpPr>
            <a:spLocks noGrp="1"/>
          </p:cNvSpPr>
          <p:nvPr>
            <p:ph idx="1"/>
          </p:nvPr>
        </p:nvSpPr>
        <p:spPr/>
        <p:txBody>
          <a:bodyPr/>
          <a:lstStyle/>
          <a:p>
            <a:pPr fontAlgn="base"/>
            <a:r>
              <a:rPr lang="en-US" dirty="0" smtClean="0"/>
              <a:t>Since </a:t>
            </a:r>
            <a:r>
              <a:rPr lang="en-US" dirty="0"/>
              <a:t>1990, precision variable-rate equipment has become more accurate and easier to operate. In spite of these advances, there is a long way to travel before the systems become automatic. This chapter provided a discussion of current system, as well as topics that are being researched.</a:t>
            </a:r>
          </a:p>
        </p:txBody>
      </p:sp>
    </p:spTree>
    <p:extLst>
      <p:ext uri="{BB962C8B-B14F-4D97-AF65-F5344CB8AC3E}">
        <p14:creationId xmlns:p14="http://schemas.microsoft.com/office/powerpoint/2010/main" val="293085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Questions</a:t>
            </a:r>
            <a:br>
              <a:rPr lang="en-US" b="1" dirty="0" smtClean="0"/>
            </a:br>
            <a:endParaRPr lang="en-US" dirty="0"/>
          </a:p>
        </p:txBody>
      </p:sp>
      <p:sp>
        <p:nvSpPr>
          <p:cNvPr id="3" name="Content Placeholder 2"/>
          <p:cNvSpPr>
            <a:spLocks noGrp="1"/>
          </p:cNvSpPr>
          <p:nvPr>
            <p:ph idx="1"/>
          </p:nvPr>
        </p:nvSpPr>
        <p:spPr/>
        <p:txBody>
          <a:bodyPr/>
          <a:lstStyle/>
          <a:p>
            <a:pPr fontAlgn="base"/>
            <a:r>
              <a:rPr lang="en-US" dirty="0" smtClean="0"/>
              <a:t>What </a:t>
            </a:r>
            <a:r>
              <a:rPr lang="en-US" dirty="0"/>
              <a:t>are the questions are “best” suited for real-time sensing and application?</a:t>
            </a:r>
          </a:p>
          <a:p>
            <a:pPr fontAlgn="base"/>
            <a:r>
              <a:rPr lang="en-US" dirty="0"/>
              <a:t>What type of questions are “best” suited for mapped-based applications?</a:t>
            </a:r>
          </a:p>
          <a:p>
            <a:pPr fontAlgn="base"/>
            <a:r>
              <a:rPr lang="en-US" dirty="0"/>
              <a:t>Why does water, either too much or too little influence yield or the application of VRA?</a:t>
            </a:r>
          </a:p>
          <a:p>
            <a:pPr fontAlgn="base"/>
            <a:r>
              <a:rPr lang="en-US" dirty="0"/>
              <a:t>How does flow-based and pressure-based control systems differ?</a:t>
            </a:r>
          </a:p>
          <a:p>
            <a:pPr fontAlgn="base"/>
            <a:r>
              <a:rPr lang="en-US" dirty="0"/>
              <a:t>Explain how variable cultivar seeding is accomplished.</a:t>
            </a:r>
          </a:p>
          <a:p>
            <a:endParaRPr lang="en-US" dirty="0"/>
          </a:p>
        </p:txBody>
      </p:sp>
    </p:spTree>
    <p:extLst>
      <p:ext uri="{BB962C8B-B14F-4D97-AF65-F5344CB8AC3E}">
        <p14:creationId xmlns:p14="http://schemas.microsoft.com/office/powerpoint/2010/main" val="3825402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47574" y="1714260"/>
            <a:ext cx="6096851" cy="3429479"/>
          </a:xfrm>
          <a:prstGeom prst="rect">
            <a:avLst/>
          </a:prstGeom>
        </p:spPr>
      </p:pic>
      <p:pic>
        <p:nvPicPr>
          <p:cNvPr id="1026" name="Picture 2" descr="Fig. 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6911" y="0"/>
            <a:ext cx="7620000" cy="5743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2413338"/>
            <a:ext cx="6096000" cy="2031325"/>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10.1.</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The counter and compare values for a PWM system with BOTTOM = 0 and TOP = 255, 1 </a:t>
            </a:r>
            <a:r>
              <a:rPr lang="en-US" b="0" i="0" dirty="0" err="1" smtClean="0">
                <a:solidFill>
                  <a:srgbClr val="000000"/>
                </a:solidFill>
                <a:effectLst/>
                <a:latin typeface="Arial" panose="020B0604020202020204" pitchFamily="34" charset="0"/>
              </a:rPr>
              <a:t>ms</a:t>
            </a:r>
            <a:r>
              <a:rPr lang="en-US" b="0" i="0" dirty="0" smtClean="0">
                <a:solidFill>
                  <a:srgbClr val="000000"/>
                </a:solidFill>
                <a:effectLst/>
                <a:latin typeface="Arial" panose="020B0604020202020204" pitchFamily="34" charset="0"/>
              </a:rPr>
              <a:t> counter rate, 0.256 s period, and 3.906 Hz frequency; b) the resulting PWM signal output. Note that this is synchronized PWM update, since the COMPARE value is only effectively changed at the beginning of each period.</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59510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Fig. 1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494" y="2096141"/>
            <a:ext cx="615315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08494" y="4591050"/>
            <a:ext cx="5991225" cy="2266950"/>
          </a:xfrm>
          <a:prstGeom prst="rect">
            <a:avLst/>
          </a:prstGeom>
        </p:spPr>
      </p:pic>
      <p:pic>
        <p:nvPicPr>
          <p:cNvPr id="2052" name="Picture 4" descr="Fig.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685" y="3011824"/>
            <a:ext cx="6096000" cy="2971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990685" y="5608853"/>
            <a:ext cx="6096000" cy="1200329"/>
          </a:xfrm>
          <a:prstGeom prst="rect">
            <a:avLst/>
          </a:prstGeom>
        </p:spPr>
        <p:txBody>
          <a:bodyPr>
            <a:spAutoFit/>
          </a:bodyPr>
          <a:lstStyle/>
          <a:p>
            <a:r>
              <a:rPr lang="en-US" dirty="0" smtClean="0"/>
              <a:t>Fig. 10.2.</a:t>
            </a:r>
          </a:p>
          <a:p>
            <a:r>
              <a:rPr lang="en-US" dirty="0" smtClean="0"/>
              <a:t>Three PWM signals: a) 50% duty cycle, 1 Hz frequency, 1 s period, b) 20% Duty Cycle, 10 Hz frequency, 100 </a:t>
            </a:r>
            <a:r>
              <a:rPr lang="en-US" dirty="0" err="1" smtClean="0"/>
              <a:t>ms</a:t>
            </a:r>
            <a:r>
              <a:rPr lang="en-US" dirty="0" smtClean="0"/>
              <a:t> period, and c) 90% Duty Cycle, 5 Hz frequency, and 200 </a:t>
            </a:r>
            <a:r>
              <a:rPr lang="en-US" dirty="0" err="1" smtClean="0"/>
              <a:t>ms</a:t>
            </a:r>
            <a:r>
              <a:rPr lang="en-US" dirty="0" smtClean="0"/>
              <a:t> period.</a:t>
            </a:r>
            <a:endParaRPr lang="en-US" dirty="0"/>
          </a:p>
        </p:txBody>
      </p:sp>
    </p:spTree>
    <p:extLst>
      <p:ext uri="{BB962C8B-B14F-4D97-AF65-F5344CB8AC3E}">
        <p14:creationId xmlns:p14="http://schemas.microsoft.com/office/powerpoint/2010/main" val="3272792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Fig. 1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7455" y="757778"/>
            <a:ext cx="7620000" cy="5791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4179147"/>
            <a:ext cx="6096000" cy="2585323"/>
          </a:xfrm>
          <a:prstGeom prst="rect">
            <a:avLst/>
          </a:prstGeom>
        </p:spPr>
        <p:txBody>
          <a:bodyPr>
            <a:spAutoFit/>
          </a:bodyPr>
          <a:lstStyle/>
          <a:p>
            <a:r>
              <a:rPr lang="en-US" dirty="0" smtClean="0"/>
              <a:t>Fig. 10.3.</a:t>
            </a:r>
          </a:p>
          <a:p>
            <a:r>
              <a:rPr lang="en-US" dirty="0" smtClean="0"/>
              <a:t>The flowrate of a centrifugal pump depends on both the pump curve and the system curve. Changes to the system configuration change the system curve, which could fall between the two red dashed lines. When a servo valve is adjusted to control flowrate, it also effects the pressure at the nozzles and can negatively impact droplet size. The red hatched area represents the possible system curves depending on servo valve setting.</a:t>
            </a:r>
            <a:endParaRPr lang="en-US" dirty="0"/>
          </a:p>
        </p:txBody>
      </p:sp>
    </p:spTree>
    <p:extLst>
      <p:ext uri="{BB962C8B-B14F-4D97-AF65-F5344CB8AC3E}">
        <p14:creationId xmlns:p14="http://schemas.microsoft.com/office/powerpoint/2010/main" val="404967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Fig. 1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5550" y="1825625"/>
            <a:ext cx="7620000" cy="3543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027" y="4568254"/>
            <a:ext cx="6096000" cy="2585323"/>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10.4.</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a) A sprayer with optical canopy sensors wired in a Bus topology; b) an older, traditional serial communication sprayer wired in a Star topology. In the star configuration, all ECUs that need to communicate with </a:t>
            </a:r>
            <a:r>
              <a:rPr lang="en-US" b="0" i="0" dirty="0" err="1" smtClean="0">
                <a:solidFill>
                  <a:srgbClr val="000000"/>
                </a:solidFill>
                <a:effectLst/>
                <a:latin typeface="Arial" panose="020B0604020202020204" pitchFamily="34" charset="0"/>
              </a:rPr>
              <a:t>eachother</a:t>
            </a:r>
            <a:r>
              <a:rPr lang="en-US" b="0" i="0" dirty="0" smtClean="0">
                <a:solidFill>
                  <a:srgbClr val="000000"/>
                </a:solidFill>
                <a:effectLst/>
                <a:latin typeface="Arial" panose="020B0604020202020204" pitchFamily="34" charset="0"/>
              </a:rPr>
              <a:t> require a direct connection. With the bus configuration, all communication is shared on the same wires, greatly simplifying the wiring harnesses and enabling easier data collection.</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9815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Fig.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290" y="87549"/>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438299"/>
            <a:ext cx="6096000" cy="1477328"/>
          </a:xfrm>
          <a:prstGeom prst="rect">
            <a:avLst/>
          </a:prstGeom>
        </p:spPr>
        <p:txBody>
          <a:bodyPr>
            <a:spAutoFit/>
          </a:bodyPr>
          <a:lstStyle/>
          <a:p>
            <a:r>
              <a:rPr lang="en-US" dirty="0" smtClean="0"/>
              <a:t>Fig. 10.5.</a:t>
            </a:r>
          </a:p>
          <a:p>
            <a:r>
              <a:rPr lang="en-US" dirty="0" err="1" smtClean="0"/>
              <a:t>Lightbar</a:t>
            </a:r>
            <a:r>
              <a:rPr lang="en-US" dirty="0" smtClean="0"/>
              <a:t> assisted guidance display. The LED indicators and map both suggest that that the vehicle is to the right of the desired path. The operator should correct the course by turning the steering wheel to the left.</a:t>
            </a:r>
            <a:endParaRPr lang="en-US" dirty="0"/>
          </a:p>
        </p:txBody>
      </p:sp>
    </p:spTree>
    <p:extLst>
      <p:ext uri="{BB962C8B-B14F-4D97-AF65-F5344CB8AC3E}">
        <p14:creationId xmlns:p14="http://schemas.microsoft.com/office/powerpoint/2010/main" val="435190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br>
              <a:rPr lang="en-US" dirty="0" smtClean="0"/>
            </a:br>
            <a:endParaRPr lang="en-US" dirty="0"/>
          </a:p>
        </p:txBody>
      </p:sp>
      <p:sp>
        <p:nvSpPr>
          <p:cNvPr id="3" name="Content Placeholder 2"/>
          <p:cNvSpPr>
            <a:spLocks noGrp="1"/>
          </p:cNvSpPr>
          <p:nvPr>
            <p:ph idx="1"/>
          </p:nvPr>
        </p:nvSpPr>
        <p:spPr/>
        <p:txBody>
          <a:bodyPr/>
          <a:lstStyle/>
          <a:p>
            <a:r>
              <a:rPr lang="en-US" dirty="0" smtClean="0"/>
              <a:t>In every control system, the first requirement in achieving controllability is that you must be able to measure what you want to control, from liquid application to seed placement and everything in between. ISOBUS has improved the ability of farmers to choose mixed-manufacturer operations, and also greatly simplified the tasks of farm data collection from machinery operations.</a:t>
            </a:r>
            <a:endParaRPr lang="en-US" dirty="0"/>
          </a:p>
        </p:txBody>
      </p:sp>
    </p:spTree>
    <p:extLst>
      <p:ext uri="{BB962C8B-B14F-4D97-AF65-F5344CB8AC3E}">
        <p14:creationId xmlns:p14="http://schemas.microsoft.com/office/powerpoint/2010/main" val="2927714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b="1" dirty="0"/>
              <a:t>Video 10.1.</a:t>
            </a:r>
            <a:br>
              <a:rPr lang="en-US" b="1" dirty="0"/>
            </a:br>
            <a:r>
              <a:rPr lang="en-US" dirty="0"/>
              <a:t>How do control systems improve the application of agricultural inputs? </a:t>
            </a:r>
            <a:r>
              <a:rPr lang="en-US" dirty="0">
                <a:hlinkClick r:id="rId2"/>
              </a:rPr>
              <a:t>http://bit.ly/control-systems-application</a:t>
            </a:r>
            <a:endParaRPr lang="en-US" dirty="0"/>
          </a:p>
          <a:p>
            <a:r>
              <a:rPr lang="en-US" b="1" dirty="0"/>
              <a:t>Video 10.2.</a:t>
            </a:r>
            <a:br>
              <a:rPr lang="en-US" b="1" dirty="0"/>
            </a:br>
            <a:r>
              <a:rPr lang="en-US" dirty="0"/>
              <a:t>Why is sprayer boom height control important? </a:t>
            </a:r>
            <a:r>
              <a:rPr lang="en-US" dirty="0">
                <a:hlinkClick r:id="rId3"/>
              </a:rPr>
              <a:t>http://bit.ly/sprayer-boom-height</a:t>
            </a:r>
            <a:endParaRPr lang="en-US" dirty="0"/>
          </a:p>
          <a:p>
            <a:r>
              <a:rPr lang="en-US" b="1" dirty="0"/>
              <a:t>Video 10.3.</a:t>
            </a:r>
            <a:br>
              <a:rPr lang="en-US" b="1" dirty="0"/>
            </a:br>
            <a:r>
              <a:rPr lang="en-US" dirty="0"/>
              <a:t>How does automated boom height control work? </a:t>
            </a:r>
            <a:r>
              <a:rPr lang="en-US" dirty="0">
                <a:hlinkClick r:id="rId4"/>
              </a:rPr>
              <a:t>http://bit.ly/automated-boom-height</a:t>
            </a:r>
            <a:endParaRPr lang="en-US" dirty="0"/>
          </a:p>
          <a:p>
            <a:r>
              <a:rPr lang="en-US" b="1" dirty="0"/>
              <a:t>Video 10.4.</a:t>
            </a:r>
            <a:br>
              <a:rPr lang="en-US" b="1" dirty="0"/>
            </a:br>
            <a:r>
              <a:rPr lang="en-US" dirty="0"/>
              <a:t>How does GPS auto-guidance create value for a farmer? </a:t>
            </a:r>
            <a:r>
              <a:rPr lang="en-US" dirty="0">
                <a:hlinkClick r:id="rId5"/>
              </a:rPr>
              <a:t>http://bit.ly/GPS-auto-guidance</a:t>
            </a:r>
            <a:endParaRPr lang="en-US" dirty="0"/>
          </a:p>
          <a:p>
            <a:endParaRPr lang="en-US" dirty="0"/>
          </a:p>
        </p:txBody>
      </p:sp>
    </p:spTree>
    <p:extLst>
      <p:ext uri="{BB962C8B-B14F-4D97-AF65-F5344CB8AC3E}">
        <p14:creationId xmlns:p14="http://schemas.microsoft.com/office/powerpoint/2010/main" val="692696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1057</Words>
  <Application>Microsoft Office PowerPoint</Application>
  <PresentationFormat>Widescreen</PresentationFormat>
  <Paragraphs>61</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inherit</vt:lpstr>
      <vt:lpstr>Office Theme</vt:lpstr>
      <vt:lpstr>Electronics and Control Systems</vt:lpstr>
      <vt:lpstr>PowerPoint Presentation</vt:lpstr>
      <vt:lpstr>PowerPoint Presentation</vt:lpstr>
      <vt:lpstr>PowerPoint Presentation</vt:lpstr>
      <vt:lpstr>PowerPoint Presentation</vt:lpstr>
      <vt:lpstr>PowerPoint Presentation</vt:lpstr>
      <vt:lpstr>PowerPoint Presentation</vt:lpstr>
      <vt:lpstr>Summary </vt:lpstr>
      <vt:lpstr>PowerPoint Presentation</vt:lpstr>
      <vt:lpstr>Problems</vt:lpstr>
      <vt:lpstr>Precision Variable Equipment </vt:lpstr>
      <vt:lpstr>Abstract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vt:lpstr>
      <vt:lpstr>Study Questions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and Control Systems</dc:title>
  <dc:creator>Brian Arnall</dc:creator>
  <cp:lastModifiedBy>Brian Arnall</cp:lastModifiedBy>
  <cp:revision>4</cp:revision>
  <dcterms:created xsi:type="dcterms:W3CDTF">2018-11-28T02:55:36Z</dcterms:created>
  <dcterms:modified xsi:type="dcterms:W3CDTF">2018-11-28T03:15:31Z</dcterms:modified>
</cp:coreProperties>
</file>