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71" r:id="rId4"/>
    <p:sldId id="272" r:id="rId5"/>
    <p:sldId id="273" r:id="rId6"/>
    <p:sldId id="274" r:id="rId7"/>
    <p:sldId id="275" r:id="rId8"/>
    <p:sldId id="276" r:id="rId9"/>
    <p:sldId id="277" r:id="rId10"/>
    <p:sldId id="258" r:id="rId11"/>
    <p:sldId id="266" r:id="rId12"/>
    <p:sldId id="259" r:id="rId13"/>
    <p:sldId id="278" r:id="rId14"/>
    <p:sldId id="260" r:id="rId15"/>
    <p:sldId id="279" r:id="rId16"/>
    <p:sldId id="282" r:id="rId17"/>
    <p:sldId id="283" r:id="rId18"/>
    <p:sldId id="261" r:id="rId19"/>
    <p:sldId id="262" r:id="rId20"/>
    <p:sldId id="263" r:id="rId21"/>
    <p:sldId id="284" r:id="rId22"/>
    <p:sldId id="285" r:id="rId23"/>
    <p:sldId id="267" r:id="rId24"/>
    <p:sldId id="268" r:id="rId25"/>
    <p:sldId id="269" r:id="rId26"/>
    <p:sldId id="286" r:id="rId27"/>
    <p:sldId id="264"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8" autoAdjust="0"/>
    <p:restoredTop sz="94193" autoAdjust="0"/>
  </p:normalViewPr>
  <p:slideViewPr>
    <p:cSldViewPr snapToGrid="0">
      <p:cViewPr varScale="1">
        <p:scale>
          <a:sx n="99" d="100"/>
          <a:sy n="99" d="100"/>
        </p:scale>
        <p:origin x="78"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43980-293D-49FE-BB39-3025884D0F4C}" type="datetimeFigureOut">
              <a:rPr lang="en-US" smtClean="0"/>
              <a:t>10/29/2018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EC3273-E642-402E-BCF7-DD827D23D667}" type="slidenum">
              <a:rPr lang="en-US" smtClean="0"/>
              <a:t>‹#›</a:t>
            </a:fld>
            <a:endParaRPr lang="en-US"/>
          </a:p>
        </p:txBody>
      </p:sp>
    </p:spTree>
    <p:extLst>
      <p:ext uri="{BB962C8B-B14F-4D97-AF65-F5344CB8AC3E}">
        <p14:creationId xmlns:p14="http://schemas.microsoft.com/office/powerpoint/2010/main" val="1825027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38E891-6DCA-439D-B6C3-CB553B12F2C8}" type="slidenum">
              <a:rPr lang="en-US" altLang="en-US"/>
              <a:pPr eaLnBrk="1" hangingPunct="1"/>
              <a:t>15</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826406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EEFDC7-54B6-4038-BDBF-2B1FFEE2803F}"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9C602-77AD-4B4C-807A-ADE74B582A57}" type="slidenum">
              <a:rPr lang="en-US" smtClean="0"/>
              <a:t>‹#›</a:t>
            </a:fld>
            <a:endParaRPr lang="en-US"/>
          </a:p>
        </p:txBody>
      </p:sp>
    </p:spTree>
    <p:extLst>
      <p:ext uri="{BB962C8B-B14F-4D97-AF65-F5344CB8AC3E}">
        <p14:creationId xmlns:p14="http://schemas.microsoft.com/office/powerpoint/2010/main" val="1449806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EFDC7-54B6-4038-BDBF-2B1FFEE2803F}"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9C602-77AD-4B4C-807A-ADE74B582A57}" type="slidenum">
              <a:rPr lang="en-US" smtClean="0"/>
              <a:t>‹#›</a:t>
            </a:fld>
            <a:endParaRPr lang="en-US"/>
          </a:p>
        </p:txBody>
      </p:sp>
    </p:spTree>
    <p:extLst>
      <p:ext uri="{BB962C8B-B14F-4D97-AF65-F5344CB8AC3E}">
        <p14:creationId xmlns:p14="http://schemas.microsoft.com/office/powerpoint/2010/main" val="267370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EFDC7-54B6-4038-BDBF-2B1FFEE2803F}"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9C602-77AD-4B4C-807A-ADE74B582A57}" type="slidenum">
              <a:rPr lang="en-US" smtClean="0"/>
              <a:t>‹#›</a:t>
            </a:fld>
            <a:endParaRPr lang="en-US"/>
          </a:p>
        </p:txBody>
      </p:sp>
    </p:spTree>
    <p:extLst>
      <p:ext uri="{BB962C8B-B14F-4D97-AF65-F5344CB8AC3E}">
        <p14:creationId xmlns:p14="http://schemas.microsoft.com/office/powerpoint/2010/main" val="4133204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EFDC7-54B6-4038-BDBF-2B1FFEE2803F}"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9C602-77AD-4B4C-807A-ADE74B582A57}" type="slidenum">
              <a:rPr lang="en-US" smtClean="0"/>
              <a:t>‹#›</a:t>
            </a:fld>
            <a:endParaRPr lang="en-US"/>
          </a:p>
        </p:txBody>
      </p:sp>
    </p:spTree>
    <p:extLst>
      <p:ext uri="{BB962C8B-B14F-4D97-AF65-F5344CB8AC3E}">
        <p14:creationId xmlns:p14="http://schemas.microsoft.com/office/powerpoint/2010/main" val="380018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EEFDC7-54B6-4038-BDBF-2B1FFEE2803F}"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9C602-77AD-4B4C-807A-ADE74B582A57}" type="slidenum">
              <a:rPr lang="en-US" smtClean="0"/>
              <a:t>‹#›</a:t>
            </a:fld>
            <a:endParaRPr lang="en-US"/>
          </a:p>
        </p:txBody>
      </p:sp>
    </p:spTree>
    <p:extLst>
      <p:ext uri="{BB962C8B-B14F-4D97-AF65-F5344CB8AC3E}">
        <p14:creationId xmlns:p14="http://schemas.microsoft.com/office/powerpoint/2010/main" val="332991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EEFDC7-54B6-4038-BDBF-2B1FFEE2803F}"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9C602-77AD-4B4C-807A-ADE74B582A57}" type="slidenum">
              <a:rPr lang="en-US" smtClean="0"/>
              <a:t>‹#›</a:t>
            </a:fld>
            <a:endParaRPr lang="en-US"/>
          </a:p>
        </p:txBody>
      </p:sp>
    </p:spTree>
    <p:extLst>
      <p:ext uri="{BB962C8B-B14F-4D97-AF65-F5344CB8AC3E}">
        <p14:creationId xmlns:p14="http://schemas.microsoft.com/office/powerpoint/2010/main" val="318764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EEFDC7-54B6-4038-BDBF-2B1FFEE2803F}" type="datetimeFigureOut">
              <a:rPr lang="en-US" smtClean="0"/>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79C602-77AD-4B4C-807A-ADE74B582A57}" type="slidenum">
              <a:rPr lang="en-US" smtClean="0"/>
              <a:t>‹#›</a:t>
            </a:fld>
            <a:endParaRPr lang="en-US"/>
          </a:p>
        </p:txBody>
      </p:sp>
    </p:spTree>
    <p:extLst>
      <p:ext uri="{BB962C8B-B14F-4D97-AF65-F5344CB8AC3E}">
        <p14:creationId xmlns:p14="http://schemas.microsoft.com/office/powerpoint/2010/main" val="22055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EFDC7-54B6-4038-BDBF-2B1FFEE2803F}" type="datetimeFigureOut">
              <a:rPr lang="en-US" smtClean="0"/>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79C602-77AD-4B4C-807A-ADE74B582A57}" type="slidenum">
              <a:rPr lang="en-US" smtClean="0"/>
              <a:t>‹#›</a:t>
            </a:fld>
            <a:endParaRPr lang="en-US"/>
          </a:p>
        </p:txBody>
      </p:sp>
    </p:spTree>
    <p:extLst>
      <p:ext uri="{BB962C8B-B14F-4D97-AF65-F5344CB8AC3E}">
        <p14:creationId xmlns:p14="http://schemas.microsoft.com/office/powerpoint/2010/main" val="3008896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EFDC7-54B6-4038-BDBF-2B1FFEE2803F}" type="datetimeFigureOut">
              <a:rPr lang="en-US" smtClean="0"/>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79C602-77AD-4B4C-807A-ADE74B582A57}" type="slidenum">
              <a:rPr lang="en-US" smtClean="0"/>
              <a:t>‹#›</a:t>
            </a:fld>
            <a:endParaRPr lang="en-US"/>
          </a:p>
        </p:txBody>
      </p:sp>
    </p:spTree>
    <p:extLst>
      <p:ext uri="{BB962C8B-B14F-4D97-AF65-F5344CB8AC3E}">
        <p14:creationId xmlns:p14="http://schemas.microsoft.com/office/powerpoint/2010/main" val="195291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EFDC7-54B6-4038-BDBF-2B1FFEE2803F}"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9C602-77AD-4B4C-807A-ADE74B582A57}" type="slidenum">
              <a:rPr lang="en-US" smtClean="0"/>
              <a:t>‹#›</a:t>
            </a:fld>
            <a:endParaRPr lang="en-US"/>
          </a:p>
        </p:txBody>
      </p:sp>
    </p:spTree>
    <p:extLst>
      <p:ext uri="{BB962C8B-B14F-4D97-AF65-F5344CB8AC3E}">
        <p14:creationId xmlns:p14="http://schemas.microsoft.com/office/powerpoint/2010/main" val="285750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EFDC7-54B6-4038-BDBF-2B1FFEE2803F}"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79C602-77AD-4B4C-807A-ADE74B582A57}" type="slidenum">
              <a:rPr lang="en-US" smtClean="0"/>
              <a:t>‹#›</a:t>
            </a:fld>
            <a:endParaRPr lang="en-US"/>
          </a:p>
        </p:txBody>
      </p:sp>
    </p:spTree>
    <p:extLst>
      <p:ext uri="{BB962C8B-B14F-4D97-AF65-F5344CB8AC3E}">
        <p14:creationId xmlns:p14="http://schemas.microsoft.com/office/powerpoint/2010/main" val="226708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EFDC7-54B6-4038-BDBF-2B1FFEE2803F}" type="datetimeFigureOut">
              <a:rPr lang="en-US" smtClean="0"/>
              <a:t>10/29/2018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9C602-77AD-4B4C-807A-ADE74B582A57}" type="slidenum">
              <a:rPr lang="en-US" smtClean="0"/>
              <a:t>‹#›</a:t>
            </a:fld>
            <a:endParaRPr lang="en-US"/>
          </a:p>
        </p:txBody>
      </p:sp>
    </p:spTree>
    <p:extLst>
      <p:ext uri="{BB962C8B-B14F-4D97-AF65-F5344CB8AC3E}">
        <p14:creationId xmlns:p14="http://schemas.microsoft.com/office/powerpoint/2010/main" val="696429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l.sciencesocieties.org/publications/books/articles/acsesspublicati/precisionagbasics/103#fig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l.sciencesocieties.org/publications/books/articles/acsesspublicati/precisionagbasics/103#ref-3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l.sciencesocieties.org/publications/books/articles/acsesspublicati/precisionagbasics/103#fig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l.sciencesocieties.org/publications/books/articles/acsesspublicati/precisionagbasics/103#fig7" TargetMode="External"/><Relationship Id="rId1" Type="http://schemas.openxmlformats.org/officeDocument/2006/relationships/slideLayout" Target="../slideLayouts/slideLayout2.xml"/><Relationship Id="rId4" Type="http://schemas.openxmlformats.org/officeDocument/2006/relationships/hyperlink" Target="https://dl.sciencesocieties.org/publications/books/articles/acsesspublicati/precisionagbasics/103?show-t-f=figures&amp;wrapper=no#ref-47"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l.sciencesocieties.org/publications/books/articles/acsesspublicati/precisionagbasics/103#ref-3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bit.ly/reflectance-information" TargetMode="External"/><Relationship Id="rId7" Type="http://schemas.openxmlformats.org/officeDocument/2006/relationships/hyperlink" Target="http://bit.ly/aerial-application" TargetMode="External"/><Relationship Id="rId2" Type="http://schemas.openxmlformats.org/officeDocument/2006/relationships/hyperlink" Target="http://bit.ly/crop-management-remote-sensing" TargetMode="External"/><Relationship Id="rId1" Type="http://schemas.openxmlformats.org/officeDocument/2006/relationships/slideLayout" Target="../slideLayouts/slideLayout2.xml"/><Relationship Id="rId6" Type="http://schemas.openxmlformats.org/officeDocument/2006/relationships/hyperlink" Target="http://bit.ly/cotton-production" TargetMode="External"/><Relationship Id="rId5" Type="http://schemas.openxmlformats.org/officeDocument/2006/relationships/hyperlink" Target="http://bit.ly/remote-sensing-NZ" TargetMode="External"/><Relationship Id="rId4" Type="http://schemas.openxmlformats.org/officeDocument/2006/relationships/hyperlink" Target="http://bit.ly/remote-sensing-opportuniti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l.sciencesocieties.org/publications/books/articles/acsesspublicati/precisionagbasics/103#fig2" TargetMode="External"/><Relationship Id="rId2" Type="http://schemas.openxmlformats.org/officeDocument/2006/relationships/hyperlink" Target="https://dl.sciencesocieties.org/publications/books/articles/acsesspublicati/precisionagbasics/103#fig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Remote Sensing for Site-Specific Crop </a:t>
            </a:r>
            <a:r>
              <a:rPr lang="en-US" dirty="0" smtClean="0"/>
              <a:t>Management</a:t>
            </a:r>
            <a:endParaRPr lang="en-US" dirty="0"/>
          </a:p>
        </p:txBody>
      </p:sp>
      <p:sp>
        <p:nvSpPr>
          <p:cNvPr id="3" name="Subtitle 2"/>
          <p:cNvSpPr>
            <a:spLocks noGrp="1"/>
          </p:cNvSpPr>
          <p:nvPr>
            <p:ph type="subTitle" idx="1"/>
          </p:nvPr>
        </p:nvSpPr>
        <p:spPr/>
        <p:txBody>
          <a:bodyPr/>
          <a:lstStyle/>
          <a:p>
            <a:r>
              <a:rPr lang="en-US" dirty="0" smtClean="0"/>
              <a:t>Chapter 8</a:t>
            </a:r>
            <a:endParaRPr lang="en-US" dirty="0"/>
          </a:p>
        </p:txBody>
      </p:sp>
    </p:spTree>
    <p:extLst>
      <p:ext uri="{BB962C8B-B14F-4D97-AF65-F5344CB8AC3E}">
        <p14:creationId xmlns:p14="http://schemas.microsoft.com/office/powerpoint/2010/main" val="1190229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5613400" cy="4351338"/>
          </a:xfrm>
        </p:spPr>
        <p:txBody>
          <a:bodyPr/>
          <a:lstStyle/>
          <a:p>
            <a:endParaRPr lang="en-US" dirty="0"/>
          </a:p>
        </p:txBody>
      </p:sp>
      <p:pic>
        <p:nvPicPr>
          <p:cNvPr id="5" name="Picture 4"/>
          <p:cNvPicPr>
            <a:picLocks noChangeAspect="1"/>
          </p:cNvPicPr>
          <p:nvPr/>
        </p:nvPicPr>
        <p:blipFill>
          <a:blip r:embed="rId2"/>
          <a:stretch>
            <a:fillRect/>
          </a:stretch>
        </p:blipFill>
        <p:spPr>
          <a:xfrm>
            <a:off x="5523821" y="89509"/>
            <a:ext cx="6087454" cy="6087454"/>
          </a:xfrm>
          <a:prstGeom prst="rect">
            <a:avLst/>
          </a:prstGeom>
        </p:spPr>
      </p:pic>
      <p:sp>
        <p:nvSpPr>
          <p:cNvPr id="6" name="Rectangle 5"/>
          <p:cNvSpPr/>
          <p:nvPr/>
        </p:nvSpPr>
        <p:spPr>
          <a:xfrm>
            <a:off x="290362" y="2316163"/>
            <a:ext cx="4721905" cy="3046988"/>
          </a:xfrm>
          <a:prstGeom prst="rect">
            <a:avLst/>
          </a:prstGeom>
        </p:spPr>
        <p:txBody>
          <a:bodyPr wrap="square">
            <a:spAutoFit/>
          </a:bodyPr>
          <a:lstStyle/>
          <a:p>
            <a:r>
              <a:rPr lang="en-US" sz="3200" dirty="0" smtClean="0"/>
              <a:t>Fig. 8.1.</a:t>
            </a:r>
          </a:p>
          <a:p>
            <a:r>
              <a:rPr lang="en-US" sz="3200" dirty="0" smtClean="0"/>
              <a:t>Panchromatic aerial image in Nebraska, University of Nebraska-Lincoln Conservation and Survey Division.</a:t>
            </a:r>
            <a:endParaRPr lang="en-US" sz="3200" dirty="0"/>
          </a:p>
        </p:txBody>
      </p:sp>
    </p:spTree>
    <p:extLst>
      <p:ext uri="{BB962C8B-B14F-4D97-AF65-F5344CB8AC3E}">
        <p14:creationId xmlns:p14="http://schemas.microsoft.com/office/powerpoint/2010/main" val="129226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146801" y="1"/>
            <a:ext cx="7045199" cy="6719358"/>
          </a:xfrm>
          <a:prstGeom prst="rect">
            <a:avLst/>
          </a:prstGeom>
        </p:spPr>
      </p:pic>
      <p:sp>
        <p:nvSpPr>
          <p:cNvPr id="5" name="Rectangle 4"/>
          <p:cNvSpPr/>
          <p:nvPr/>
        </p:nvSpPr>
        <p:spPr>
          <a:xfrm>
            <a:off x="262222" y="2055812"/>
            <a:ext cx="4563778" cy="4401205"/>
          </a:xfrm>
          <a:prstGeom prst="rect">
            <a:avLst/>
          </a:prstGeom>
        </p:spPr>
        <p:txBody>
          <a:bodyPr wrap="square">
            <a:spAutoFit/>
          </a:bodyPr>
          <a:lstStyle/>
          <a:p>
            <a:r>
              <a:rPr lang="en-US" sz="2800" dirty="0" smtClean="0"/>
              <a:t>Fig. 8.2.</a:t>
            </a:r>
          </a:p>
          <a:p>
            <a:r>
              <a:rPr lang="en-US" sz="2800" dirty="0" smtClean="0"/>
              <a:t>False-color near-infrared image, South Central Research Station, University of Nebraska, Clay County, NE. circa 1983. Center for Advanced Land Management Information Technologies (CALMIT), University of Nebraska-Lincoln.</a:t>
            </a:r>
            <a:endParaRPr lang="en-US" sz="2800" dirty="0"/>
          </a:p>
        </p:txBody>
      </p:sp>
    </p:spTree>
    <p:extLst>
      <p:ext uri="{BB962C8B-B14F-4D97-AF65-F5344CB8AC3E}">
        <p14:creationId xmlns:p14="http://schemas.microsoft.com/office/powerpoint/2010/main" val="259254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8637" y="1715294"/>
            <a:ext cx="11460163" cy="3901332"/>
          </a:xfrm>
          <a:prstGeom prst="rect">
            <a:avLst/>
          </a:prstGeom>
        </p:spPr>
      </p:pic>
      <p:sp>
        <p:nvSpPr>
          <p:cNvPr id="5" name="Rectangle 4"/>
          <p:cNvSpPr/>
          <p:nvPr/>
        </p:nvSpPr>
        <p:spPr>
          <a:xfrm>
            <a:off x="838199" y="5853797"/>
            <a:ext cx="8441267" cy="830997"/>
          </a:xfrm>
          <a:prstGeom prst="rect">
            <a:avLst/>
          </a:prstGeom>
        </p:spPr>
        <p:txBody>
          <a:bodyPr wrap="square">
            <a:spAutoFit/>
          </a:bodyPr>
          <a:lstStyle/>
          <a:p>
            <a:pPr fontAlgn="base"/>
            <a:r>
              <a:rPr lang="en-US" sz="2400" b="1" i="0" dirty="0" smtClean="0">
                <a:solidFill>
                  <a:srgbClr val="000000"/>
                </a:solidFill>
                <a:effectLst/>
                <a:latin typeface="Arial" panose="020B0604020202020204" pitchFamily="34" charset="0"/>
              </a:rPr>
              <a:t>Fig. 8.3.</a:t>
            </a:r>
            <a:br>
              <a:rPr lang="en-US" sz="2400" b="1" i="0" dirty="0" smtClean="0">
                <a:solidFill>
                  <a:srgbClr val="000000"/>
                </a:solidFill>
                <a:effectLst/>
                <a:latin typeface="Arial" panose="020B0604020202020204" pitchFamily="34" charset="0"/>
              </a:rPr>
            </a:br>
            <a:r>
              <a:rPr lang="en-US" sz="2400" b="0" i="0" dirty="0" smtClean="0">
                <a:solidFill>
                  <a:srgbClr val="000000"/>
                </a:solidFill>
                <a:effectLst/>
                <a:latin typeface="Arial" panose="020B0604020202020204" pitchFamily="34" charset="0"/>
              </a:rPr>
              <a:t>The electromagnetic spectrum (Source: NASA GSFC).</a:t>
            </a:r>
            <a:endParaRPr lang="en-US"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87513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a:t>
            </a:r>
            <a:r>
              <a:rPr lang="en-US" dirty="0" err="1" smtClean="0"/>
              <a:t>onimaging</a:t>
            </a:r>
            <a:r>
              <a:rPr lang="en-US" dirty="0" smtClean="0"/>
              <a:t> sensor</a:t>
            </a:r>
            <a:endParaRPr lang="en-US" dirty="0"/>
          </a:p>
        </p:txBody>
      </p:sp>
      <p:sp>
        <p:nvSpPr>
          <p:cNvPr id="3" name="Content Placeholder 2"/>
          <p:cNvSpPr>
            <a:spLocks noGrp="1"/>
          </p:cNvSpPr>
          <p:nvPr>
            <p:ph idx="1"/>
          </p:nvPr>
        </p:nvSpPr>
        <p:spPr/>
        <p:txBody>
          <a:bodyPr/>
          <a:lstStyle/>
          <a:p>
            <a:r>
              <a:rPr lang="en-US" dirty="0"/>
              <a:t>A </a:t>
            </a:r>
            <a:r>
              <a:rPr lang="en-US" dirty="0" err="1"/>
              <a:t>nonimaging</a:t>
            </a:r>
            <a:r>
              <a:rPr lang="en-US" dirty="0"/>
              <a:t> sensor, on the other hand, yields a totally different type of product, and it is most often deployed in a field setting (i.e., in situ or proximal), although it is possible to deploy such sensors in aircraft. </a:t>
            </a:r>
            <a:r>
              <a:rPr lang="en-US" dirty="0">
                <a:hlinkClick r:id="rId2"/>
              </a:rPr>
              <a:t>Figure 8.4</a:t>
            </a:r>
            <a:r>
              <a:rPr lang="en-US" dirty="0"/>
              <a:t> is a “spectral profile” generated by a </a:t>
            </a:r>
            <a:r>
              <a:rPr lang="en-US" dirty="0" err="1"/>
              <a:t>spectroradiometer</a:t>
            </a:r>
            <a:r>
              <a:rPr lang="en-US" dirty="0"/>
              <a:t>, a device that provides both the intensity of reflectance at many different wavelengths (sometimes thousands) as well as the spectral distribution of the reflectance (i.e., how the total signal is apportioned, wavelength by wavelength). Such diagnostic curves are very important in understanding the physical basis for spectral response (more on that later).</a:t>
            </a:r>
          </a:p>
        </p:txBody>
      </p:sp>
    </p:spTree>
    <p:extLst>
      <p:ext uri="{BB962C8B-B14F-4D97-AF65-F5344CB8AC3E}">
        <p14:creationId xmlns:p14="http://schemas.microsoft.com/office/powerpoint/2010/main" val="188152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433887" y="1329531"/>
            <a:ext cx="7591425" cy="5343525"/>
          </a:xfrm>
          <a:prstGeom prst="rect">
            <a:avLst/>
          </a:prstGeom>
        </p:spPr>
      </p:pic>
      <p:sp>
        <p:nvSpPr>
          <p:cNvPr id="5" name="Rectangle 4"/>
          <p:cNvSpPr/>
          <p:nvPr/>
        </p:nvSpPr>
        <p:spPr>
          <a:xfrm>
            <a:off x="302155" y="1585247"/>
            <a:ext cx="4131732" cy="4401205"/>
          </a:xfrm>
          <a:prstGeom prst="rect">
            <a:avLst/>
          </a:prstGeom>
        </p:spPr>
        <p:txBody>
          <a:bodyPr wrap="square">
            <a:spAutoFit/>
          </a:bodyPr>
          <a:lstStyle/>
          <a:p>
            <a:pPr fontAlgn="base"/>
            <a:r>
              <a:rPr lang="en-US" sz="2800" b="1" i="0" dirty="0" smtClean="0">
                <a:solidFill>
                  <a:srgbClr val="000000"/>
                </a:solidFill>
                <a:effectLst/>
                <a:latin typeface="Arial" panose="020B0604020202020204" pitchFamily="34" charset="0"/>
              </a:rPr>
              <a:t>Fig. 8.4.</a:t>
            </a:r>
            <a:br>
              <a:rPr lang="en-US" sz="2800" b="1" i="0" dirty="0" smtClean="0">
                <a:solidFill>
                  <a:srgbClr val="000000"/>
                </a:solidFill>
                <a:effectLst/>
                <a:latin typeface="Arial" panose="020B0604020202020204" pitchFamily="34" charset="0"/>
              </a:rPr>
            </a:br>
            <a:r>
              <a:rPr lang="en-US" sz="2800" b="0" i="0" dirty="0" smtClean="0">
                <a:solidFill>
                  <a:srgbClr val="000000"/>
                </a:solidFill>
                <a:effectLst/>
                <a:latin typeface="Arial" panose="020B0604020202020204" pitchFamily="34" charset="0"/>
              </a:rPr>
              <a:t>Corn canopy reflectance as influenced by days after planting (Center for Advanced Land Management Information Technologies [CALMIT], University of Nebraska-Lincoln).</a:t>
            </a:r>
            <a:endParaRPr lang="en-US" sz="2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4922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81200" y="274638"/>
            <a:ext cx="8229600" cy="715962"/>
          </a:xfrm>
        </p:spPr>
        <p:txBody>
          <a:bodyPr>
            <a:normAutofit/>
          </a:bodyPr>
          <a:lstStyle/>
          <a:p>
            <a:pPr eaLnBrk="1" hangingPunct="1"/>
            <a:r>
              <a:rPr lang="en-US" altLang="en-US" smtClean="0"/>
              <a:t>Soil and crop reflectance</a:t>
            </a:r>
          </a:p>
        </p:txBody>
      </p:sp>
      <p:graphicFrame>
        <p:nvGraphicFramePr>
          <p:cNvPr id="30723" name="Object 3"/>
          <p:cNvGraphicFramePr>
            <a:graphicFrameLocks noChangeAspect="1"/>
          </p:cNvGraphicFramePr>
          <p:nvPr>
            <p:extLst>
              <p:ext uri="{D42A27DB-BD31-4B8C-83A1-F6EECF244321}">
                <p14:modId xmlns:p14="http://schemas.microsoft.com/office/powerpoint/2010/main" val="2254164654"/>
              </p:ext>
            </p:extLst>
          </p:nvPr>
        </p:nvGraphicFramePr>
        <p:xfrm>
          <a:off x="829733" y="1106487"/>
          <a:ext cx="9177867" cy="4949825"/>
        </p:xfrm>
        <a:graphic>
          <a:graphicData uri="http://schemas.openxmlformats.org/presentationml/2006/ole">
            <mc:AlternateContent xmlns:mc="http://schemas.openxmlformats.org/markup-compatibility/2006">
              <mc:Choice xmlns:v="urn:schemas-microsoft-com:vml" Requires="v">
                <p:oleObj spid="_x0000_s1034" name="Worksheet" r:id="rId4" imgW="8677656" imgH="5934456" progId="Excel.Sheet.8">
                  <p:embed/>
                </p:oleObj>
              </mc:Choice>
              <mc:Fallback>
                <p:oleObj name="Worksheet" r:id="rId4" imgW="8677656" imgH="593445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733" y="1106487"/>
                        <a:ext cx="9177867" cy="4949825"/>
                      </a:xfrm>
                      <a:prstGeom prst="rect">
                        <a:avLst/>
                      </a:prstGeom>
                      <a:noFill/>
                      <a:ln>
                        <a:noFill/>
                      </a:ln>
                      <a:effectLst/>
                      <a:extLst/>
                    </p:spPr>
                  </p:pic>
                </p:oleObj>
              </mc:Fallback>
            </mc:AlternateContent>
          </a:graphicData>
        </a:graphic>
      </p:graphicFrame>
      <p:graphicFrame>
        <p:nvGraphicFramePr>
          <p:cNvPr id="30724" name="Object 4"/>
          <p:cNvGraphicFramePr>
            <a:graphicFrameLocks noChangeAspect="1"/>
          </p:cNvGraphicFramePr>
          <p:nvPr>
            <p:extLst>
              <p:ext uri="{D42A27DB-BD31-4B8C-83A1-F6EECF244321}">
                <p14:modId xmlns:p14="http://schemas.microsoft.com/office/powerpoint/2010/main" val="3059540055"/>
              </p:ext>
            </p:extLst>
          </p:nvPr>
        </p:nvGraphicFramePr>
        <p:xfrm>
          <a:off x="2185988" y="3581399"/>
          <a:ext cx="3622145" cy="381000"/>
        </p:xfrm>
        <a:graphic>
          <a:graphicData uri="http://schemas.openxmlformats.org/presentationml/2006/ole">
            <mc:AlternateContent xmlns:mc="http://schemas.openxmlformats.org/markup-compatibility/2006">
              <mc:Choice xmlns:v="urn:schemas-microsoft-com:vml" Requires="v">
                <p:oleObj spid="_x0000_s1035" name="Designer Drawing" r:id="rId6" imgW="7267575" imgH="2809875" progId="Designer.Drawing.7">
                  <p:embed/>
                </p:oleObj>
              </mc:Choice>
              <mc:Fallback>
                <p:oleObj name="Designer Drawing" r:id="rId6" imgW="7267575" imgH="2809875" progId="Designer.Drawing.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5988" y="3581399"/>
                        <a:ext cx="3622145" cy="3810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6697493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Sensors: Active or Passive</a:t>
            </a:r>
            <a:endParaRPr lang="en-US" dirty="0"/>
          </a:p>
        </p:txBody>
      </p:sp>
      <p:sp>
        <p:nvSpPr>
          <p:cNvPr id="3" name="Content Placeholder 2"/>
          <p:cNvSpPr>
            <a:spLocks noGrp="1"/>
          </p:cNvSpPr>
          <p:nvPr>
            <p:ph idx="1"/>
          </p:nvPr>
        </p:nvSpPr>
        <p:spPr/>
        <p:txBody>
          <a:bodyPr/>
          <a:lstStyle/>
          <a:p>
            <a:r>
              <a:rPr lang="en-US" dirty="0"/>
              <a:t>Sensors are classified as either passive or active. Passive sensors make use of energy that exists naturally in our environment; for example, sunlight. Ordinary digital cameras make use of reflected sunlight, with detectors that are sensitive to the blue, green, and red portions of the visible spectrum, to produce conventional color photographs. Thus, the digital camera clearly is a passive sensor. Other types of energy, such as heat, exist naturally in the environment, and can be sensed.</a:t>
            </a:r>
          </a:p>
        </p:txBody>
      </p:sp>
    </p:spTree>
    <p:extLst>
      <p:ext uri="{BB962C8B-B14F-4D97-AF65-F5344CB8AC3E}">
        <p14:creationId xmlns:p14="http://schemas.microsoft.com/office/powerpoint/2010/main" val="3228781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Sensors: Active or </a:t>
            </a:r>
            <a:r>
              <a:rPr lang="en-US" b="1" dirty="0" smtClean="0"/>
              <a:t>Passive</a:t>
            </a:r>
            <a:endParaRPr lang="en-US" dirty="0"/>
          </a:p>
        </p:txBody>
      </p:sp>
      <p:sp>
        <p:nvSpPr>
          <p:cNvPr id="3" name="Content Placeholder 2"/>
          <p:cNvSpPr>
            <a:spLocks noGrp="1"/>
          </p:cNvSpPr>
          <p:nvPr>
            <p:ph idx="1"/>
          </p:nvPr>
        </p:nvSpPr>
        <p:spPr/>
        <p:txBody>
          <a:bodyPr/>
          <a:lstStyle/>
          <a:p>
            <a:r>
              <a:rPr lang="en-US" dirty="0"/>
              <a:t>Active sensors, on the other hand, produce their own energy for sensing. Radar is a good example of an active sensor. Such systems, which operate in the microwave portion of the spectrum, generate thousands of tiny pulses per second, and those electronic pulses are reflected by ground targets at various levels of intensity. Those that are deflected and return from the target to the sensor system can be captured and used to produce an image of radar backscatter. The backscatter at various radar frequencies (i.e., wavelengths) from different terrestrial targets can studied in another way; they can be analyzed in a </a:t>
            </a:r>
            <a:r>
              <a:rPr lang="en-US" dirty="0" err="1"/>
              <a:t>nonimaging</a:t>
            </a:r>
            <a:r>
              <a:rPr lang="en-US" dirty="0"/>
              <a:t> manner to characterize a target based on their returns (</a:t>
            </a:r>
            <a:r>
              <a:rPr lang="en-US" dirty="0">
                <a:hlinkClick r:id="rId2"/>
              </a:rPr>
              <a:t>Narayanan et al., 1992</a:t>
            </a:r>
            <a:r>
              <a:rPr lang="en-US" dirty="0"/>
              <a:t>).</a:t>
            </a:r>
          </a:p>
        </p:txBody>
      </p:sp>
    </p:spTree>
    <p:extLst>
      <p:ext uri="{BB962C8B-B14F-4D97-AF65-F5344CB8AC3E}">
        <p14:creationId xmlns:p14="http://schemas.microsoft.com/office/powerpoint/2010/main" val="158549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509" y="709095"/>
            <a:ext cx="6403541" cy="4351338"/>
          </a:xfrm>
        </p:spPr>
        <p:txBody>
          <a:bodyPr>
            <a:normAutofit fontScale="92500" lnSpcReduction="10000"/>
          </a:bodyPr>
          <a:lstStyle/>
          <a:p>
            <a:r>
              <a:rPr lang="en-US" dirty="0"/>
              <a:t>The same effect </a:t>
            </a:r>
            <a:r>
              <a:rPr lang="en-US" dirty="0" smtClean="0"/>
              <a:t>of Fig 8.4 can </a:t>
            </a:r>
            <a:r>
              <a:rPr lang="en-US" dirty="0"/>
              <a:t>be translated to an image format. </a:t>
            </a:r>
            <a:r>
              <a:rPr lang="en-US" dirty="0">
                <a:hlinkClick r:id="rId2"/>
              </a:rPr>
              <a:t>Figure 8.5</a:t>
            </a:r>
            <a:r>
              <a:rPr lang="en-US" dirty="0"/>
              <a:t> shows, by means of a “false-color composite of red, green and NIR bands,” views of an irrigated corn field (left column of circular pivots) compared with a field of irrigated soybeans (right column of circular pivots). Notice how the color patterns in both fields change over time, with the bright red tones being indicative of actively photosynthesizing green vegetation, and a strong signal in the near-infrared region.</a:t>
            </a:r>
            <a:endParaRPr lang="en-US" dirty="0"/>
          </a:p>
        </p:txBody>
      </p:sp>
      <p:pic>
        <p:nvPicPr>
          <p:cNvPr id="4" name="Picture 3"/>
          <p:cNvPicPr>
            <a:picLocks noChangeAspect="1"/>
          </p:cNvPicPr>
          <p:nvPr/>
        </p:nvPicPr>
        <p:blipFill>
          <a:blip r:embed="rId3"/>
          <a:stretch>
            <a:fillRect/>
          </a:stretch>
        </p:blipFill>
        <p:spPr>
          <a:xfrm>
            <a:off x="6750050" y="365125"/>
            <a:ext cx="5295900" cy="6143625"/>
          </a:xfrm>
          <a:prstGeom prst="rect">
            <a:avLst/>
          </a:prstGeom>
        </p:spPr>
      </p:pic>
      <p:sp>
        <p:nvSpPr>
          <p:cNvPr id="5" name="Rectangle 4"/>
          <p:cNvSpPr/>
          <p:nvPr/>
        </p:nvSpPr>
        <p:spPr>
          <a:xfrm>
            <a:off x="146050" y="5269906"/>
            <a:ext cx="6096000" cy="1477328"/>
          </a:xfrm>
          <a:prstGeom prst="rect">
            <a:avLst/>
          </a:prstGeom>
        </p:spPr>
        <p:txBody>
          <a:bodyPr>
            <a:spAutoFit/>
          </a:bodyPr>
          <a:lstStyle/>
          <a:p>
            <a:pPr fontAlgn="base"/>
            <a:r>
              <a:rPr lang="en-US" b="1" i="0" dirty="0" smtClean="0">
                <a:solidFill>
                  <a:srgbClr val="000000"/>
                </a:solidFill>
                <a:effectLst/>
                <a:latin typeface="Arial" panose="020B0604020202020204" pitchFamily="34" charset="0"/>
              </a:rPr>
              <a:t>Fig. 8.5.</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False-color near-infrared comparison of corn (left field) and soybean (right field) canopies throughout the growing season (CALMIT AISA sensor system). In these images, red indicates more biomass, blue and green less biomass.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750978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Spectral Signature of Vegetation: What Does It Tell Us?</a:t>
            </a:r>
            <a:br>
              <a:rPr lang="en-US" b="1" dirty="0"/>
            </a:br>
            <a:endParaRPr lang="en-US" dirty="0"/>
          </a:p>
        </p:txBody>
      </p:sp>
      <p:sp>
        <p:nvSpPr>
          <p:cNvPr id="3" name="Content Placeholder 2"/>
          <p:cNvSpPr>
            <a:spLocks noGrp="1"/>
          </p:cNvSpPr>
          <p:nvPr>
            <p:ph idx="1"/>
          </p:nvPr>
        </p:nvSpPr>
        <p:spPr>
          <a:xfrm>
            <a:off x="838200" y="1825625"/>
            <a:ext cx="3592986" cy="4351338"/>
          </a:xfrm>
        </p:spPr>
        <p:txBody>
          <a:bodyPr/>
          <a:lstStyle/>
          <a:p>
            <a:endParaRPr lang="en-US" dirty="0"/>
          </a:p>
        </p:txBody>
      </p:sp>
      <p:pic>
        <p:nvPicPr>
          <p:cNvPr id="5" name="Picture 4"/>
          <p:cNvPicPr>
            <a:picLocks noChangeAspect="1"/>
          </p:cNvPicPr>
          <p:nvPr/>
        </p:nvPicPr>
        <p:blipFill>
          <a:blip r:embed="rId2"/>
          <a:stretch>
            <a:fillRect/>
          </a:stretch>
        </p:blipFill>
        <p:spPr>
          <a:xfrm>
            <a:off x="4431186" y="762000"/>
            <a:ext cx="7620000" cy="6096000"/>
          </a:xfrm>
          <a:prstGeom prst="rect">
            <a:avLst/>
          </a:prstGeom>
        </p:spPr>
      </p:pic>
      <p:sp>
        <p:nvSpPr>
          <p:cNvPr id="6" name="Rectangle 5"/>
          <p:cNvSpPr/>
          <p:nvPr/>
        </p:nvSpPr>
        <p:spPr>
          <a:xfrm>
            <a:off x="3048000" y="3105835"/>
            <a:ext cx="6096000" cy="646331"/>
          </a:xfrm>
          <a:prstGeom prst="rect">
            <a:avLst/>
          </a:prstGeom>
        </p:spPr>
        <p:txBody>
          <a:bodyPr>
            <a:spAutoFit/>
          </a:bodyPr>
          <a:lstStyle/>
          <a:p>
            <a:pPr fontAlgn="base"/>
            <a:r>
              <a:rPr lang="en-US" b="1" i="0" dirty="0" smtClean="0">
                <a:solidFill>
                  <a:srgbClr val="000000"/>
                </a:solidFill>
                <a:effectLst/>
                <a:latin typeface="Arial" panose="020B0604020202020204" pitchFamily="34" charset="0"/>
              </a:rPr>
              <a:t>Fig. 8.6.</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Primary factors influencing plant canopy reflectance.</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57625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Abstract</a:t>
            </a:r>
            <a:endParaRPr lang="en-US" dirty="0"/>
          </a:p>
        </p:txBody>
      </p:sp>
      <p:sp>
        <p:nvSpPr>
          <p:cNvPr id="3" name="Content Placeholder 2"/>
          <p:cNvSpPr>
            <a:spLocks noGrp="1"/>
          </p:cNvSpPr>
          <p:nvPr>
            <p:ph idx="1"/>
          </p:nvPr>
        </p:nvSpPr>
        <p:spPr/>
        <p:txBody>
          <a:bodyPr/>
          <a:lstStyle/>
          <a:p>
            <a:pPr fontAlgn="base"/>
            <a:r>
              <a:rPr lang="en-US" dirty="0" smtClean="0"/>
              <a:t>This </a:t>
            </a:r>
            <a:r>
              <a:rPr lang="en-US" dirty="0"/>
              <a:t>chapter provides a brief overview of the development of remote sensing tools that are used to assess crop health. Today there are a wide variety of sensing options available to crop producers and researchers alike, which allow for close observation of the crop. Remote sensing information can be collected by unmanned aerial vehicles (UAVs), manned aircraft, and satellite platforms.</a:t>
            </a:r>
          </a:p>
          <a:p>
            <a:endParaRPr lang="en-US" dirty="0"/>
          </a:p>
        </p:txBody>
      </p:sp>
    </p:spTree>
    <p:extLst>
      <p:ext uri="{BB962C8B-B14F-4D97-AF65-F5344CB8AC3E}">
        <p14:creationId xmlns:p14="http://schemas.microsoft.com/office/powerpoint/2010/main" val="614512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4432" y="1854501"/>
            <a:ext cx="4628949" cy="4351338"/>
          </a:xfrm>
        </p:spPr>
        <p:txBody>
          <a:bodyPr>
            <a:normAutofit/>
          </a:bodyPr>
          <a:lstStyle/>
          <a:p>
            <a:r>
              <a:rPr lang="en-US" sz="2000" dirty="0">
                <a:hlinkClick r:id="rId2"/>
              </a:rPr>
              <a:t>Figure 8.7</a:t>
            </a:r>
            <a:r>
              <a:rPr lang="en-US" sz="2000" dirty="0"/>
              <a:t> depicts a series of spectral profiles that illustrate the effect of increasing chlorophyll on the signal from grape leaves. The lines in the graph summarize chlorophyll densities ranging from a minimum of 3 mg m</a:t>
            </a:r>
            <a:r>
              <a:rPr lang="en-US" sz="2000" baseline="30000" dirty="0"/>
              <a:t>-2</a:t>
            </a:r>
            <a:r>
              <a:rPr lang="en-US" sz="2000" dirty="0"/>
              <a:t> to a maximum pigment content of 515 mg m</a:t>
            </a:r>
            <a:r>
              <a:rPr lang="en-US" sz="2000" baseline="30000" dirty="0"/>
              <a:t>-2</a:t>
            </a:r>
            <a:r>
              <a:rPr lang="en-US" sz="2000" dirty="0"/>
              <a:t>. The main point here is that increasing chlorophyll causes a pronounced (and orderly) increase in absorption (i.e., a decrease in reflectance) in the visible region of the spectrum. The effect is especially dramatic in the red region.</a:t>
            </a:r>
            <a:endParaRPr lang="en-US" sz="2000" dirty="0"/>
          </a:p>
        </p:txBody>
      </p:sp>
      <p:pic>
        <p:nvPicPr>
          <p:cNvPr id="4" name="Picture 3"/>
          <p:cNvPicPr>
            <a:picLocks noChangeAspect="1"/>
          </p:cNvPicPr>
          <p:nvPr/>
        </p:nvPicPr>
        <p:blipFill>
          <a:blip r:embed="rId3"/>
          <a:stretch>
            <a:fillRect/>
          </a:stretch>
        </p:blipFill>
        <p:spPr>
          <a:xfrm>
            <a:off x="4905375" y="1690688"/>
            <a:ext cx="7286625" cy="4857750"/>
          </a:xfrm>
          <a:prstGeom prst="rect">
            <a:avLst/>
          </a:prstGeom>
        </p:spPr>
      </p:pic>
      <p:sp>
        <p:nvSpPr>
          <p:cNvPr id="5" name="Rectangle 4"/>
          <p:cNvSpPr/>
          <p:nvPr/>
        </p:nvSpPr>
        <p:spPr>
          <a:xfrm>
            <a:off x="80032" y="5959537"/>
            <a:ext cx="6096000" cy="923330"/>
          </a:xfrm>
          <a:prstGeom prst="rect">
            <a:avLst/>
          </a:prstGeom>
        </p:spPr>
        <p:txBody>
          <a:bodyPr>
            <a:spAutoFit/>
          </a:bodyPr>
          <a:lstStyle/>
          <a:p>
            <a:pPr fontAlgn="base"/>
            <a:r>
              <a:rPr lang="en-US" b="1" i="0" smtClean="0">
                <a:solidFill>
                  <a:srgbClr val="000000"/>
                </a:solidFill>
                <a:effectLst/>
                <a:latin typeface="Arial" panose="020B0604020202020204" pitchFamily="34" charset="0"/>
              </a:rPr>
              <a:t>Fig. 8.7.</a:t>
            </a:r>
            <a:br>
              <a:rPr lang="en-US" b="1" i="0" smtClean="0">
                <a:solidFill>
                  <a:srgbClr val="000000"/>
                </a:solidFill>
                <a:effectLst/>
                <a:latin typeface="Arial" panose="020B0604020202020204" pitchFamily="34" charset="0"/>
              </a:rPr>
            </a:br>
            <a:r>
              <a:rPr lang="en-US" b="0" i="0" smtClean="0">
                <a:solidFill>
                  <a:srgbClr val="000000"/>
                </a:solidFill>
                <a:effectLst/>
                <a:latin typeface="Arial" panose="020B0604020202020204" pitchFamily="34" charset="0"/>
              </a:rPr>
              <a:t>Effects of grape leaf chlorophyll content on canopy reflectance (</a:t>
            </a:r>
            <a:r>
              <a:rPr lang="en-US" b="0" i="0" u="none" strike="noStrike" smtClean="0">
                <a:solidFill>
                  <a:srgbClr val="000000"/>
                </a:solidFill>
                <a:effectLst/>
                <a:latin typeface="inherit"/>
                <a:hlinkClick r:id="rId4"/>
              </a:rPr>
              <a:t>Steele et al., 2008</a:t>
            </a:r>
            <a:r>
              <a:rPr lang="en-US" b="0" i="0" smtClean="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287933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Vegetation Indices</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As </a:t>
            </a:r>
            <a:r>
              <a:rPr lang="en-US" dirty="0"/>
              <a:t>mentioned above, reflectance in specific wavelength regions is related to various plant attributes: plant pigments influence reflectance in visible regions, cell structure and canopy architecture influence reflectance in near-infrared regions, and leaf water content influences reflectance in mid-infrared regions. By evaluating reflectance in multiple wavelength regions, one can begin to infer specific properties of plants, in particular if plants are stressed. Scientists use the concept of a vegetation index (VI) to explore the relationships of reflectance in two or more spectral regions on plant properties, combining information from multiple wavebands into a single value. More than 150 vegetation indices have been developed, often with assessment of specific plant properties in mind. The most widely known VI is the Normalized Difference Vegetation Index (NDVI) (Rouse et al., 1974). The Normalized Difference Vegetation Index uses the relationship of reflectance in visible (normally red) and near-infrared regions, using the formula:</a:t>
            </a:r>
          </a:p>
          <a:p>
            <a:endParaRPr lang="en-US" dirty="0"/>
          </a:p>
          <a:p>
            <a:endParaRPr lang="en-US" dirty="0"/>
          </a:p>
          <a:p>
            <a:r>
              <a:rPr lang="en-US" dirty="0"/>
              <a:t>Values for NDVI will range between -1.0 and +1.0.</a:t>
            </a:r>
          </a:p>
        </p:txBody>
      </p:sp>
      <p:pic>
        <p:nvPicPr>
          <p:cNvPr id="6" name="Picture 5"/>
          <p:cNvPicPr>
            <a:picLocks noChangeAspect="1"/>
          </p:cNvPicPr>
          <p:nvPr/>
        </p:nvPicPr>
        <p:blipFill>
          <a:blip r:embed="rId2"/>
          <a:stretch>
            <a:fillRect/>
          </a:stretch>
        </p:blipFill>
        <p:spPr>
          <a:xfrm>
            <a:off x="1399674" y="5201251"/>
            <a:ext cx="3810000" cy="228600"/>
          </a:xfrm>
          <a:prstGeom prst="rect">
            <a:avLst/>
          </a:prstGeom>
        </p:spPr>
      </p:pic>
    </p:spTree>
    <p:extLst>
      <p:ext uri="{BB962C8B-B14F-4D97-AF65-F5344CB8AC3E}">
        <p14:creationId xmlns:p14="http://schemas.microsoft.com/office/powerpoint/2010/main" val="1498177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451" y="0"/>
            <a:ext cx="12198902" cy="7044840"/>
          </a:xfrm>
          <a:prstGeom prst="rect">
            <a:avLst/>
          </a:prstGeom>
        </p:spPr>
      </p:pic>
    </p:spTree>
    <p:extLst>
      <p:ext uri="{BB962C8B-B14F-4D97-AF65-F5344CB8AC3E}">
        <p14:creationId xmlns:p14="http://schemas.microsoft.com/office/powerpoint/2010/main" val="3547630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 Applications</a:t>
            </a:r>
            <a:endParaRPr lang="en-US" dirty="0"/>
          </a:p>
        </p:txBody>
      </p:sp>
      <p:sp>
        <p:nvSpPr>
          <p:cNvPr id="3" name="Content Placeholder 2"/>
          <p:cNvSpPr>
            <a:spLocks noGrp="1"/>
          </p:cNvSpPr>
          <p:nvPr>
            <p:ph idx="1"/>
          </p:nvPr>
        </p:nvSpPr>
        <p:spPr>
          <a:xfrm>
            <a:off x="838200" y="1787124"/>
            <a:ext cx="3547712" cy="4351338"/>
          </a:xfrm>
        </p:spPr>
        <p:txBody>
          <a:bodyPr/>
          <a:lstStyle/>
          <a:p>
            <a:r>
              <a:rPr lang="en-US" dirty="0" smtClean="0"/>
              <a:t>Nutrient</a:t>
            </a:r>
          </a:p>
          <a:p>
            <a:r>
              <a:rPr lang="en-US" dirty="0" smtClean="0"/>
              <a:t>Water</a:t>
            </a:r>
          </a:p>
          <a:p>
            <a:r>
              <a:rPr lang="en-US" dirty="0" smtClean="0"/>
              <a:t>IPM</a:t>
            </a:r>
          </a:p>
          <a:p>
            <a:r>
              <a:rPr lang="en-US" dirty="0" smtClean="0"/>
              <a:t>Research</a:t>
            </a:r>
            <a:endParaRPr lang="en-US" dirty="0"/>
          </a:p>
        </p:txBody>
      </p:sp>
      <p:pic>
        <p:nvPicPr>
          <p:cNvPr id="4" name="Picture 3"/>
          <p:cNvPicPr>
            <a:picLocks noChangeAspect="1"/>
          </p:cNvPicPr>
          <p:nvPr/>
        </p:nvPicPr>
        <p:blipFill>
          <a:blip r:embed="rId2"/>
          <a:stretch>
            <a:fillRect/>
          </a:stretch>
        </p:blipFill>
        <p:spPr>
          <a:xfrm>
            <a:off x="4572000" y="1356527"/>
            <a:ext cx="7620000" cy="5076825"/>
          </a:xfrm>
          <a:prstGeom prst="rect">
            <a:avLst/>
          </a:prstGeom>
        </p:spPr>
      </p:pic>
      <p:sp>
        <p:nvSpPr>
          <p:cNvPr id="5" name="Rectangle 4"/>
          <p:cNvSpPr/>
          <p:nvPr/>
        </p:nvSpPr>
        <p:spPr>
          <a:xfrm>
            <a:off x="0" y="6238575"/>
            <a:ext cx="12378088" cy="646331"/>
          </a:xfrm>
          <a:prstGeom prst="rect">
            <a:avLst/>
          </a:prstGeom>
        </p:spPr>
        <p:txBody>
          <a:bodyPr wrap="square">
            <a:spAutoFit/>
          </a:bodyPr>
          <a:lstStyle/>
          <a:p>
            <a:r>
              <a:rPr lang="en-US" dirty="0" smtClean="0"/>
              <a:t>Figure 8.8.</a:t>
            </a:r>
          </a:p>
          <a:p>
            <a:r>
              <a:rPr lang="en-US" dirty="0" smtClean="0"/>
              <a:t>Use of a multirotor UAS with a 5 band multispectral sensor for crop stress research in Nebraska.</a:t>
            </a:r>
            <a:endParaRPr lang="en-US" dirty="0"/>
          </a:p>
        </p:txBody>
      </p:sp>
    </p:spTree>
    <p:extLst>
      <p:ext uri="{BB962C8B-B14F-4D97-AF65-F5344CB8AC3E}">
        <p14:creationId xmlns:p14="http://schemas.microsoft.com/office/powerpoint/2010/main" val="2168829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14925" y="1506425"/>
            <a:ext cx="7077075" cy="4791075"/>
          </a:xfrm>
          <a:prstGeom prst="rect">
            <a:avLst/>
          </a:prstGeom>
        </p:spPr>
      </p:pic>
      <p:sp>
        <p:nvSpPr>
          <p:cNvPr id="5" name="Rectangle 4"/>
          <p:cNvSpPr/>
          <p:nvPr/>
        </p:nvSpPr>
        <p:spPr>
          <a:xfrm>
            <a:off x="0" y="512564"/>
            <a:ext cx="5188017" cy="5632311"/>
          </a:xfrm>
          <a:prstGeom prst="rect">
            <a:avLst/>
          </a:prstGeom>
        </p:spPr>
        <p:txBody>
          <a:bodyPr wrap="square">
            <a:spAutoFit/>
          </a:bodyPr>
          <a:lstStyle/>
          <a:p>
            <a:r>
              <a:rPr lang="en-US" sz="2400" dirty="0" smtClean="0"/>
              <a:t>Fig. 8.9.</a:t>
            </a:r>
          </a:p>
          <a:p>
            <a:r>
              <a:rPr lang="en-US" sz="2400" dirty="0" smtClean="0"/>
              <a:t>Use of a UAS-mounted multispectral active canopy sensor to assess nitrogen status of corn. Background image is from a UAS-mounted high resolution standard camera (RGB). Normalized difference vegetation index red edge (NDRE) values superimposed over the background image were collected with a UAS-mounted active sensor operated at a distance approximately 1.5 m over the canopy. Numbers within each treatment plot are fertilizer nitrogen rate in pounds per acre. (University of Nebraska-Lincoln).</a:t>
            </a:r>
            <a:endParaRPr lang="en-US" sz="2400" dirty="0"/>
          </a:p>
        </p:txBody>
      </p:sp>
    </p:spTree>
    <p:extLst>
      <p:ext uri="{BB962C8B-B14F-4D97-AF65-F5344CB8AC3E}">
        <p14:creationId xmlns:p14="http://schemas.microsoft.com/office/powerpoint/2010/main" val="3792978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Opportunities and </a:t>
            </a:r>
            <a:r>
              <a:rPr lang="en-US" b="1" dirty="0" smtClean="0"/>
              <a:t>Limitations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There are several challenges to accurate crop management using remote sensing technologies. One drawback to satellite platforms, and to a lesser extent manned aircraft, has been the time delay between data acquisition and delivery to the operator, which can be several days. If a satellite revisit time is once every five to six days or greater, and clouds periodically cover the area of interest, timely sensing and intervention can be difficult. Aerial sensing can be scheduled around cloud cover, but still scheduling of manned aircraft can be an issue. Unmanned aerial systems have greater flexibility in that they can be more easily scheduled to optimize data collection. However, their ability to cover larger areas is more limited than satellite or manned aircraft. It is likely that UAS systems will become more widely used in agriculture in the future, allowing greater temporal density in remote sensed data than has been cost effective with satellite or manned aerial platforms. Regardless of the platform, there is a need for research that will separate sources of crop stress and directly estimate nutrient deficiencies without the use of reference treatments within the field (</a:t>
            </a:r>
            <a:r>
              <a:rPr lang="en-US" dirty="0" err="1">
                <a:hlinkClick r:id="rId2"/>
              </a:rPr>
              <a:t>Mulla</a:t>
            </a:r>
            <a:r>
              <a:rPr lang="en-US" dirty="0">
                <a:hlinkClick r:id="rId2"/>
              </a:rPr>
              <a:t>, 2013</a:t>
            </a:r>
            <a:r>
              <a:rPr lang="en-US" dirty="0"/>
              <a:t>).</a:t>
            </a:r>
            <a:endParaRPr lang="en-US" dirty="0"/>
          </a:p>
        </p:txBody>
      </p:sp>
    </p:spTree>
    <p:extLst>
      <p:ext uri="{BB962C8B-B14F-4D97-AF65-F5344CB8AC3E}">
        <p14:creationId xmlns:p14="http://schemas.microsoft.com/office/powerpoint/2010/main" val="2529507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Opportunities and </a:t>
            </a:r>
            <a:r>
              <a:rPr lang="en-US" b="1" dirty="0" smtClean="0"/>
              <a:t>Limitations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Remotely sensed information can be very useful to identify areas with issues within fields. Accurately identifying the cause of such issues with spectral reflectance information is challenging, and the subject of current research. A common approach with current technologies is to use remote sensing methods with high temporal and spatial resolution to identify anomalous areas of fields, then use ground scouting to identify the underlying cause. Maps of problem areas developed from remote sensed imagery can then be used to direct spatial treatment to address issues. It is likely there will be continued integration between remote sensing, proximal sensing, vehicle-mounted and in situ sensing platforms. Management systems will more fully integrate sensor information from these various platforms to provide timely, and increasingly more automated, control of inputs such as fertilizer, irrigation, and pesticides.</a:t>
            </a:r>
            <a:endParaRPr lang="en-US" dirty="0"/>
          </a:p>
        </p:txBody>
      </p:sp>
    </p:spTree>
    <p:extLst>
      <p:ext uri="{BB962C8B-B14F-4D97-AF65-F5344CB8AC3E}">
        <p14:creationId xmlns:p14="http://schemas.microsoft.com/office/powerpoint/2010/main" val="3103353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Video 8.1</a:t>
            </a:r>
            <a:r>
              <a:rPr lang="en-US" b="1" dirty="0" smtClean="0"/>
              <a:t>. </a:t>
            </a:r>
            <a:r>
              <a:rPr lang="en-US" dirty="0" smtClean="0"/>
              <a:t>What </a:t>
            </a:r>
            <a:r>
              <a:rPr lang="en-US" dirty="0"/>
              <a:t>crop management decisions are best served by remote sensing? </a:t>
            </a:r>
            <a:r>
              <a:rPr lang="en-US" dirty="0">
                <a:hlinkClick r:id="rId2"/>
              </a:rPr>
              <a:t>http://bit.ly/crop-management-remote-sensing</a:t>
            </a:r>
            <a:endParaRPr lang="en-US" dirty="0"/>
          </a:p>
          <a:p>
            <a:r>
              <a:rPr lang="en-US" b="1" dirty="0"/>
              <a:t>Video 8.2</a:t>
            </a:r>
            <a:r>
              <a:rPr lang="en-US" b="1" dirty="0" smtClean="0"/>
              <a:t>. </a:t>
            </a:r>
            <a:r>
              <a:rPr lang="en-US" dirty="0" smtClean="0"/>
              <a:t>How </a:t>
            </a:r>
            <a:r>
              <a:rPr lang="en-US" dirty="0"/>
              <a:t>can farmers use reflectance information in making decisions? </a:t>
            </a:r>
            <a:r>
              <a:rPr lang="en-US" dirty="0">
                <a:hlinkClick r:id="rId3"/>
              </a:rPr>
              <a:t>http://bit.ly/reflectance-information</a:t>
            </a:r>
            <a:endParaRPr lang="en-US" dirty="0"/>
          </a:p>
          <a:p>
            <a:r>
              <a:rPr lang="en-US" b="1" dirty="0"/>
              <a:t>Video 8.3</a:t>
            </a:r>
            <a:r>
              <a:rPr lang="en-US" b="1" dirty="0" smtClean="0"/>
              <a:t>. </a:t>
            </a:r>
            <a:r>
              <a:rPr lang="en-US" dirty="0" smtClean="0"/>
              <a:t>What </a:t>
            </a:r>
            <a:r>
              <a:rPr lang="en-US" dirty="0"/>
              <a:t>opportunities does remote sensing create? </a:t>
            </a:r>
            <a:r>
              <a:rPr lang="en-US" dirty="0">
                <a:hlinkClick r:id="rId4"/>
              </a:rPr>
              <a:t>http://bit.ly/remote-sensing-opportunities</a:t>
            </a:r>
            <a:endParaRPr lang="en-US" dirty="0"/>
          </a:p>
          <a:p>
            <a:r>
              <a:rPr lang="en-US" b="1" dirty="0"/>
              <a:t>Video 8.4</a:t>
            </a:r>
            <a:r>
              <a:rPr lang="en-US" b="1" dirty="0" smtClean="0"/>
              <a:t>. </a:t>
            </a:r>
            <a:r>
              <a:rPr lang="en-US" dirty="0" smtClean="0"/>
              <a:t>How </a:t>
            </a:r>
            <a:r>
              <a:rPr lang="en-US" dirty="0"/>
              <a:t>is remote sensing used in cotton production? </a:t>
            </a:r>
            <a:r>
              <a:rPr lang="en-US" dirty="0">
                <a:hlinkClick r:id="rId5"/>
              </a:rPr>
              <a:t>http://bit.ly/remote-sensing-NZ</a:t>
            </a:r>
            <a:endParaRPr lang="en-US" dirty="0"/>
          </a:p>
          <a:p>
            <a:r>
              <a:rPr lang="en-US" b="1" dirty="0"/>
              <a:t>Video 8.5</a:t>
            </a:r>
            <a:r>
              <a:rPr lang="en-US" b="1" dirty="0" smtClean="0"/>
              <a:t>. </a:t>
            </a:r>
            <a:r>
              <a:rPr lang="en-US" dirty="0" smtClean="0"/>
              <a:t>How </a:t>
            </a:r>
            <a:r>
              <a:rPr lang="en-US" dirty="0"/>
              <a:t>is remote sensing used in New Zealand? </a:t>
            </a:r>
            <a:r>
              <a:rPr lang="en-US" dirty="0">
                <a:hlinkClick r:id="rId6"/>
              </a:rPr>
              <a:t>http://</a:t>
            </a:r>
            <a:r>
              <a:rPr lang="en-US" dirty="0" smtClean="0">
                <a:hlinkClick r:id="rId6"/>
              </a:rPr>
              <a:t>bit.ly/cotton-production</a:t>
            </a:r>
            <a:endParaRPr lang="en-US" dirty="0" smtClean="0"/>
          </a:p>
          <a:p>
            <a:r>
              <a:rPr lang="en-US" b="1" dirty="0"/>
              <a:t>Video 8.6</a:t>
            </a:r>
            <a:r>
              <a:rPr lang="en-US" b="1" dirty="0" smtClean="0"/>
              <a:t>. </a:t>
            </a:r>
            <a:r>
              <a:rPr lang="en-US" dirty="0" smtClean="0"/>
              <a:t>How </a:t>
            </a:r>
            <a:r>
              <a:rPr lang="en-US" dirty="0"/>
              <a:t>is remote sensing used in aerial application? </a:t>
            </a:r>
            <a:r>
              <a:rPr lang="en-US" dirty="0">
                <a:hlinkClick r:id="rId7"/>
              </a:rPr>
              <a:t>http://bit.ly/aerial-application</a:t>
            </a:r>
            <a:endParaRPr lang="en-US" dirty="0"/>
          </a:p>
          <a:p>
            <a:endParaRPr lang="en-US" dirty="0"/>
          </a:p>
          <a:p>
            <a:endParaRPr lang="en-US" dirty="0"/>
          </a:p>
        </p:txBody>
      </p:sp>
    </p:spTree>
    <p:extLst>
      <p:ext uri="{BB962C8B-B14F-4D97-AF65-F5344CB8AC3E}">
        <p14:creationId xmlns:p14="http://schemas.microsoft.com/office/powerpoint/2010/main" val="258526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Study Questions</a:t>
            </a:r>
            <a:br>
              <a:rPr lang="en-US" b="1" dirty="0" smtClean="0"/>
            </a:br>
            <a:endParaRPr lang="en-US" dirty="0"/>
          </a:p>
        </p:txBody>
      </p:sp>
      <p:sp>
        <p:nvSpPr>
          <p:cNvPr id="3" name="Content Placeholder 2"/>
          <p:cNvSpPr>
            <a:spLocks noGrp="1"/>
          </p:cNvSpPr>
          <p:nvPr>
            <p:ph idx="1"/>
          </p:nvPr>
        </p:nvSpPr>
        <p:spPr/>
        <p:txBody>
          <a:bodyPr>
            <a:normAutofit fontScale="62500" lnSpcReduction="20000"/>
          </a:bodyPr>
          <a:lstStyle/>
          <a:p>
            <a:pPr fontAlgn="base"/>
            <a:r>
              <a:rPr lang="en-US" dirty="0" smtClean="0"/>
              <a:t>What </a:t>
            </a:r>
            <a:r>
              <a:rPr lang="en-US" dirty="0"/>
              <a:t>portion of the electromagnetic spectrum constitutes the visible range (to the human eye)?</a:t>
            </a:r>
          </a:p>
          <a:p>
            <a:pPr fontAlgn="base"/>
            <a:r>
              <a:rPr lang="en-US" dirty="0"/>
              <a:t>Provide a definition of ‘vegetation index’.</a:t>
            </a:r>
          </a:p>
          <a:p>
            <a:pPr fontAlgn="base"/>
            <a:r>
              <a:rPr lang="en-US" dirty="0"/>
              <a:t>Differentiate ‘remote’ sensing from ‘proximal’ sensing.</a:t>
            </a:r>
          </a:p>
          <a:p>
            <a:pPr fontAlgn="base"/>
            <a:r>
              <a:rPr lang="en-US" dirty="0"/>
              <a:t>A(n) ___________ sensor produces its own energy for sensing.</a:t>
            </a:r>
          </a:p>
          <a:p>
            <a:pPr fontAlgn="base"/>
            <a:r>
              <a:rPr lang="en-US" dirty="0"/>
              <a:t>What is the principle wavelength range for thermal infrared sensing?</a:t>
            </a:r>
          </a:p>
          <a:p>
            <a:pPr fontAlgn="base"/>
            <a:r>
              <a:rPr lang="en-US" dirty="0"/>
              <a:t>Which remote sensing platform is best suited to coverage of many square miles on a weekly basis?</a:t>
            </a:r>
          </a:p>
          <a:p>
            <a:pPr fontAlgn="base"/>
            <a:r>
              <a:rPr lang="en-US" dirty="0"/>
              <a:t>The following sensors have different _____________ resolution: one sensor detects in the wavelength range of 700–800 nm, another sensor detects in the wavelength range of 700–720 nm.</a:t>
            </a:r>
          </a:p>
          <a:p>
            <a:pPr fontAlgn="base"/>
            <a:r>
              <a:rPr lang="en-US" dirty="0"/>
              <a:t>A healthy plant typically reflects more in the ___________ visible waveband, and absorbs more in the __________ visible waveband and the ____________ visible waveband.</a:t>
            </a:r>
          </a:p>
          <a:p>
            <a:pPr fontAlgn="base"/>
            <a:r>
              <a:rPr lang="en-US" dirty="0"/>
              <a:t>The most commonly known vegetation index, the Normalized Difference Vegetation Index, uses reflectance in __________ and __________ wavebands.</a:t>
            </a:r>
          </a:p>
          <a:p>
            <a:pPr fontAlgn="base"/>
            <a:r>
              <a:rPr lang="en-US" dirty="0"/>
              <a:t>Which remote sensing platform can be readily deployed on short notice for crop scouting?</a:t>
            </a:r>
          </a:p>
          <a:p>
            <a:endParaRPr lang="en-US" dirty="0"/>
          </a:p>
        </p:txBody>
      </p:sp>
    </p:spTree>
    <p:extLst>
      <p:ext uri="{BB962C8B-B14F-4D97-AF65-F5344CB8AC3E}">
        <p14:creationId xmlns:p14="http://schemas.microsoft.com/office/powerpoint/2010/main" val="346580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Remote Sensing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coining of the term “remote sensing” goes back to a whitepaper prepared in the early 1960s by the staff of the Geography Branch, Office of Naval Research. Chief architect of that paper was Evelyn L. Pruitt, who was searching for terminology to enhance her discussion of a proposed major air–photo interpretation project. She was in search of a term that would include regions of the electromagnetic spectrum beyond the visible range, because she felt that it was in these nonvisible wavelengths that the future of interpretation seemed to lay. The term “aerial” was also too limited in view of the potential for viewing the Earth from space. Thus, the term “remote sensing” was delivered (Pruitt, 1979).</a:t>
            </a:r>
          </a:p>
          <a:p>
            <a:endParaRPr lang="en-US" dirty="0" smtClean="0"/>
          </a:p>
          <a:p>
            <a:r>
              <a:rPr lang="en-US" dirty="0" smtClean="0"/>
              <a:t>What exactly is “remote sensing”? Many individuals have attempted to describe the nature, scope, and meaning of the term (e.g., </a:t>
            </a:r>
            <a:r>
              <a:rPr lang="en-US" dirty="0" err="1" smtClean="0"/>
              <a:t>Fussell</a:t>
            </a:r>
            <a:r>
              <a:rPr lang="en-US" dirty="0" smtClean="0"/>
              <a:t> et al., 1986), but one representative definition suggests that it is “the measurement or acquisition of information of some property of an object or phenomenon, by a recording device that is not in physical contact with the object or phenomenon under study” (Colwell, 1983). This lengthy description can be simplified by recognizing that remote sensing consists of:</a:t>
            </a:r>
            <a:endParaRPr lang="en-US" dirty="0"/>
          </a:p>
        </p:txBody>
      </p:sp>
    </p:spTree>
    <p:extLst>
      <p:ext uri="{BB962C8B-B14F-4D97-AF65-F5344CB8AC3E}">
        <p14:creationId xmlns:p14="http://schemas.microsoft.com/office/powerpoint/2010/main" val="959571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Remote Sensing</a:t>
            </a:r>
            <a:endParaRPr lang="en-US" dirty="0"/>
          </a:p>
        </p:txBody>
      </p:sp>
      <p:sp>
        <p:nvSpPr>
          <p:cNvPr id="3" name="Content Placeholder 2"/>
          <p:cNvSpPr>
            <a:spLocks noGrp="1"/>
          </p:cNvSpPr>
          <p:nvPr>
            <p:ph idx="1"/>
          </p:nvPr>
        </p:nvSpPr>
        <p:spPr/>
        <p:txBody>
          <a:bodyPr>
            <a:noAutofit/>
          </a:bodyPr>
          <a:lstStyle/>
          <a:p>
            <a:r>
              <a:rPr lang="en-US" b="1" dirty="0" smtClean="0"/>
              <a:t>Technology and techniques (for data collection and sometimes mapping)</a:t>
            </a:r>
          </a:p>
          <a:p>
            <a:r>
              <a:rPr lang="en-US" b="1" dirty="0" smtClean="0"/>
              <a:t>Data collection done by means of instrumentation (sensors)</a:t>
            </a:r>
          </a:p>
          <a:p>
            <a:r>
              <a:rPr lang="en-US" b="1" dirty="0" smtClean="0"/>
              <a:t>Sensors carried on “platforms” (satellites, manned and unmanned aircraft)</a:t>
            </a:r>
          </a:p>
          <a:p>
            <a:r>
              <a:rPr lang="en-US" b="1" dirty="0" smtClean="0"/>
              <a:t>Platforms positioned at a distance (i.e., noncontact, nondestructive recording, at distances ranging from a few meters to many thousands of kilometers)</a:t>
            </a:r>
          </a:p>
          <a:p>
            <a:r>
              <a:rPr lang="en-US" b="1" dirty="0" smtClean="0"/>
              <a:t>Sensors operating in various parts of the electromagnetic spectrum (i.e., they make use of visible light, infrared energy, etc.)</a:t>
            </a:r>
            <a:endParaRPr lang="en-US" b="1" dirty="0"/>
          </a:p>
        </p:txBody>
      </p:sp>
    </p:spTree>
    <p:extLst>
      <p:ext uri="{BB962C8B-B14F-4D97-AF65-F5344CB8AC3E}">
        <p14:creationId xmlns:p14="http://schemas.microsoft.com/office/powerpoint/2010/main" val="6562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Proximal sensing</a:t>
            </a:r>
            <a:endParaRPr lang="en-US" dirty="0"/>
          </a:p>
        </p:txBody>
      </p:sp>
      <p:sp>
        <p:nvSpPr>
          <p:cNvPr id="3" name="Content Placeholder 2"/>
          <p:cNvSpPr>
            <a:spLocks noGrp="1"/>
          </p:cNvSpPr>
          <p:nvPr>
            <p:ph idx="1"/>
          </p:nvPr>
        </p:nvSpPr>
        <p:spPr/>
        <p:txBody>
          <a:bodyPr/>
          <a:lstStyle/>
          <a:p>
            <a:r>
              <a:rPr lang="en-US" dirty="0" smtClean="0"/>
              <a:t>“Proximal sensing” is very similar, with one exception; the sensors are positioned very close to the target, ranging from those in physical contact with the target to a few meters away. Proximal sensing includes investigators carrying instruments into the field for data collection (and deploying them in hand-held fashion), as well as sensors mounted on farm implements or other mechanical devices such as all-terrain vehicles.</a:t>
            </a:r>
            <a:endParaRPr lang="en-US" dirty="0"/>
          </a:p>
        </p:txBody>
      </p:sp>
    </p:spTree>
    <p:extLst>
      <p:ext uri="{BB962C8B-B14F-4D97-AF65-F5344CB8AC3E}">
        <p14:creationId xmlns:p14="http://schemas.microsoft.com/office/powerpoint/2010/main" val="408832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Brief History of Remote Sensing in Agriculture</a:t>
            </a:r>
            <a:br>
              <a:rPr lang="en-US" b="1" dirty="0"/>
            </a:br>
            <a:endParaRPr lang="en-US" dirty="0"/>
          </a:p>
        </p:txBody>
      </p:sp>
      <p:sp>
        <p:nvSpPr>
          <p:cNvPr id="3" name="Content Placeholder 2"/>
          <p:cNvSpPr>
            <a:spLocks noGrp="1"/>
          </p:cNvSpPr>
          <p:nvPr>
            <p:ph idx="1"/>
          </p:nvPr>
        </p:nvSpPr>
        <p:spPr/>
        <p:txBody>
          <a:bodyPr/>
          <a:lstStyle/>
          <a:p>
            <a:r>
              <a:rPr lang="en-US" dirty="0"/>
              <a:t>Scientists have used aerial photographs to conduct soil and crop surveys </a:t>
            </a:r>
            <a:r>
              <a:rPr lang="en-US" dirty="0" smtClean="0"/>
              <a:t>. Most </a:t>
            </a:r>
            <a:r>
              <a:rPr lang="en-US" dirty="0"/>
              <a:t>of such early work (e.g., 1920s and 1930s and later) involved general crop inventories that were conducted by </a:t>
            </a:r>
            <a:r>
              <a:rPr lang="en-US" dirty="0" smtClean="0"/>
              <a:t>USDA, NRCS.</a:t>
            </a:r>
          </a:p>
          <a:p>
            <a:r>
              <a:rPr lang="en-US" dirty="0" smtClean="0"/>
              <a:t>The </a:t>
            </a:r>
            <a:r>
              <a:rPr lang="en-US" dirty="0"/>
              <a:t>first Earth-resources-oriented satellites in the early 1970s, when it became possible to monitor agricultural lands over broad geographic areas.</a:t>
            </a:r>
          </a:p>
        </p:txBody>
      </p:sp>
    </p:spTree>
    <p:extLst>
      <p:ext uri="{BB962C8B-B14F-4D97-AF65-F5344CB8AC3E}">
        <p14:creationId xmlns:p14="http://schemas.microsoft.com/office/powerpoint/2010/main" val="220314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Platforms: Aircraft or Satellites</a:t>
            </a:r>
            <a:endParaRPr lang="en-US" dirty="0"/>
          </a:p>
        </p:txBody>
      </p:sp>
      <p:sp>
        <p:nvSpPr>
          <p:cNvPr id="3" name="Content Placeholder 2"/>
          <p:cNvSpPr>
            <a:spLocks noGrp="1"/>
          </p:cNvSpPr>
          <p:nvPr>
            <p:ph idx="1"/>
          </p:nvPr>
        </p:nvSpPr>
        <p:spPr/>
        <p:txBody>
          <a:bodyPr/>
          <a:lstStyle/>
          <a:p>
            <a:pPr fontAlgn="base"/>
            <a:r>
              <a:rPr lang="en-US" dirty="0" smtClean="0"/>
              <a:t>A </a:t>
            </a:r>
            <a:r>
              <a:rPr lang="en-US" dirty="0"/>
              <a:t>good synonym for the term “remote” might well be “distant.” But, just how far from the target must a sensor (and its platform) be in order for it to truly be considered “remote”? Scientists and resource managers make use of several different kinds of platforms, including unmanned aerial vehicles (i.e., drones), operating only a few meters above the Earth’s surface, piloted aircraft flying at hundreds to thousands of meters, and satellites operating at many thousands of kilometers above the terrestrial surface. All of these systems qualify as being “remote” from terrestrial targets.</a:t>
            </a:r>
          </a:p>
          <a:p>
            <a:endParaRPr lang="en-US" dirty="0"/>
          </a:p>
        </p:txBody>
      </p:sp>
    </p:spTree>
    <p:extLst>
      <p:ext uri="{BB962C8B-B14F-4D97-AF65-F5344CB8AC3E}">
        <p14:creationId xmlns:p14="http://schemas.microsoft.com/office/powerpoint/2010/main" val="2242623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09387" y="0"/>
            <a:ext cx="9773226" cy="6858000"/>
          </a:xfrm>
          <a:prstGeom prst="rect">
            <a:avLst/>
          </a:prstGeom>
        </p:spPr>
      </p:pic>
    </p:spTree>
    <p:extLst>
      <p:ext uri="{BB962C8B-B14F-4D97-AF65-F5344CB8AC3E}">
        <p14:creationId xmlns:p14="http://schemas.microsoft.com/office/powerpoint/2010/main" val="2712584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Sensors: Imaging or </a:t>
            </a:r>
            <a:r>
              <a:rPr lang="en-US" b="1" dirty="0" err="1" smtClean="0"/>
              <a:t>Nonimaging</a:t>
            </a:r>
            <a:endParaRPr lang="en-US" dirty="0"/>
          </a:p>
        </p:txBody>
      </p:sp>
      <p:sp>
        <p:nvSpPr>
          <p:cNvPr id="3" name="Content Placeholder 2"/>
          <p:cNvSpPr>
            <a:spLocks noGrp="1"/>
          </p:cNvSpPr>
          <p:nvPr>
            <p:ph idx="1"/>
          </p:nvPr>
        </p:nvSpPr>
        <p:spPr/>
        <p:txBody>
          <a:bodyPr/>
          <a:lstStyle/>
          <a:p>
            <a:r>
              <a:rPr lang="en-US" dirty="0"/>
              <a:t>The sensors employed for data collection can be either imaging or </a:t>
            </a:r>
            <a:r>
              <a:rPr lang="en-US" dirty="0" err="1"/>
              <a:t>nonimaging</a:t>
            </a:r>
            <a:r>
              <a:rPr lang="en-US" dirty="0"/>
              <a:t>. An output of an imaging sensor is an aerial photograph (e.g., </a:t>
            </a:r>
            <a:r>
              <a:rPr lang="en-US" dirty="0">
                <a:hlinkClick r:id="rId2"/>
              </a:rPr>
              <a:t>Fig. 8.1</a:t>
            </a:r>
            <a:r>
              <a:rPr lang="en-US" dirty="0"/>
              <a:t>), although there are many different types of aerial photos that one can acquire ranging from black-and-white to color formats. Many aerial camera systems today allow collection of multispectral information which can be reproduced in a range of false-color formats (e.g., </a:t>
            </a:r>
            <a:r>
              <a:rPr lang="en-US" dirty="0">
                <a:hlinkClick r:id="rId3"/>
              </a:rPr>
              <a:t>Fig. 8.2</a:t>
            </a:r>
            <a:r>
              <a:rPr lang="en-US" dirty="0"/>
              <a:t>)</a:t>
            </a:r>
          </a:p>
        </p:txBody>
      </p:sp>
    </p:spTree>
    <p:extLst>
      <p:ext uri="{BB962C8B-B14F-4D97-AF65-F5344CB8AC3E}">
        <p14:creationId xmlns:p14="http://schemas.microsoft.com/office/powerpoint/2010/main" val="1111001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1922</Words>
  <Application>Microsoft Office PowerPoint</Application>
  <PresentationFormat>Widescreen</PresentationFormat>
  <Paragraphs>79</Paragraphs>
  <Slides>28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5" baseType="lpstr">
      <vt:lpstr>Arial</vt:lpstr>
      <vt:lpstr>Calibri</vt:lpstr>
      <vt:lpstr>Calibri Light</vt:lpstr>
      <vt:lpstr>inherit</vt:lpstr>
      <vt:lpstr>Office Theme</vt:lpstr>
      <vt:lpstr>Worksheet</vt:lpstr>
      <vt:lpstr>Designer Drawing</vt:lpstr>
      <vt:lpstr>Remote Sensing for Site-Specific Crop Management</vt:lpstr>
      <vt:lpstr>Abstract</vt:lpstr>
      <vt:lpstr>Definition of Remote Sensing</vt:lpstr>
      <vt:lpstr>Definition of Remote Sensing</vt:lpstr>
      <vt:lpstr>Proximal sensing</vt:lpstr>
      <vt:lpstr>A Brief History of Remote Sensing in Agriculture </vt:lpstr>
      <vt:lpstr>Platforms: Aircraft or Satellites</vt:lpstr>
      <vt:lpstr>PowerPoint Presentation</vt:lpstr>
      <vt:lpstr>Sensors: Imaging or Nonimaging</vt:lpstr>
      <vt:lpstr>PowerPoint Presentation</vt:lpstr>
      <vt:lpstr>PowerPoint Presentation</vt:lpstr>
      <vt:lpstr>PowerPoint Presentation</vt:lpstr>
      <vt:lpstr>Nonimaging sensor</vt:lpstr>
      <vt:lpstr>PowerPoint Presentation</vt:lpstr>
      <vt:lpstr>Soil and crop reflectance</vt:lpstr>
      <vt:lpstr>Sensors: Active or Passive</vt:lpstr>
      <vt:lpstr>Sensors: Active or Passive</vt:lpstr>
      <vt:lpstr>PowerPoint Presentation</vt:lpstr>
      <vt:lpstr>The Spectral Signature of Vegetation: What Does It Tell Us? </vt:lpstr>
      <vt:lpstr>PowerPoint Presentation</vt:lpstr>
      <vt:lpstr>Vegetation Indices </vt:lpstr>
      <vt:lpstr>PowerPoint Presentation</vt:lpstr>
      <vt:lpstr>Ag Applications</vt:lpstr>
      <vt:lpstr>PowerPoint Presentation</vt:lpstr>
      <vt:lpstr>Opportunities and Limitations</vt:lpstr>
      <vt:lpstr>Opportunities and Limitations</vt:lpstr>
      <vt:lpstr>Videos</vt:lpstr>
      <vt:lpstr>Study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Sensing for Site-Specific Crop Management</dc:title>
  <dc:creator>Brian Arnall</dc:creator>
  <cp:lastModifiedBy>Arnall, Brian</cp:lastModifiedBy>
  <cp:revision>8</cp:revision>
  <dcterms:created xsi:type="dcterms:W3CDTF">2018-10-22T01:20:59Z</dcterms:created>
  <dcterms:modified xsi:type="dcterms:W3CDTF">2018-10-29T13:09:52Z</dcterms:modified>
</cp:coreProperties>
</file>