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6" r:id="rId3"/>
    <p:sldId id="267" r:id="rId4"/>
    <p:sldId id="257" r:id="rId5"/>
    <p:sldId id="258" r:id="rId6"/>
    <p:sldId id="259" r:id="rId7"/>
    <p:sldId id="262" r:id="rId8"/>
    <p:sldId id="260" r:id="rId9"/>
    <p:sldId id="261" r:id="rId10"/>
    <p:sldId id="268" r:id="rId11"/>
    <p:sldId id="269" r:id="rId12"/>
    <p:sldId id="270" r:id="rId13"/>
    <p:sldId id="271" r:id="rId14"/>
    <p:sldId id="272" r:id="rId15"/>
    <p:sldId id="273" r:id="rId16"/>
    <p:sldId id="274" r:id="rId17"/>
    <p:sldId id="264" r:id="rId18"/>
    <p:sldId id="265"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9957" autoAdjust="0"/>
    <p:restoredTop sz="94660"/>
  </p:normalViewPr>
  <p:slideViewPr>
    <p:cSldViewPr snapToGrid="0">
      <p:cViewPr varScale="1">
        <p:scale>
          <a:sx n="92" d="100"/>
          <a:sy n="92" d="100"/>
        </p:scale>
        <p:origin x="84" y="88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9BBCD38-AAA0-48B2-9383-163E968364EB}" type="datetimeFigureOut">
              <a:rPr lang="en-US" smtClean="0"/>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EFBF7-BF0A-4968-B01C-89CD29AD6F7C}" type="slidenum">
              <a:rPr lang="en-US" smtClean="0"/>
              <a:t>‹#›</a:t>
            </a:fld>
            <a:endParaRPr lang="en-US"/>
          </a:p>
        </p:txBody>
      </p:sp>
    </p:spTree>
    <p:extLst>
      <p:ext uri="{BB962C8B-B14F-4D97-AF65-F5344CB8AC3E}">
        <p14:creationId xmlns:p14="http://schemas.microsoft.com/office/powerpoint/2010/main" val="318172392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BBCD38-AAA0-48B2-9383-163E968364EB}" type="datetimeFigureOut">
              <a:rPr lang="en-US" smtClean="0"/>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EFBF7-BF0A-4968-B01C-89CD29AD6F7C}" type="slidenum">
              <a:rPr lang="en-US" smtClean="0"/>
              <a:t>‹#›</a:t>
            </a:fld>
            <a:endParaRPr lang="en-US"/>
          </a:p>
        </p:txBody>
      </p:sp>
    </p:spTree>
    <p:extLst>
      <p:ext uri="{BB962C8B-B14F-4D97-AF65-F5344CB8AC3E}">
        <p14:creationId xmlns:p14="http://schemas.microsoft.com/office/powerpoint/2010/main" val="41124165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BBCD38-AAA0-48B2-9383-163E968364EB}" type="datetimeFigureOut">
              <a:rPr lang="en-US" smtClean="0"/>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EFBF7-BF0A-4968-B01C-89CD29AD6F7C}" type="slidenum">
              <a:rPr lang="en-US" smtClean="0"/>
              <a:t>‹#›</a:t>
            </a:fld>
            <a:endParaRPr lang="en-US"/>
          </a:p>
        </p:txBody>
      </p:sp>
    </p:spTree>
    <p:extLst>
      <p:ext uri="{BB962C8B-B14F-4D97-AF65-F5344CB8AC3E}">
        <p14:creationId xmlns:p14="http://schemas.microsoft.com/office/powerpoint/2010/main" val="7163354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609600" y="1600203"/>
            <a:ext cx="53848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6197600" y="1600200"/>
            <a:ext cx="53848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6197600" y="3938591"/>
            <a:ext cx="53848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609600" y="6245225"/>
            <a:ext cx="2844800" cy="476250"/>
          </a:xfrm>
        </p:spPr>
        <p:txBody>
          <a:bodyPr/>
          <a:lstStyle>
            <a:lvl1pPr>
              <a:defRPr/>
            </a:lvl1pPr>
          </a:lstStyle>
          <a:p>
            <a:pPr>
              <a:defRPr/>
            </a:pPr>
            <a:endParaRPr lang="en-US"/>
          </a:p>
        </p:txBody>
      </p:sp>
      <p:sp>
        <p:nvSpPr>
          <p:cNvPr id="7" name="Footer Placeholder 6"/>
          <p:cNvSpPr>
            <a:spLocks noGrp="1"/>
          </p:cNvSpPr>
          <p:nvPr>
            <p:ph type="ftr" sz="quarter" idx="11"/>
          </p:nvPr>
        </p:nvSpPr>
        <p:spPr>
          <a:xfrm>
            <a:off x="4165600" y="6245225"/>
            <a:ext cx="3860800" cy="476250"/>
          </a:xfrm>
        </p:spPr>
        <p:txBody>
          <a:bodyPr/>
          <a:lstStyle>
            <a:lvl1pPr>
              <a:defRPr/>
            </a:lvl1pPr>
          </a:lstStyle>
          <a:p>
            <a:pPr>
              <a:defRPr/>
            </a:pPr>
            <a:endParaRPr lang="en-US"/>
          </a:p>
        </p:txBody>
      </p:sp>
      <p:sp>
        <p:nvSpPr>
          <p:cNvPr id="8" name="Slide Number Placeholder 7"/>
          <p:cNvSpPr>
            <a:spLocks noGrp="1"/>
          </p:cNvSpPr>
          <p:nvPr>
            <p:ph type="sldNum" sz="quarter" idx="12"/>
          </p:nvPr>
        </p:nvSpPr>
        <p:spPr>
          <a:xfrm>
            <a:off x="8737600" y="6245225"/>
            <a:ext cx="2844800" cy="476250"/>
          </a:xfrm>
        </p:spPr>
        <p:txBody>
          <a:bodyPr/>
          <a:lstStyle>
            <a:lvl1pPr>
              <a:defRPr smtClean="0"/>
            </a:lvl1pPr>
          </a:lstStyle>
          <a:p>
            <a:pPr>
              <a:defRPr/>
            </a:pPr>
            <a:fld id="{D43F4C2F-BC48-4526-80B8-51CE6674FC8D}" type="slidenum">
              <a:rPr lang="en-US" altLang="en-US"/>
              <a:pPr>
                <a:defRPr/>
              </a:pPr>
              <a:t>‹#›</a:t>
            </a:fld>
            <a:endParaRPr lang="en-US" altLang="en-US"/>
          </a:p>
        </p:txBody>
      </p:sp>
    </p:spTree>
    <p:extLst>
      <p:ext uri="{BB962C8B-B14F-4D97-AF65-F5344CB8AC3E}">
        <p14:creationId xmlns:p14="http://schemas.microsoft.com/office/powerpoint/2010/main" val="28644359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9BBCD38-AAA0-48B2-9383-163E968364EB}" type="datetimeFigureOut">
              <a:rPr lang="en-US" smtClean="0"/>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EFBF7-BF0A-4968-B01C-89CD29AD6F7C}" type="slidenum">
              <a:rPr lang="en-US" smtClean="0"/>
              <a:t>‹#›</a:t>
            </a:fld>
            <a:endParaRPr lang="en-US"/>
          </a:p>
        </p:txBody>
      </p:sp>
    </p:spTree>
    <p:extLst>
      <p:ext uri="{BB962C8B-B14F-4D97-AF65-F5344CB8AC3E}">
        <p14:creationId xmlns:p14="http://schemas.microsoft.com/office/powerpoint/2010/main" val="15152711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9BBCD38-AAA0-48B2-9383-163E968364EB}" type="datetimeFigureOut">
              <a:rPr lang="en-US" smtClean="0"/>
              <a:t>11/12/2018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34EFBF7-BF0A-4968-B01C-89CD29AD6F7C}" type="slidenum">
              <a:rPr lang="en-US" smtClean="0"/>
              <a:t>‹#›</a:t>
            </a:fld>
            <a:endParaRPr lang="en-US"/>
          </a:p>
        </p:txBody>
      </p:sp>
    </p:spTree>
    <p:extLst>
      <p:ext uri="{BB962C8B-B14F-4D97-AF65-F5344CB8AC3E}">
        <p14:creationId xmlns:p14="http://schemas.microsoft.com/office/powerpoint/2010/main" val="16928002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9BBCD38-AAA0-48B2-9383-163E968364EB}" type="datetimeFigureOut">
              <a:rPr lang="en-US" smtClean="0"/>
              <a:t>11/12/2018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4EFBF7-BF0A-4968-B01C-89CD29AD6F7C}" type="slidenum">
              <a:rPr lang="en-US" smtClean="0"/>
              <a:t>‹#›</a:t>
            </a:fld>
            <a:endParaRPr lang="en-US"/>
          </a:p>
        </p:txBody>
      </p:sp>
    </p:spTree>
    <p:extLst>
      <p:ext uri="{BB962C8B-B14F-4D97-AF65-F5344CB8AC3E}">
        <p14:creationId xmlns:p14="http://schemas.microsoft.com/office/powerpoint/2010/main" val="431054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9BBCD38-AAA0-48B2-9383-163E968364EB}" type="datetimeFigureOut">
              <a:rPr lang="en-US" smtClean="0"/>
              <a:t>11/12/2018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34EFBF7-BF0A-4968-B01C-89CD29AD6F7C}" type="slidenum">
              <a:rPr lang="en-US" smtClean="0"/>
              <a:t>‹#›</a:t>
            </a:fld>
            <a:endParaRPr lang="en-US"/>
          </a:p>
        </p:txBody>
      </p:sp>
    </p:spTree>
    <p:extLst>
      <p:ext uri="{BB962C8B-B14F-4D97-AF65-F5344CB8AC3E}">
        <p14:creationId xmlns:p14="http://schemas.microsoft.com/office/powerpoint/2010/main" val="5986709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9BBCD38-AAA0-48B2-9383-163E968364EB}" type="datetimeFigureOut">
              <a:rPr lang="en-US" smtClean="0"/>
              <a:t>11/12/2018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34EFBF7-BF0A-4968-B01C-89CD29AD6F7C}" type="slidenum">
              <a:rPr lang="en-US" smtClean="0"/>
              <a:t>‹#›</a:t>
            </a:fld>
            <a:endParaRPr lang="en-US"/>
          </a:p>
        </p:txBody>
      </p:sp>
    </p:spTree>
    <p:extLst>
      <p:ext uri="{BB962C8B-B14F-4D97-AF65-F5344CB8AC3E}">
        <p14:creationId xmlns:p14="http://schemas.microsoft.com/office/powerpoint/2010/main" val="10832687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9BBCD38-AAA0-48B2-9383-163E968364EB}" type="datetimeFigureOut">
              <a:rPr lang="en-US" smtClean="0"/>
              <a:t>11/12/2018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34EFBF7-BF0A-4968-B01C-89CD29AD6F7C}" type="slidenum">
              <a:rPr lang="en-US" smtClean="0"/>
              <a:t>‹#›</a:t>
            </a:fld>
            <a:endParaRPr lang="en-US"/>
          </a:p>
        </p:txBody>
      </p:sp>
    </p:spTree>
    <p:extLst>
      <p:ext uri="{BB962C8B-B14F-4D97-AF65-F5344CB8AC3E}">
        <p14:creationId xmlns:p14="http://schemas.microsoft.com/office/powerpoint/2010/main" val="10707741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BBCD38-AAA0-48B2-9383-163E968364EB}" type="datetimeFigureOut">
              <a:rPr lang="en-US" smtClean="0"/>
              <a:t>11/12/2018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4EFBF7-BF0A-4968-B01C-89CD29AD6F7C}" type="slidenum">
              <a:rPr lang="en-US" smtClean="0"/>
              <a:t>‹#›</a:t>
            </a:fld>
            <a:endParaRPr lang="en-US"/>
          </a:p>
        </p:txBody>
      </p:sp>
    </p:spTree>
    <p:extLst>
      <p:ext uri="{BB962C8B-B14F-4D97-AF65-F5344CB8AC3E}">
        <p14:creationId xmlns:p14="http://schemas.microsoft.com/office/powerpoint/2010/main" val="27107095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9BBCD38-AAA0-48B2-9383-163E968364EB}" type="datetimeFigureOut">
              <a:rPr lang="en-US" smtClean="0"/>
              <a:t>11/12/2018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34EFBF7-BF0A-4968-B01C-89CD29AD6F7C}" type="slidenum">
              <a:rPr lang="en-US" smtClean="0"/>
              <a:t>‹#›</a:t>
            </a:fld>
            <a:endParaRPr lang="en-US"/>
          </a:p>
        </p:txBody>
      </p:sp>
    </p:spTree>
    <p:extLst>
      <p:ext uri="{BB962C8B-B14F-4D97-AF65-F5344CB8AC3E}">
        <p14:creationId xmlns:p14="http://schemas.microsoft.com/office/powerpoint/2010/main" val="17624034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9BBCD38-AAA0-48B2-9383-163E968364EB}" type="datetimeFigureOut">
              <a:rPr lang="en-US" smtClean="0"/>
              <a:t>11/12/2018</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34EFBF7-BF0A-4968-B01C-89CD29AD6F7C}" type="slidenum">
              <a:rPr lang="en-US" smtClean="0"/>
              <a:t>‹#›</a:t>
            </a:fld>
            <a:endParaRPr lang="en-US"/>
          </a:p>
        </p:txBody>
      </p:sp>
    </p:spTree>
    <p:extLst>
      <p:ext uri="{BB962C8B-B14F-4D97-AF65-F5344CB8AC3E}">
        <p14:creationId xmlns:p14="http://schemas.microsoft.com/office/powerpoint/2010/main" val="19886182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8.jpeg"/><Relationship Id="rId7" Type="http://schemas.openxmlformats.org/officeDocument/2006/relationships/image" Target="../media/image12.png"/><Relationship Id="rId2" Type="http://schemas.openxmlformats.org/officeDocument/2006/relationships/image" Target="../media/image7.png"/><Relationship Id="rId1" Type="http://schemas.openxmlformats.org/officeDocument/2006/relationships/slideLayout" Target="../slideLayouts/slideLayout2.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jpg"/><Relationship Id="rId1" Type="http://schemas.openxmlformats.org/officeDocument/2006/relationships/slideLayout" Target="../slideLayouts/slideLayout2.xml"/><Relationship Id="rId4" Type="http://schemas.openxmlformats.org/officeDocument/2006/relationships/image" Target="../media/image21.jp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5" Type="http://schemas.openxmlformats.org/officeDocument/2006/relationships/image" Target="../media/image25.jpeg"/><Relationship Id="rId4" Type="http://schemas.openxmlformats.org/officeDocument/2006/relationships/image" Target="../media/image24.jpeg"/></Relationships>
</file>

<file path=ppt/slides/_rels/slide17.xml.rels><?xml version="1.0" encoding="UTF-8" standalone="yes"?>
<Relationships xmlns="http://schemas.openxmlformats.org/package/2006/relationships"><Relationship Id="rId3" Type="http://schemas.openxmlformats.org/officeDocument/2006/relationships/hyperlink" Target="http://bit.ly/what-is-soil-EC" TargetMode="External"/><Relationship Id="rId7" Type="http://schemas.openxmlformats.org/officeDocument/2006/relationships/hyperlink" Target="http://bit.ly/crop-canopy-sensors-management" TargetMode="External"/><Relationship Id="rId2" Type="http://schemas.openxmlformats.org/officeDocument/2006/relationships/hyperlink" Target="http://bit.ly/multiple-sensor-fusion" TargetMode="External"/><Relationship Id="rId1" Type="http://schemas.openxmlformats.org/officeDocument/2006/relationships/slideLayout" Target="../slideLayouts/slideLayout2.xml"/><Relationship Id="rId6" Type="http://schemas.openxmlformats.org/officeDocument/2006/relationships/hyperlink" Target="http://bit.ly/crop-canopy-sensors" TargetMode="External"/><Relationship Id="rId5" Type="http://schemas.openxmlformats.org/officeDocument/2006/relationships/hyperlink" Target="http://bit.ly/farmers-soil-EC" TargetMode="External"/><Relationship Id="rId4" Type="http://schemas.openxmlformats.org/officeDocument/2006/relationships/hyperlink" Target="http://bit.ly/soil-EC-soil-properties"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b="1" dirty="0"/>
              <a:t>Proximal Soil and Plant Sensing</a:t>
            </a:r>
            <a:endParaRPr lang="en-US" dirty="0"/>
          </a:p>
        </p:txBody>
      </p:sp>
      <p:sp>
        <p:nvSpPr>
          <p:cNvPr id="3" name="Subtitle 2"/>
          <p:cNvSpPr>
            <a:spLocks noGrp="1"/>
          </p:cNvSpPr>
          <p:nvPr>
            <p:ph type="subTitle" idx="1"/>
          </p:nvPr>
        </p:nvSpPr>
        <p:spPr/>
        <p:txBody>
          <a:bodyPr/>
          <a:lstStyle/>
          <a:p>
            <a:endParaRPr lang="en-US"/>
          </a:p>
        </p:txBody>
      </p:sp>
    </p:spTree>
    <p:extLst>
      <p:ext uri="{BB962C8B-B14F-4D97-AF65-F5344CB8AC3E}">
        <p14:creationId xmlns:p14="http://schemas.microsoft.com/office/powerpoint/2010/main" val="234525251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829300" y="1901826"/>
            <a:ext cx="4756150" cy="2468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19" name="Title 1"/>
          <p:cNvSpPr>
            <a:spLocks noGrp="1"/>
          </p:cNvSpPr>
          <p:nvPr>
            <p:ph type="title"/>
          </p:nvPr>
        </p:nvSpPr>
        <p:spPr>
          <a:xfrm>
            <a:off x="1671638" y="0"/>
            <a:ext cx="7015162" cy="914400"/>
          </a:xfrm>
        </p:spPr>
        <p:txBody>
          <a:bodyPr/>
          <a:lstStyle/>
          <a:p>
            <a:r>
              <a:rPr lang="en-US" altLang="en-US" b="1" smtClean="0"/>
              <a:t>OSU / AGCO Corp. Project</a:t>
            </a:r>
          </a:p>
        </p:txBody>
      </p:sp>
      <p:pic>
        <p:nvPicPr>
          <p:cNvPr id="34820" name="Picture 4" descr="image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3213" y="1397000"/>
            <a:ext cx="2743200" cy="1951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482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36700" y="3911601"/>
            <a:ext cx="3098800" cy="2176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4822" name="Rectangle 4"/>
          <p:cNvSpPr>
            <a:spLocks noChangeArrowheads="1"/>
          </p:cNvSpPr>
          <p:nvPr/>
        </p:nvSpPr>
        <p:spPr bwMode="auto">
          <a:xfrm>
            <a:off x="1573214" y="3370264"/>
            <a:ext cx="2859087" cy="523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800"/>
              <a:t>Veris Technologies</a:t>
            </a:r>
          </a:p>
        </p:txBody>
      </p:sp>
      <p:pic>
        <p:nvPicPr>
          <p:cNvPr id="348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49813" y="5651501"/>
            <a:ext cx="2895600" cy="981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4"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769226" y="4587876"/>
            <a:ext cx="2898775" cy="2263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4825"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508750" y="1143001"/>
            <a:ext cx="4076700" cy="1012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537722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9" descr="SO on RTV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03926" y="3217864"/>
            <a:ext cx="4664075" cy="36401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5843" name="Picture 11" descr="http://www.practicalprecision.ca/wp-content/uploads/SoilOptix-R-1024x34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93664"/>
            <a:ext cx="4114800" cy="1393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5844" name="Rectangle 13"/>
          <p:cNvSpPr>
            <a:spLocks noChangeArrowheads="1"/>
          </p:cNvSpPr>
          <p:nvPr/>
        </p:nvSpPr>
        <p:spPr bwMode="auto">
          <a:xfrm>
            <a:off x="1524001" y="2286000"/>
            <a:ext cx="4297363"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lnSpc>
                <a:spcPct val="150000"/>
              </a:lnSpc>
              <a:spcBef>
                <a:spcPct val="0"/>
              </a:spcBef>
              <a:buFontTx/>
              <a:buNone/>
            </a:pPr>
            <a:r>
              <a:rPr lang="en-US" altLang="en-US" b="1"/>
              <a:t>Maps included are: </a:t>
            </a:r>
          </a:p>
          <a:p>
            <a:pPr algn="ctr" eaLnBrk="1" hangingPunct="1">
              <a:spcBef>
                <a:spcPct val="0"/>
              </a:spcBef>
              <a:buFontTx/>
              <a:buNone/>
            </a:pPr>
            <a:r>
              <a:rPr lang="en-US" altLang="en-US" sz="2800"/>
              <a:t>pH, Mg, P, OM, Ca, Base Saturation Mg, Base Saturation K, Base Saturation Ca, CEC, %Sand, %Silt, %Loam, K/Mg ratio, and Ca/Mg ratio.</a:t>
            </a:r>
          </a:p>
        </p:txBody>
      </p:sp>
      <p:sp>
        <p:nvSpPr>
          <p:cNvPr id="35845" name="Rectangle 15"/>
          <p:cNvSpPr>
            <a:spLocks noChangeArrowheads="1"/>
          </p:cNvSpPr>
          <p:nvPr/>
        </p:nvSpPr>
        <p:spPr bwMode="auto">
          <a:xfrm>
            <a:off x="5867400" y="136526"/>
            <a:ext cx="4800600" cy="2924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t>Introducing the first system to generate high definition soil property maps using gamma-ray spectrometry</a:t>
            </a:r>
          </a:p>
          <a:p>
            <a:pPr algn="ctr" eaLnBrk="1" hangingPunct="1">
              <a:spcBef>
                <a:spcPct val="0"/>
              </a:spcBef>
              <a:buFontTx/>
              <a:buNone/>
            </a:pPr>
            <a:endParaRPr lang="en-US" altLang="en-US" sz="2400" b="1"/>
          </a:p>
          <a:p>
            <a:pPr algn="ctr" eaLnBrk="1" hangingPunct="1">
              <a:spcBef>
                <a:spcPct val="0"/>
              </a:spcBef>
              <a:buFontTx/>
              <a:buNone/>
            </a:pPr>
            <a:r>
              <a:rPr lang="en-US" altLang="en-US" sz="2000" b="1"/>
              <a:t>(Practical Precision Inc., </a:t>
            </a:r>
          </a:p>
          <a:p>
            <a:pPr algn="ctr" eaLnBrk="1" hangingPunct="1">
              <a:spcBef>
                <a:spcPct val="0"/>
              </a:spcBef>
              <a:buFontTx/>
              <a:buNone/>
            </a:pPr>
            <a:r>
              <a:rPr lang="en-US" altLang="en-US" sz="2000" b="1"/>
              <a:t>Tavistock, ON, Canada). </a:t>
            </a:r>
          </a:p>
          <a:p>
            <a:pPr algn="ctr" eaLnBrk="1" hangingPunct="1">
              <a:spcBef>
                <a:spcPct val="0"/>
              </a:spcBef>
              <a:buFontTx/>
              <a:buNone/>
            </a:pPr>
            <a:r>
              <a:rPr lang="en-US" altLang="en-US" sz="2400" b="1"/>
              <a:t> </a:t>
            </a:r>
          </a:p>
        </p:txBody>
      </p:sp>
    </p:spTree>
    <p:extLst>
      <p:ext uri="{BB962C8B-B14F-4D97-AF65-F5344CB8AC3E}">
        <p14:creationId xmlns:p14="http://schemas.microsoft.com/office/powerpoint/2010/main" val="136176768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8"/>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14850" y="868364"/>
            <a:ext cx="6153150" cy="3451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7" name="Rectangle 9"/>
          <p:cNvSpPr>
            <a:spLocks noChangeArrowheads="1"/>
          </p:cNvSpPr>
          <p:nvPr/>
        </p:nvSpPr>
        <p:spPr bwMode="auto">
          <a:xfrm>
            <a:off x="1524000" y="1692275"/>
            <a:ext cx="3017838"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eaLnBrk="1" hangingPunct="1">
              <a:spcBef>
                <a:spcPct val="0"/>
              </a:spcBef>
              <a:buFontTx/>
              <a:buNone/>
            </a:pPr>
            <a:r>
              <a:rPr lang="en-US" altLang="en-US" sz="2400" b="1"/>
              <a:t>Silver medal for innovation awarded to Geoprospectors at Agritechnica 2015 in Hanover</a:t>
            </a:r>
          </a:p>
        </p:txBody>
      </p:sp>
      <p:pic>
        <p:nvPicPr>
          <p:cNvPr id="36868" name="Picture 10" descr="http://www.geoprospectors.com/imagetypes/download_cover/geoprospectors_logo.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0"/>
            <a:ext cx="5715000" cy="142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6869" name="Rectangle 10"/>
          <p:cNvSpPr>
            <a:spLocks noChangeArrowheads="1"/>
          </p:cNvSpPr>
          <p:nvPr/>
        </p:nvSpPr>
        <p:spPr bwMode="auto">
          <a:xfrm>
            <a:off x="1798638" y="4618038"/>
            <a:ext cx="8869362" cy="1384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eaLnBrk="1" hangingPunct="1">
              <a:spcBef>
                <a:spcPct val="0"/>
              </a:spcBef>
              <a:buFontTx/>
              <a:buNone/>
            </a:pPr>
            <a:r>
              <a:rPr lang="en-US" altLang="en-US" sz="2800" i="1"/>
              <a:t>Uses proven non-invasive geophysical measurement technologies, such as electromagnetic induction, ground penetrating radar and gamma ray spectroscopy</a:t>
            </a:r>
          </a:p>
        </p:txBody>
      </p:sp>
    </p:spTree>
    <p:extLst>
      <p:ext uri="{BB962C8B-B14F-4D97-AF65-F5344CB8AC3E}">
        <p14:creationId xmlns:p14="http://schemas.microsoft.com/office/powerpoint/2010/main" val="40653359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1"/>
          <p:cNvSpPr>
            <a:spLocks noChangeArrowheads="1"/>
          </p:cNvSpPr>
          <p:nvPr/>
        </p:nvSpPr>
        <p:spPr bwMode="auto">
          <a:xfrm>
            <a:off x="3009900" y="0"/>
            <a:ext cx="63246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itchFamily="34" charset="0"/>
              <a:buChar char="•"/>
              <a:defRPr sz="3200">
                <a:solidFill>
                  <a:schemeClr val="tx1"/>
                </a:solidFill>
                <a:latin typeface="Calibri" pitchFamily="34" charset="0"/>
              </a:defRPr>
            </a:lvl1pPr>
            <a:lvl2pPr marL="742950" indent="-285750">
              <a:spcBef>
                <a:spcPct val="20000"/>
              </a:spcBef>
              <a:buFont typeface="Arial" pitchFamily="34" charset="0"/>
              <a:buChar char="–"/>
              <a:defRPr sz="2800">
                <a:solidFill>
                  <a:schemeClr val="tx1"/>
                </a:solidFill>
                <a:latin typeface="Calibri" pitchFamily="34" charset="0"/>
              </a:defRPr>
            </a:lvl2pPr>
            <a:lvl3pPr marL="1143000" indent="-228600">
              <a:spcBef>
                <a:spcPct val="20000"/>
              </a:spcBef>
              <a:buFont typeface="Arial" pitchFamily="34" charset="0"/>
              <a:buChar char="•"/>
              <a:defRPr sz="2400">
                <a:solidFill>
                  <a:schemeClr val="tx1"/>
                </a:solidFill>
                <a:latin typeface="Calibri" pitchFamily="34" charset="0"/>
              </a:defRPr>
            </a:lvl3pPr>
            <a:lvl4pPr marL="1600200" indent="-228600">
              <a:spcBef>
                <a:spcPct val="20000"/>
              </a:spcBef>
              <a:buFont typeface="Arial" pitchFamily="34" charset="0"/>
              <a:buChar char="–"/>
              <a:defRPr sz="2000">
                <a:solidFill>
                  <a:schemeClr val="tx1"/>
                </a:solidFill>
                <a:latin typeface="Calibri" pitchFamily="34" charset="0"/>
              </a:defRPr>
            </a:lvl4pPr>
            <a:lvl5pPr marL="2057400" indent="-228600">
              <a:spcBef>
                <a:spcPct val="20000"/>
              </a:spcBef>
              <a:buFont typeface="Arial" pitchFamily="34" charset="0"/>
              <a:buChar char="»"/>
              <a:defRPr sz="2000">
                <a:solidFill>
                  <a:schemeClr val="tx1"/>
                </a:solidFill>
                <a:latin typeface="Calibri" pitchFamily="34" charset="0"/>
              </a:defRPr>
            </a:lvl5pPr>
            <a:lvl6pPr marL="25146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algn="ctr">
              <a:spcBef>
                <a:spcPct val="0"/>
              </a:spcBef>
              <a:buFontTx/>
              <a:buNone/>
            </a:pPr>
            <a:r>
              <a:rPr lang="en-US" altLang="en-US" sz="3600" b="1">
                <a:solidFill>
                  <a:srgbClr val="000000"/>
                </a:solidFill>
              </a:rPr>
              <a:t>Commercial Crop Consultant</a:t>
            </a:r>
          </a:p>
          <a:p>
            <a:pPr algn="ctr">
              <a:spcBef>
                <a:spcPct val="0"/>
              </a:spcBef>
              <a:buFontTx/>
              <a:buNone/>
            </a:pPr>
            <a:r>
              <a:rPr lang="en-US" altLang="en-US" sz="3600" b="1">
                <a:solidFill>
                  <a:srgbClr val="000000"/>
                </a:solidFill>
              </a:rPr>
              <a:t>Nebraska,  USA</a:t>
            </a:r>
          </a:p>
        </p:txBody>
      </p:sp>
      <p:pic>
        <p:nvPicPr>
          <p:cNvPr id="37891" name="Picture 1" descr="F:\AGCO sensor project Fall 2016\Soil Scanner 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8400" y="1200151"/>
            <a:ext cx="7467600" cy="5578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121698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p:txBody>
          <a:bodyPr/>
          <a:lstStyle/>
          <a:p>
            <a:endParaRPr lang="en-US"/>
          </a:p>
        </p:txBody>
      </p:sp>
      <p:pic>
        <p:nvPicPr>
          <p:cNvPr id="6" name="Content Placeholder 3"/>
          <p:cNvPicPr>
            <a:picLocks noChangeAspect="1"/>
          </p:cNvPicPr>
          <p:nvPr/>
        </p:nvPicPr>
        <p:blipFill>
          <a:blip r:embed="rId2"/>
          <a:stretch>
            <a:fillRect/>
          </a:stretch>
        </p:blipFill>
        <p:spPr>
          <a:xfrm>
            <a:off x="3195108" y="1825625"/>
            <a:ext cx="5801784" cy="4351338"/>
          </a:xfrm>
          <a:prstGeom prst="rect">
            <a:avLst/>
          </a:prstGeom>
        </p:spPr>
      </p:pic>
    </p:spTree>
    <p:extLst>
      <p:ext uri="{BB962C8B-B14F-4D97-AF65-F5344CB8AC3E}">
        <p14:creationId xmlns:p14="http://schemas.microsoft.com/office/powerpoint/2010/main" val="1615235311"/>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464248" y="1825625"/>
            <a:ext cx="3263503" cy="4351338"/>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75607160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3195108" y="1825625"/>
            <a:ext cx="5801784" cy="4351338"/>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346093492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fontScale="85000" lnSpcReduction="20000"/>
          </a:bodyPr>
          <a:lstStyle/>
          <a:p>
            <a:r>
              <a:rPr lang="en-US" b="1" dirty="0"/>
              <a:t>Video 9.1.</a:t>
            </a:r>
            <a:br>
              <a:rPr lang="en-US" b="1" dirty="0"/>
            </a:br>
            <a:r>
              <a:rPr lang="en-US" dirty="0"/>
              <a:t>What are the advantages of multiple sensor fusion? </a:t>
            </a:r>
            <a:r>
              <a:rPr lang="en-US" dirty="0">
                <a:hlinkClick r:id="rId2"/>
              </a:rPr>
              <a:t>http://bit.ly/multiple-sensor-fusion</a:t>
            </a:r>
            <a:endParaRPr lang="en-US" dirty="0"/>
          </a:p>
          <a:p>
            <a:r>
              <a:rPr lang="en-US" b="1" dirty="0"/>
              <a:t>Video 9.2.</a:t>
            </a:r>
            <a:br>
              <a:rPr lang="en-US" b="1" dirty="0"/>
            </a:br>
            <a:r>
              <a:rPr lang="en-US" dirty="0"/>
              <a:t>What is soil EC? </a:t>
            </a:r>
            <a:r>
              <a:rPr lang="en-US" dirty="0">
                <a:hlinkClick r:id="rId3"/>
              </a:rPr>
              <a:t>http://bit.ly/what-is-soil-EC</a:t>
            </a:r>
            <a:endParaRPr lang="en-US" dirty="0"/>
          </a:p>
          <a:p>
            <a:r>
              <a:rPr lang="en-US" b="1" dirty="0"/>
              <a:t>Video 9.3.</a:t>
            </a:r>
            <a:br>
              <a:rPr lang="en-US" b="1" dirty="0"/>
            </a:br>
            <a:r>
              <a:rPr lang="en-US" dirty="0"/>
              <a:t>How does soil EC relate to soil properties? </a:t>
            </a:r>
            <a:r>
              <a:rPr lang="en-US" dirty="0">
                <a:hlinkClick r:id="rId4"/>
              </a:rPr>
              <a:t>http://bit.ly/soil-EC-soil-properties</a:t>
            </a:r>
            <a:endParaRPr lang="en-US" dirty="0"/>
          </a:p>
          <a:p>
            <a:r>
              <a:rPr lang="en-US" b="1" dirty="0"/>
              <a:t>Video 9.4.</a:t>
            </a:r>
            <a:br>
              <a:rPr lang="en-US" b="1" dirty="0"/>
            </a:br>
            <a:r>
              <a:rPr lang="en-US" dirty="0"/>
              <a:t>How do farmers use soil EC? </a:t>
            </a:r>
            <a:r>
              <a:rPr lang="en-US" dirty="0">
                <a:hlinkClick r:id="rId5"/>
              </a:rPr>
              <a:t>http://bit.ly/farmers-soil-EC</a:t>
            </a:r>
            <a:endParaRPr lang="en-US" dirty="0"/>
          </a:p>
          <a:p>
            <a:r>
              <a:rPr lang="en-US" b="1" dirty="0"/>
              <a:t>Video 9.5.</a:t>
            </a:r>
            <a:br>
              <a:rPr lang="en-US" b="1" dirty="0"/>
            </a:br>
            <a:r>
              <a:rPr lang="en-US" dirty="0"/>
              <a:t>How do crop canopy sensors work? </a:t>
            </a:r>
            <a:r>
              <a:rPr lang="en-US" dirty="0">
                <a:hlinkClick r:id="rId6"/>
              </a:rPr>
              <a:t>http://bit.ly/crop-canopy-sensors</a:t>
            </a:r>
            <a:endParaRPr lang="en-US" dirty="0"/>
          </a:p>
          <a:p>
            <a:r>
              <a:rPr lang="en-US" b="1" dirty="0"/>
              <a:t>Video 9.6.</a:t>
            </a:r>
            <a:br>
              <a:rPr lang="en-US" b="1" dirty="0"/>
            </a:br>
            <a:r>
              <a:rPr lang="en-US" dirty="0"/>
              <a:t>How do crop canopy sensors aid management decisions? </a:t>
            </a:r>
            <a:r>
              <a:rPr lang="en-US" dirty="0">
                <a:hlinkClick r:id="rId7"/>
              </a:rPr>
              <a:t>http://bit.ly/crop-canopy-sensors-management</a:t>
            </a:r>
            <a:endParaRPr lang="en-US" dirty="0"/>
          </a:p>
          <a:p>
            <a:endParaRPr lang="en-US" dirty="0"/>
          </a:p>
        </p:txBody>
      </p:sp>
    </p:spTree>
    <p:extLst>
      <p:ext uri="{BB962C8B-B14F-4D97-AF65-F5344CB8AC3E}">
        <p14:creationId xmlns:p14="http://schemas.microsoft.com/office/powerpoint/2010/main" val="422547389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t>Study Questions</a:t>
            </a:r>
            <a:endParaRPr lang="en-US" dirty="0"/>
          </a:p>
        </p:txBody>
      </p:sp>
      <p:sp>
        <p:nvSpPr>
          <p:cNvPr id="3" name="Content Placeholder 2"/>
          <p:cNvSpPr>
            <a:spLocks noGrp="1"/>
          </p:cNvSpPr>
          <p:nvPr>
            <p:ph idx="1"/>
          </p:nvPr>
        </p:nvSpPr>
        <p:spPr/>
        <p:txBody>
          <a:bodyPr>
            <a:normAutofit fontScale="92500" lnSpcReduction="10000"/>
          </a:bodyPr>
          <a:lstStyle/>
          <a:p>
            <a:pPr fontAlgn="base"/>
            <a:r>
              <a:rPr lang="en-US" dirty="0" smtClean="0"/>
              <a:t>What </a:t>
            </a:r>
            <a:r>
              <a:rPr lang="en-US" dirty="0"/>
              <a:t>is the difference between proximal and remote sensing?</a:t>
            </a:r>
          </a:p>
          <a:p>
            <a:pPr fontAlgn="base"/>
            <a:r>
              <a:rPr lang="en-US" dirty="0"/>
              <a:t>Which sensor systems are called “on-the-go”?</a:t>
            </a:r>
          </a:p>
          <a:p>
            <a:pPr fontAlgn="base"/>
            <a:r>
              <a:rPr lang="en-US" dirty="0"/>
              <a:t>What measurement methods can be used to map apparent soil electrical conductivity?</a:t>
            </a:r>
          </a:p>
          <a:p>
            <a:pPr fontAlgn="base"/>
            <a:r>
              <a:rPr lang="en-US" dirty="0"/>
              <a:t>Which soil properties can be successfully predicted using vis–NIR spectroscopy?</a:t>
            </a:r>
          </a:p>
          <a:p>
            <a:pPr fontAlgn="base"/>
            <a:r>
              <a:rPr lang="en-US" dirty="0"/>
              <a:t>What plant attributes can be detected using LiDAR and ultrasonic measurements?</a:t>
            </a:r>
          </a:p>
          <a:p>
            <a:pPr fontAlgn="base"/>
            <a:r>
              <a:rPr lang="en-US" dirty="0"/>
              <a:t>What sensing principle is frequently used to detect differences in N stress in crops?</a:t>
            </a:r>
          </a:p>
          <a:p>
            <a:pPr fontAlgn="base"/>
            <a:r>
              <a:rPr lang="en-US" dirty="0"/>
              <a:t>Why is proximal sensing system calibration important?</a:t>
            </a:r>
          </a:p>
          <a:p>
            <a:endParaRPr lang="en-US" dirty="0"/>
          </a:p>
        </p:txBody>
      </p:sp>
    </p:spTree>
    <p:extLst>
      <p:ext uri="{BB962C8B-B14F-4D97-AF65-F5344CB8AC3E}">
        <p14:creationId xmlns:p14="http://schemas.microsoft.com/office/powerpoint/2010/main" val="38364350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lnSpcReduction="10000"/>
          </a:bodyPr>
          <a:lstStyle/>
          <a:p>
            <a:r>
              <a:rPr lang="en-US" dirty="0" smtClean="0"/>
              <a:t>Soil and plant sensing can be separated into remote sensing, which is discussed in Chapter 8, and proximal sensing, where an instrument is placed within 2 m of the target (</a:t>
            </a:r>
            <a:r>
              <a:rPr lang="en-US" dirty="0" err="1" smtClean="0"/>
              <a:t>Viscarra</a:t>
            </a:r>
            <a:r>
              <a:rPr lang="en-US" dirty="0" smtClean="0"/>
              <a:t> </a:t>
            </a:r>
            <a:r>
              <a:rPr lang="en-US" dirty="0" err="1" smtClean="0"/>
              <a:t>Rossel</a:t>
            </a:r>
            <a:r>
              <a:rPr lang="en-US" dirty="0" smtClean="0"/>
              <a:t> et al., 2011). These sensors are used for a variety of purposes including quantifying spatial and temporal changes in plant and soil health (</a:t>
            </a:r>
            <a:r>
              <a:rPr lang="en-US" dirty="0" err="1" smtClean="0"/>
              <a:t>Gebbers</a:t>
            </a:r>
            <a:r>
              <a:rPr lang="en-US" dirty="0" smtClean="0"/>
              <a:t> and </a:t>
            </a:r>
            <a:r>
              <a:rPr lang="en-US" dirty="0" err="1" smtClean="0"/>
              <a:t>Adamchuk</a:t>
            </a:r>
            <a:r>
              <a:rPr lang="en-US" dirty="0" smtClean="0"/>
              <a:t>, 2010). As a result of rapid developments in electronics, a wide array instruments can be used to obtain rapid and reliable signals that can be used to create site-specific recommendations. To better characterize the way each of the sensors is used, this chapter focuses on the mobility, energy, and how sensors work. This chapter also refers to examples of commercial proximal sensing systems, as well as highlights new concepts currently being developed.</a:t>
            </a:r>
            <a:endParaRPr lang="en-US" dirty="0"/>
          </a:p>
        </p:txBody>
      </p:sp>
    </p:spTree>
    <p:extLst>
      <p:ext uri="{BB962C8B-B14F-4D97-AF65-F5344CB8AC3E}">
        <p14:creationId xmlns:p14="http://schemas.microsoft.com/office/powerpoint/2010/main" val="179061845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An Introduction to Proximal Sensing Systems</a:t>
            </a:r>
            <a:endParaRPr lang="en-US" dirty="0"/>
          </a:p>
        </p:txBody>
      </p:sp>
      <p:sp>
        <p:nvSpPr>
          <p:cNvPr id="3" name="Content Placeholder 2"/>
          <p:cNvSpPr>
            <a:spLocks noGrp="1"/>
          </p:cNvSpPr>
          <p:nvPr>
            <p:ph idx="1"/>
          </p:nvPr>
        </p:nvSpPr>
        <p:spPr/>
        <p:txBody>
          <a:bodyPr>
            <a:noAutofit/>
          </a:bodyPr>
          <a:lstStyle/>
          <a:p>
            <a:r>
              <a:rPr lang="en-US" sz="3600" dirty="0" smtClean="0"/>
              <a:t>In terms of sensor deployment, conducting on-the-go measurements while traveling across the landscape, represents the ultimate solution and produces a large amount of information that can be used to apply a precision treatment according to a predefined algorithm (real-time or online application), or it can be recorded along with geographic coordinates (mapping) for future geo-spatial data processing (map-based or offline application).</a:t>
            </a:r>
            <a:endParaRPr lang="en-US" sz="3600" dirty="0"/>
          </a:p>
        </p:txBody>
      </p:sp>
    </p:spTree>
    <p:extLst>
      <p:ext uri="{BB962C8B-B14F-4D97-AF65-F5344CB8AC3E}">
        <p14:creationId xmlns:p14="http://schemas.microsoft.com/office/powerpoint/2010/main" val="19003233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5" name="Content Placeholder 4"/>
          <p:cNvSpPr>
            <a:spLocks noGrp="1"/>
          </p:cNvSpPr>
          <p:nvPr>
            <p:ph idx="1"/>
          </p:nvPr>
        </p:nvSpPr>
        <p:spPr>
          <a:xfrm>
            <a:off x="216408" y="1758156"/>
            <a:ext cx="3550920" cy="4351338"/>
          </a:xfrm>
        </p:spPr>
        <p:txBody>
          <a:bodyPr/>
          <a:lstStyle/>
          <a:p>
            <a:r>
              <a:rPr lang="en-US" dirty="0" smtClean="0"/>
              <a:t>As shown in Fig. 9.1, different sensors rely on different parts of the electromagnetic spectrum</a:t>
            </a:r>
            <a:endParaRPr lang="en-US" dirty="0"/>
          </a:p>
        </p:txBody>
      </p:sp>
      <p:pic>
        <p:nvPicPr>
          <p:cNvPr id="6" name="Content Placeholder 3"/>
          <p:cNvPicPr>
            <a:picLocks noChangeAspect="1"/>
          </p:cNvPicPr>
          <p:nvPr/>
        </p:nvPicPr>
        <p:blipFill>
          <a:blip r:embed="rId2"/>
          <a:stretch>
            <a:fillRect/>
          </a:stretch>
        </p:blipFill>
        <p:spPr>
          <a:xfrm>
            <a:off x="3914103" y="1825626"/>
            <a:ext cx="8076729" cy="4351338"/>
          </a:xfrm>
          <a:prstGeom prst="rect">
            <a:avLst/>
          </a:prstGeom>
        </p:spPr>
      </p:pic>
      <p:sp>
        <p:nvSpPr>
          <p:cNvPr id="7" name="Rectangle 6"/>
          <p:cNvSpPr/>
          <p:nvPr/>
        </p:nvSpPr>
        <p:spPr>
          <a:xfrm>
            <a:off x="0" y="6176963"/>
            <a:ext cx="10332720" cy="646331"/>
          </a:xfrm>
          <a:prstGeom prst="rect">
            <a:avLst/>
          </a:prstGeom>
        </p:spPr>
        <p:txBody>
          <a:bodyPr wrap="square">
            <a:spAutoFit/>
          </a:bodyPr>
          <a:lstStyle/>
          <a:p>
            <a:r>
              <a:rPr lang="en-US" dirty="0" smtClean="0"/>
              <a:t>Fig. 9.1.</a:t>
            </a:r>
          </a:p>
          <a:p>
            <a:r>
              <a:rPr lang="en-US" dirty="0" smtClean="0"/>
              <a:t>Soil sensors that employ different parts of electromagnetic spectrum.</a:t>
            </a:r>
            <a:endParaRPr lang="en-US" dirty="0"/>
          </a:p>
        </p:txBody>
      </p:sp>
    </p:spTree>
    <p:extLst>
      <p:ext uri="{BB962C8B-B14F-4D97-AF65-F5344CB8AC3E}">
        <p14:creationId xmlns:p14="http://schemas.microsoft.com/office/powerpoint/2010/main" val="19407508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0" y="1668684"/>
            <a:ext cx="4904232" cy="4351338"/>
          </a:xfrm>
        </p:spPr>
        <p:txBody>
          <a:bodyPr>
            <a:normAutofit fontScale="85000" lnSpcReduction="20000"/>
          </a:bodyPr>
          <a:lstStyle/>
          <a:p>
            <a:r>
              <a:rPr lang="en-US" dirty="0" smtClean="0"/>
              <a:t>The physical principles used to measure soil properties in field conditions can be separated into several categories including: </a:t>
            </a:r>
            <a:r>
              <a:rPr lang="en-US" dirty="0" err="1" smtClean="0"/>
              <a:t>i</a:t>
            </a:r>
            <a:r>
              <a:rPr lang="en-US" dirty="0" smtClean="0"/>
              <a:t>) electrical and electromagnetic sensors that include most geophysical tools, ii) optical and radiometric sensors that cover different parts of the electromagnetic spectrum, iii) sensors that rely on mechanical interactions between sensors and soil, and iv) electrochemical sensors that directly measure the activity of specific ions or molecules (Fig. 9.2).</a:t>
            </a:r>
            <a:endParaRPr lang="en-US" dirty="0"/>
          </a:p>
        </p:txBody>
      </p:sp>
      <p:pic>
        <p:nvPicPr>
          <p:cNvPr id="4" name="Picture 3"/>
          <p:cNvPicPr>
            <a:picLocks noChangeAspect="1"/>
          </p:cNvPicPr>
          <p:nvPr/>
        </p:nvPicPr>
        <p:blipFill>
          <a:blip r:embed="rId2"/>
          <a:stretch>
            <a:fillRect/>
          </a:stretch>
        </p:blipFill>
        <p:spPr>
          <a:xfrm>
            <a:off x="4904232" y="966788"/>
            <a:ext cx="7287768" cy="5210175"/>
          </a:xfrm>
          <a:prstGeom prst="rect">
            <a:avLst/>
          </a:prstGeom>
        </p:spPr>
      </p:pic>
      <p:sp>
        <p:nvSpPr>
          <p:cNvPr id="5" name="Rectangle 4"/>
          <p:cNvSpPr/>
          <p:nvPr/>
        </p:nvSpPr>
        <p:spPr>
          <a:xfrm>
            <a:off x="195072" y="6034087"/>
            <a:ext cx="6096000" cy="646331"/>
          </a:xfrm>
          <a:prstGeom prst="rect">
            <a:avLst/>
          </a:prstGeom>
        </p:spPr>
        <p:txBody>
          <a:bodyPr>
            <a:spAutoFit/>
          </a:bodyPr>
          <a:lstStyle/>
          <a:p>
            <a:r>
              <a:rPr lang="en-US" dirty="0" smtClean="0"/>
              <a:t>Fig. 9.2.</a:t>
            </a:r>
          </a:p>
          <a:p>
            <a:r>
              <a:rPr lang="en-US" dirty="0" smtClean="0"/>
              <a:t>Families of proximal soil sensing tools.</a:t>
            </a:r>
            <a:endParaRPr lang="en-US" dirty="0"/>
          </a:p>
        </p:txBody>
      </p:sp>
    </p:spTree>
    <p:extLst>
      <p:ext uri="{BB962C8B-B14F-4D97-AF65-F5344CB8AC3E}">
        <p14:creationId xmlns:p14="http://schemas.microsoft.com/office/powerpoint/2010/main" val="19366021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598033" y="1844300"/>
            <a:ext cx="3898392" cy="4351338"/>
          </a:xfrm>
        </p:spPr>
        <p:txBody>
          <a:bodyPr/>
          <a:lstStyle/>
          <a:p>
            <a:r>
              <a:rPr lang="en-US" dirty="0" smtClean="0"/>
              <a:t>Electrical and electromagnetic sensors use electric circuits to measure the capability of soil to conduct and/or accumulate an electrical charge (Fig. 9.3).</a:t>
            </a:r>
            <a:endParaRPr lang="en-US" dirty="0"/>
          </a:p>
        </p:txBody>
      </p:sp>
      <p:pic>
        <p:nvPicPr>
          <p:cNvPr id="4" name="Picture 3"/>
          <p:cNvPicPr>
            <a:picLocks noChangeAspect="1"/>
          </p:cNvPicPr>
          <p:nvPr/>
        </p:nvPicPr>
        <p:blipFill>
          <a:blip r:embed="rId2"/>
          <a:stretch>
            <a:fillRect/>
          </a:stretch>
        </p:blipFill>
        <p:spPr>
          <a:xfrm>
            <a:off x="4869805" y="0"/>
            <a:ext cx="7097542" cy="6858000"/>
          </a:xfrm>
          <a:prstGeom prst="rect">
            <a:avLst/>
          </a:prstGeom>
        </p:spPr>
      </p:pic>
      <p:sp>
        <p:nvSpPr>
          <p:cNvPr id="5" name="Rectangle 4"/>
          <p:cNvSpPr/>
          <p:nvPr/>
        </p:nvSpPr>
        <p:spPr>
          <a:xfrm>
            <a:off x="224653" y="5853797"/>
            <a:ext cx="4645152" cy="923330"/>
          </a:xfrm>
          <a:prstGeom prst="rect">
            <a:avLst/>
          </a:prstGeom>
        </p:spPr>
        <p:txBody>
          <a:bodyPr wrap="square">
            <a:spAutoFit/>
          </a:bodyPr>
          <a:lstStyle/>
          <a:p>
            <a:r>
              <a:rPr lang="en-US" dirty="0" smtClean="0"/>
              <a:t>Fig. 9.3.</a:t>
            </a:r>
          </a:p>
          <a:p>
            <a:r>
              <a:rPr lang="en-US" dirty="0" smtClean="0"/>
              <a:t>Soil electrical resistivity and/or conductivity sensing.</a:t>
            </a:r>
            <a:endParaRPr lang="en-US" dirty="0"/>
          </a:p>
        </p:txBody>
      </p:sp>
    </p:spTree>
    <p:extLst>
      <p:ext uri="{BB962C8B-B14F-4D97-AF65-F5344CB8AC3E}">
        <p14:creationId xmlns:p14="http://schemas.microsoft.com/office/powerpoint/2010/main" val="3542099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4334256" y="233363"/>
            <a:ext cx="7620000" cy="5943600"/>
          </a:xfrm>
          <a:prstGeom prst="rect">
            <a:avLst/>
          </a:prstGeom>
        </p:spPr>
      </p:pic>
      <p:sp>
        <p:nvSpPr>
          <p:cNvPr id="5" name="Rectangle 4"/>
          <p:cNvSpPr/>
          <p:nvPr/>
        </p:nvSpPr>
        <p:spPr>
          <a:xfrm>
            <a:off x="0" y="5934670"/>
            <a:ext cx="11759184" cy="923330"/>
          </a:xfrm>
          <a:prstGeom prst="rect">
            <a:avLst/>
          </a:prstGeom>
        </p:spPr>
        <p:txBody>
          <a:bodyPr wrap="square">
            <a:spAutoFit/>
          </a:bodyPr>
          <a:lstStyle/>
          <a:p>
            <a:r>
              <a:rPr lang="en-US" dirty="0" smtClean="0"/>
              <a:t>Fig. 9.4.</a:t>
            </a:r>
          </a:p>
          <a:p>
            <a:r>
              <a:rPr lang="en-US" dirty="0" smtClean="0"/>
              <a:t>Illustration of an </a:t>
            </a:r>
            <a:r>
              <a:rPr lang="en-US" dirty="0" err="1" smtClean="0"/>
              <a:t>ECa</a:t>
            </a:r>
            <a:r>
              <a:rPr lang="en-US" dirty="0" smtClean="0"/>
              <a:t> map with respect to field topography (Field 26 at Macdonald Farm, </a:t>
            </a:r>
            <a:r>
              <a:rPr lang="en-US" dirty="0" err="1" smtClean="0"/>
              <a:t>Ste</a:t>
            </a:r>
            <a:r>
              <a:rPr lang="en-US" dirty="0" smtClean="0"/>
              <a:t>-Anne-de-Bellevue, Quebec, Canada, prepared by </a:t>
            </a:r>
            <a:r>
              <a:rPr lang="en-US" dirty="0" err="1" smtClean="0"/>
              <a:t>Hsin</a:t>
            </a:r>
            <a:r>
              <a:rPr lang="en-US" dirty="0" smtClean="0"/>
              <a:t>-Hui Huang).</a:t>
            </a:r>
            <a:endParaRPr lang="en-US" dirty="0"/>
          </a:p>
        </p:txBody>
      </p:sp>
    </p:spTree>
    <p:extLst>
      <p:ext uri="{BB962C8B-B14F-4D97-AF65-F5344CB8AC3E}">
        <p14:creationId xmlns:p14="http://schemas.microsoft.com/office/powerpoint/2010/main" val="19943444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5981700" y="2159342"/>
            <a:ext cx="5372100" cy="3676650"/>
          </a:xfrm>
          <a:prstGeom prst="rect">
            <a:avLst/>
          </a:prstGeom>
        </p:spPr>
      </p:pic>
      <p:sp>
        <p:nvSpPr>
          <p:cNvPr id="5" name="Rectangle 4"/>
          <p:cNvSpPr/>
          <p:nvPr/>
        </p:nvSpPr>
        <p:spPr>
          <a:xfrm>
            <a:off x="195072" y="6169709"/>
            <a:ext cx="6096000" cy="646331"/>
          </a:xfrm>
          <a:prstGeom prst="rect">
            <a:avLst/>
          </a:prstGeom>
        </p:spPr>
        <p:txBody>
          <a:bodyPr>
            <a:spAutoFit/>
          </a:bodyPr>
          <a:lstStyle/>
          <a:p>
            <a:pPr fontAlgn="base"/>
            <a:r>
              <a:rPr lang="en-US" b="1" i="0" dirty="0" smtClean="0">
                <a:solidFill>
                  <a:srgbClr val="000000"/>
                </a:solidFill>
                <a:effectLst/>
                <a:latin typeface="Arial" panose="020B0604020202020204" pitchFamily="34" charset="0"/>
              </a:rPr>
              <a:t>Fig. 9.5.</a:t>
            </a:r>
            <a:br>
              <a:rPr lang="en-US" b="1" i="0" dirty="0" smtClean="0">
                <a:solidFill>
                  <a:srgbClr val="000000"/>
                </a:solidFill>
                <a:effectLst/>
                <a:latin typeface="Arial" panose="020B0604020202020204" pitchFamily="34" charset="0"/>
              </a:rPr>
            </a:br>
            <a:r>
              <a:rPr lang="en-US" b="0" i="0" dirty="0" smtClean="0">
                <a:solidFill>
                  <a:srgbClr val="000000"/>
                </a:solidFill>
                <a:effectLst/>
                <a:latin typeface="Arial" panose="020B0604020202020204" pitchFamily="34" charset="0"/>
              </a:rPr>
              <a:t>Soil mechanical resistance mapping.</a:t>
            </a: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54262889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dirty="0"/>
          </a:p>
        </p:txBody>
      </p:sp>
      <p:pic>
        <p:nvPicPr>
          <p:cNvPr id="4" name="Picture 3"/>
          <p:cNvPicPr>
            <a:picLocks noChangeAspect="1"/>
          </p:cNvPicPr>
          <p:nvPr/>
        </p:nvPicPr>
        <p:blipFill>
          <a:blip r:embed="rId2"/>
          <a:stretch>
            <a:fillRect/>
          </a:stretch>
        </p:blipFill>
        <p:spPr>
          <a:xfrm>
            <a:off x="4407408" y="1572419"/>
            <a:ext cx="7620000" cy="4857750"/>
          </a:xfrm>
          <a:prstGeom prst="rect">
            <a:avLst/>
          </a:prstGeom>
        </p:spPr>
      </p:pic>
      <p:sp>
        <p:nvSpPr>
          <p:cNvPr id="5" name="Rectangle 4"/>
          <p:cNvSpPr/>
          <p:nvPr/>
        </p:nvSpPr>
        <p:spPr>
          <a:xfrm>
            <a:off x="304800" y="6176963"/>
            <a:ext cx="6096000" cy="646331"/>
          </a:xfrm>
          <a:prstGeom prst="rect">
            <a:avLst/>
          </a:prstGeom>
        </p:spPr>
        <p:txBody>
          <a:bodyPr>
            <a:spAutoFit/>
          </a:bodyPr>
          <a:lstStyle/>
          <a:p>
            <a:pPr fontAlgn="base"/>
            <a:r>
              <a:rPr lang="en-US" b="1" i="0" dirty="0" smtClean="0">
                <a:solidFill>
                  <a:srgbClr val="000000"/>
                </a:solidFill>
                <a:effectLst/>
                <a:latin typeface="Arial" panose="020B0604020202020204" pitchFamily="34" charset="0"/>
              </a:rPr>
              <a:t>Fig. 9.6.</a:t>
            </a:r>
            <a:br>
              <a:rPr lang="en-US" b="1" i="0" dirty="0" smtClean="0">
                <a:solidFill>
                  <a:srgbClr val="000000"/>
                </a:solidFill>
                <a:effectLst/>
                <a:latin typeface="Arial" panose="020B0604020202020204" pitchFamily="34" charset="0"/>
              </a:rPr>
            </a:br>
            <a:r>
              <a:rPr lang="en-US" b="0" i="0" dirty="0" smtClean="0">
                <a:solidFill>
                  <a:srgbClr val="000000"/>
                </a:solidFill>
                <a:effectLst/>
                <a:latin typeface="Arial" panose="020B0604020202020204" pitchFamily="34" charset="0"/>
              </a:rPr>
              <a:t>Crop canopy sensing.</a:t>
            </a:r>
            <a:endParaRPr lang="en-US" b="0" i="0" dirty="0">
              <a:solidFill>
                <a:srgbClr val="000000"/>
              </a:solidFill>
              <a:effectLst/>
              <a:latin typeface="Arial" panose="020B0604020202020204" pitchFamily="34" charset="0"/>
            </a:endParaRPr>
          </a:p>
        </p:txBody>
      </p:sp>
    </p:spTree>
    <p:extLst>
      <p:ext uri="{BB962C8B-B14F-4D97-AF65-F5344CB8AC3E}">
        <p14:creationId xmlns:p14="http://schemas.microsoft.com/office/powerpoint/2010/main" val="19375708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TotalTime>
  <Words>621</Words>
  <Application>Microsoft Office PowerPoint</Application>
  <PresentationFormat>Widescreen</PresentationFormat>
  <Paragraphs>44</Paragraphs>
  <Slides>18</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18</vt:i4>
      </vt:variant>
    </vt:vector>
  </HeadingPairs>
  <TitlesOfParts>
    <vt:vector size="22" baseType="lpstr">
      <vt:lpstr>Arial</vt:lpstr>
      <vt:lpstr>Calibri</vt:lpstr>
      <vt:lpstr>Calibri Light</vt:lpstr>
      <vt:lpstr>Office Theme</vt:lpstr>
      <vt:lpstr>Proximal Soil and Plant Sensing</vt:lpstr>
      <vt:lpstr>PowerPoint Presentation</vt:lpstr>
      <vt:lpstr>An Introduction to Proximal Sensing Systems</vt:lpstr>
      <vt:lpstr>PowerPoint Presentation</vt:lpstr>
      <vt:lpstr>PowerPoint Presentation</vt:lpstr>
      <vt:lpstr>PowerPoint Presentation</vt:lpstr>
      <vt:lpstr>PowerPoint Presentation</vt:lpstr>
      <vt:lpstr>PowerPoint Presentation</vt:lpstr>
      <vt:lpstr>PowerPoint Presentation</vt:lpstr>
      <vt:lpstr>OSU / AGCO Corp. Project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Proximal Soil and Plant Sensing</dc:title>
  <dc:creator>Brian Arnall</dc:creator>
  <cp:lastModifiedBy>Arnall, Brian</cp:lastModifiedBy>
  <cp:revision>4</cp:revision>
  <dcterms:created xsi:type="dcterms:W3CDTF">2018-11-12T02:58:13Z</dcterms:created>
  <dcterms:modified xsi:type="dcterms:W3CDTF">2018-11-12T14:09:49Z</dcterms:modified>
</cp:coreProperties>
</file>