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58" r:id="rId5"/>
    <p:sldId id="297" r:id="rId6"/>
    <p:sldId id="292" r:id="rId7"/>
    <p:sldId id="296" r:id="rId8"/>
    <p:sldId id="295" r:id="rId9"/>
    <p:sldId id="294" r:id="rId10"/>
    <p:sldId id="275" r:id="rId11"/>
    <p:sldId id="306" r:id="rId12"/>
    <p:sldId id="307" r:id="rId13"/>
    <p:sldId id="308" r:id="rId14"/>
    <p:sldId id="309" r:id="rId15"/>
    <p:sldId id="310" r:id="rId16"/>
    <p:sldId id="311" r:id="rId17"/>
    <p:sldId id="312" r:id="rId18"/>
    <p:sldId id="313" r:id="rId19"/>
    <p:sldId id="314" r:id="rId20"/>
    <p:sldId id="315" r:id="rId21"/>
    <p:sldId id="318" r:id="rId22"/>
    <p:sldId id="319" r:id="rId23"/>
    <p:sldId id="316" r:id="rId24"/>
    <p:sldId id="320" r:id="rId25"/>
    <p:sldId id="321" r:id="rId26"/>
    <p:sldId id="322" r:id="rId27"/>
    <p:sldId id="323" r:id="rId28"/>
    <p:sldId id="324" r:id="rId29"/>
    <p:sldId id="325" r:id="rId30"/>
    <p:sldId id="326" r:id="rId31"/>
    <p:sldId id="327" r:id="rId32"/>
    <p:sldId id="328" r:id="rId33"/>
    <p:sldId id="329" r:id="rId34"/>
    <p:sldId id="279" r:id="rId35"/>
    <p:sldId id="273" r:id="rId36"/>
    <p:sldId id="280" r:id="rId37"/>
    <p:sldId id="281" r:id="rId38"/>
    <p:sldId id="274" r:id="rId39"/>
    <p:sldId id="282" r:id="rId40"/>
    <p:sldId id="259" r:id="rId41"/>
    <p:sldId id="300" r:id="rId42"/>
    <p:sldId id="298" r:id="rId43"/>
    <p:sldId id="301" r:id="rId44"/>
    <p:sldId id="303" r:id="rId45"/>
    <p:sldId id="299" r:id="rId46"/>
    <p:sldId id="283" r:id="rId47"/>
    <p:sldId id="284" r:id="rId48"/>
    <p:sldId id="260" r:id="rId49"/>
    <p:sldId id="263" r:id="rId50"/>
    <p:sldId id="264" r:id="rId51"/>
    <p:sldId id="265" r:id="rId52"/>
    <p:sldId id="266" r:id="rId53"/>
    <p:sldId id="304" r:id="rId54"/>
    <p:sldId id="285" r:id="rId55"/>
    <p:sldId id="330" r:id="rId56"/>
    <p:sldId id="286" r:id="rId57"/>
    <p:sldId id="267" r:id="rId58"/>
    <p:sldId id="288" r:id="rId59"/>
    <p:sldId id="331" r:id="rId60"/>
    <p:sldId id="287" r:id="rId61"/>
    <p:sldId id="268" r:id="rId62"/>
    <p:sldId id="289" r:id="rId63"/>
    <p:sldId id="269" r:id="rId64"/>
    <p:sldId id="290" r:id="rId65"/>
    <p:sldId id="332" r:id="rId66"/>
    <p:sldId id="270" r:id="rId67"/>
    <p:sldId id="271" r:id="rId68"/>
    <p:sldId id="276" r:id="rId69"/>
    <p:sldId id="333" r:id="rId70"/>
    <p:sldId id="334" r:id="rId71"/>
    <p:sldId id="261" r:id="rId72"/>
    <p:sldId id="262"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7" autoAdjust="0"/>
    <p:restoredTop sz="94660"/>
  </p:normalViewPr>
  <p:slideViewPr>
    <p:cSldViewPr snapToGrid="0">
      <p:cViewPr varScale="1">
        <p:scale>
          <a:sx n="99" d="100"/>
          <a:sy n="99" d="100"/>
        </p:scale>
        <p:origin x="4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rian\Desktop\Phos\Watkins%20P\Data%20Averages%20for%20graphs%20and%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rian\Desktop\Phos\Watkins%20P\Data%20Averages%20for%20graphs%20and%20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US"/>
              <a:t>Stratification of Soil pH</a:t>
            </a:r>
          </a:p>
          <a:p>
            <a:pPr>
              <a:defRPr/>
            </a:pPr>
            <a:r>
              <a:rPr lang="en-US"/>
              <a:t>Avg. 9 site years</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Sheet1!$P$1</c:f>
              <c:strCache>
                <c:ptCount val="1"/>
                <c:pt idx="0">
                  <c:v>pH</c:v>
                </c:pt>
              </c:strCache>
            </c:strRef>
          </c:tx>
          <c:spPr>
            <a:ln w="19050" cap="rnd">
              <a:solidFill>
                <a:schemeClr val="tx1">
                  <a:lumMod val="50000"/>
                  <a:lumOff val="50000"/>
                </a:schemeClr>
              </a:solidFill>
              <a:round/>
            </a:ln>
            <a:effectLst/>
          </c:spPr>
          <c:marker>
            <c:symbol val="circle"/>
            <c:size val="5"/>
            <c:spPr>
              <a:solidFill>
                <a:schemeClr val="tx1"/>
              </a:solidFill>
              <a:ln w="9525">
                <a:noFill/>
              </a:ln>
              <a:effectLst/>
            </c:spPr>
          </c:marker>
          <c:dLbls>
            <c:dLbl>
              <c:idx val="0"/>
              <c:tx>
                <c:rich>
                  <a:bodyPr/>
                  <a:lstStyle/>
                  <a:p>
                    <a:r>
                      <a:rPr lang="en-US"/>
                      <a:t>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7E6-49D5-83F6-EF103D78672E}"/>
                </c:ext>
                <c:ext xmlns:c15="http://schemas.microsoft.com/office/drawing/2012/chart" uri="{CE6537A1-D6FC-4f65-9D91-7224C49458BB}"/>
              </c:extLst>
            </c:dLbl>
            <c:dLbl>
              <c:idx val="1"/>
              <c:tx>
                <c:rich>
                  <a:bodyPr/>
                  <a:lstStyle/>
                  <a:p>
                    <a:r>
                      <a:rPr lang="en-US"/>
                      <a:t>A</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7E6-49D5-83F6-EF103D78672E}"/>
                </c:ext>
                <c:ext xmlns:c15="http://schemas.microsoft.com/office/drawing/2012/chart" uri="{CE6537A1-D6FC-4f65-9D91-7224C49458BB}"/>
              </c:extLst>
            </c:dLbl>
            <c:dLbl>
              <c:idx val="2"/>
              <c:tx>
                <c:rich>
                  <a:bodyPr/>
                  <a:lstStyle/>
                  <a:p>
                    <a:r>
                      <a:rPr lang="en-US"/>
                      <a:t>B</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7E6-49D5-83F6-EF103D78672E}"/>
                </c:ext>
                <c:ext xmlns:c15="http://schemas.microsoft.com/office/drawing/2012/chart" uri="{CE6537A1-D6FC-4f65-9D91-7224C49458BB}"/>
              </c:extLst>
            </c:dLbl>
            <c:dLbl>
              <c:idx val="3"/>
              <c:tx>
                <c:rich>
                  <a:bodyPr/>
                  <a:lstStyle/>
                  <a:p>
                    <a:r>
                      <a:rPr lang="en-US"/>
                      <a:t>C</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7E6-49D5-83F6-EF103D78672E}"/>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Sheet1!$P$2:$P$5</c:f>
              <c:numCache>
                <c:formatCode>0.00</c:formatCode>
                <c:ptCount val="4"/>
                <c:pt idx="0">
                  <c:v>5.8367619047619037</c:v>
                </c:pt>
                <c:pt idx="1">
                  <c:v>5.8394166666666649</c:v>
                </c:pt>
                <c:pt idx="2">
                  <c:v>6.026547619047621</c:v>
                </c:pt>
                <c:pt idx="3">
                  <c:v>6.8800476190476223</c:v>
                </c:pt>
              </c:numCache>
            </c:numRef>
          </c:xVal>
          <c:yVal>
            <c:numRef>
              <c:f>Sheet1!$N$2:$N$5</c:f>
              <c:numCache>
                <c:formatCode>General</c:formatCode>
                <c:ptCount val="4"/>
                <c:pt idx="0">
                  <c:v>5.08</c:v>
                </c:pt>
                <c:pt idx="1">
                  <c:v>10.16</c:v>
                </c:pt>
                <c:pt idx="2">
                  <c:v>15.24</c:v>
                </c:pt>
                <c:pt idx="3">
                  <c:v>30.48</c:v>
                </c:pt>
              </c:numCache>
            </c:numRef>
          </c:yVal>
          <c:smooth val="0"/>
          <c:extLst xmlns:c16r2="http://schemas.microsoft.com/office/drawing/2015/06/chart">
            <c:ext xmlns:c16="http://schemas.microsoft.com/office/drawing/2014/chart" uri="{C3380CC4-5D6E-409C-BE32-E72D297353CC}">
              <c16:uniqueId val="{00000004-5BA9-4D9B-A114-3AB0E60EDBB7}"/>
            </c:ext>
          </c:extLst>
        </c:ser>
        <c:dLbls>
          <c:showLegendKey val="0"/>
          <c:showVal val="0"/>
          <c:showCatName val="0"/>
          <c:showSerName val="0"/>
          <c:showPercent val="0"/>
          <c:showBubbleSize val="0"/>
        </c:dLbls>
        <c:axId val="516590024"/>
        <c:axId val="516590416"/>
      </c:scatterChart>
      <c:valAx>
        <c:axId val="516590024"/>
        <c:scaling>
          <c:orientation val="minMax"/>
          <c:max val="8"/>
          <c:min val="4"/>
        </c:scaling>
        <c:delete val="0"/>
        <c:axPos val="t"/>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a:t>soil pH</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16590416"/>
        <c:crossesAt val="0"/>
        <c:crossBetween val="midCat"/>
      </c:valAx>
      <c:valAx>
        <c:axId val="516590416"/>
        <c:scaling>
          <c:orientation val="maxMin"/>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a:t>soil sampling depth (cm)</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16590024"/>
        <c:crossesAt val="1"/>
        <c:crossBetween val="midCat"/>
        <c:majorUnit val="5.08"/>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US"/>
              <a:t>Stratification of Soil Phosphorus</a:t>
            </a:r>
          </a:p>
          <a:p>
            <a:pPr>
              <a:defRPr/>
            </a:pPr>
            <a:r>
              <a:rPr lang="en-US"/>
              <a:t>Avg. 9 site years</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Sheet1!$O$1</c:f>
              <c:strCache>
                <c:ptCount val="1"/>
                <c:pt idx="0">
                  <c:v>pre_P</c:v>
                </c:pt>
              </c:strCache>
            </c:strRef>
          </c:tx>
          <c:spPr>
            <a:ln w="19050" cap="rnd">
              <a:solidFill>
                <a:schemeClr val="tx1">
                  <a:lumMod val="65000"/>
                  <a:lumOff val="35000"/>
                </a:schemeClr>
              </a:solidFill>
              <a:round/>
            </a:ln>
            <a:effectLst/>
          </c:spPr>
          <c:marker>
            <c:symbol val="circle"/>
            <c:size val="5"/>
            <c:spPr>
              <a:solidFill>
                <a:schemeClr val="tx1"/>
              </a:solidFill>
              <a:ln w="9525">
                <a:noFill/>
              </a:ln>
              <a:effectLst/>
            </c:spPr>
          </c:marker>
          <c:dLbls>
            <c:dLbl>
              <c:idx val="0"/>
              <c:tx>
                <c:rich>
                  <a:bodyPr/>
                  <a:lstStyle/>
                  <a:p>
                    <a:r>
                      <a:rPr lang="en-US"/>
                      <a:t>A</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B41-4D3D-937B-1B18E90A265F}"/>
                </c:ext>
                <c:ext xmlns:c15="http://schemas.microsoft.com/office/drawing/2012/chart" uri="{CE6537A1-D6FC-4f65-9D91-7224C49458BB}"/>
              </c:extLst>
            </c:dLbl>
            <c:dLbl>
              <c:idx val="1"/>
              <c:tx>
                <c:rich>
                  <a:bodyPr/>
                  <a:lstStyle/>
                  <a:p>
                    <a:r>
                      <a:rPr lang="en-US"/>
                      <a:t>B</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B41-4D3D-937B-1B18E90A265F}"/>
                </c:ext>
                <c:ext xmlns:c15="http://schemas.microsoft.com/office/drawing/2012/chart" uri="{CE6537A1-D6FC-4f65-9D91-7224C49458BB}"/>
              </c:extLst>
            </c:dLbl>
            <c:dLbl>
              <c:idx val="2"/>
              <c:tx>
                <c:rich>
                  <a:bodyPr/>
                  <a:lstStyle/>
                  <a:p>
                    <a:r>
                      <a:rPr lang="en-US"/>
                      <a:t>C</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B41-4D3D-937B-1B18E90A265F}"/>
                </c:ext>
                <c:ext xmlns:c15="http://schemas.microsoft.com/office/drawing/2012/chart" uri="{CE6537A1-D6FC-4f65-9D91-7224C49458BB}"/>
              </c:extLst>
            </c:dLbl>
            <c:dLbl>
              <c:idx val="3"/>
              <c:tx>
                <c:rich>
                  <a:bodyPr/>
                  <a:lstStyle/>
                  <a:p>
                    <a:r>
                      <a:rPr lang="en-US"/>
                      <a:t>D</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B41-4D3D-937B-1B18E90A265F}"/>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Sheet1!$O$2:$O$5</c:f>
              <c:numCache>
                <c:formatCode>0.00</c:formatCode>
                <c:ptCount val="4"/>
                <c:pt idx="0">
                  <c:v>38.0749166567389</c:v>
                </c:pt>
                <c:pt idx="1">
                  <c:v>23.376364097905988</c:v>
                </c:pt>
                <c:pt idx="2">
                  <c:v>13.993903895471725</c:v>
                </c:pt>
                <c:pt idx="3">
                  <c:v>5.3856942004711703</c:v>
                </c:pt>
              </c:numCache>
            </c:numRef>
          </c:xVal>
          <c:yVal>
            <c:numRef>
              <c:f>Sheet1!$N$2:$N$5</c:f>
              <c:numCache>
                <c:formatCode>General</c:formatCode>
                <c:ptCount val="4"/>
                <c:pt idx="0">
                  <c:v>5.08</c:v>
                </c:pt>
                <c:pt idx="1">
                  <c:v>10.16</c:v>
                </c:pt>
                <c:pt idx="2">
                  <c:v>15.24</c:v>
                </c:pt>
                <c:pt idx="3">
                  <c:v>30.48</c:v>
                </c:pt>
              </c:numCache>
            </c:numRef>
          </c:yVal>
          <c:smooth val="0"/>
          <c:extLst xmlns:c16r2="http://schemas.microsoft.com/office/drawing/2015/06/chart">
            <c:ext xmlns:c16="http://schemas.microsoft.com/office/drawing/2014/chart" uri="{C3380CC4-5D6E-409C-BE32-E72D297353CC}">
              <c16:uniqueId val="{00000000-4B41-4D3D-937B-1B18E90A265F}"/>
            </c:ext>
          </c:extLst>
        </c:ser>
        <c:dLbls>
          <c:showLegendKey val="0"/>
          <c:showVal val="0"/>
          <c:showCatName val="0"/>
          <c:showSerName val="0"/>
          <c:showPercent val="0"/>
          <c:showBubbleSize val="0"/>
        </c:dLbls>
        <c:axId val="516591200"/>
        <c:axId val="516591592"/>
      </c:scatterChart>
      <c:valAx>
        <c:axId val="516591200"/>
        <c:scaling>
          <c:orientation val="minMax"/>
          <c:max val="80"/>
        </c:scaling>
        <c:delete val="0"/>
        <c:axPos val="t"/>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a:t>P conc. (mg P / kg soil)</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16591592"/>
        <c:crossesAt val="0"/>
        <c:crossBetween val="midCat"/>
        <c:majorUnit val="20"/>
      </c:valAx>
      <c:valAx>
        <c:axId val="516591592"/>
        <c:scaling>
          <c:orientation val="maxMin"/>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a:t>soil sampling depth (cm)</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16591200"/>
        <c:crossesAt val="1"/>
        <c:crossBetween val="midCat"/>
        <c:majorUnit val="5.08"/>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840210608543875"/>
          <c:y val="4.2469444301604882E-2"/>
          <c:w val="0.78034029980746611"/>
          <c:h val="0.71732210557013709"/>
        </c:manualLayout>
      </c:layout>
      <c:barChart>
        <c:barDir val="col"/>
        <c:grouping val="clustered"/>
        <c:varyColors val="0"/>
        <c:ser>
          <c:idx val="0"/>
          <c:order val="0"/>
          <c:tx>
            <c:v>0-5 cm</c:v>
          </c:tx>
          <c:invertIfNegative val="0"/>
          <c:val>
            <c:numRef>
              <c:f>Range!$BN$41:$BN$49</c:f>
              <c:numCache>
                <c:formatCode>0.00</c:formatCode>
                <c:ptCount val="9"/>
                <c:pt idx="0">
                  <c:v>38.900765625489612</c:v>
                </c:pt>
                <c:pt idx="1">
                  <c:v>41.642700074794305</c:v>
                </c:pt>
                <c:pt idx="2">
                  <c:v>53.628989508518984</c:v>
                </c:pt>
                <c:pt idx="3">
                  <c:v>21.680548508578653</c:v>
                </c:pt>
                <c:pt idx="4">
                  <c:v>52.646965396984569</c:v>
                </c:pt>
                <c:pt idx="5">
                  <c:v>46.067006317647547</c:v>
                </c:pt>
                <c:pt idx="6">
                  <c:v>53.009999999999991</c:v>
                </c:pt>
                <c:pt idx="7">
                  <c:v>61.870000000000005</c:v>
                </c:pt>
                <c:pt idx="8">
                  <c:v>27.11</c:v>
                </c:pt>
              </c:numCache>
            </c:numRef>
          </c:val>
          <c:extLst xmlns:c16r2="http://schemas.microsoft.com/office/drawing/2015/06/chart">
            <c:ext xmlns:c16="http://schemas.microsoft.com/office/drawing/2014/chart" uri="{C3380CC4-5D6E-409C-BE32-E72D297353CC}">
              <c16:uniqueId val="{00000000-B43E-4564-9B60-A82EEA503D7F}"/>
            </c:ext>
          </c:extLst>
        </c:ser>
        <c:ser>
          <c:idx val="1"/>
          <c:order val="1"/>
          <c:tx>
            <c:v>5-10 cm</c:v>
          </c:tx>
          <c:invertIfNegative val="0"/>
          <c:val>
            <c:numRef>
              <c:f>Range!$BN$50:$BN$58</c:f>
              <c:numCache>
                <c:formatCode>0.00</c:formatCode>
                <c:ptCount val="9"/>
                <c:pt idx="0">
                  <c:v>40.403312367042993</c:v>
                </c:pt>
                <c:pt idx="1">
                  <c:v>13.097615677728939</c:v>
                </c:pt>
                <c:pt idx="2">
                  <c:v>38.99273867475457</c:v>
                </c:pt>
                <c:pt idx="3">
                  <c:v>18.212791145920445</c:v>
                </c:pt>
                <c:pt idx="4">
                  <c:v>34.730264579751626</c:v>
                </c:pt>
                <c:pt idx="5">
                  <c:v>20.972065872123128</c:v>
                </c:pt>
                <c:pt idx="6">
                  <c:v>11.959999999999999</c:v>
                </c:pt>
                <c:pt idx="7">
                  <c:v>94.05</c:v>
                </c:pt>
                <c:pt idx="8">
                  <c:v>20.52</c:v>
                </c:pt>
              </c:numCache>
            </c:numRef>
          </c:val>
          <c:extLst xmlns:c16r2="http://schemas.microsoft.com/office/drawing/2015/06/chart">
            <c:ext xmlns:c16="http://schemas.microsoft.com/office/drawing/2014/chart" uri="{C3380CC4-5D6E-409C-BE32-E72D297353CC}">
              <c16:uniqueId val="{00000001-B43E-4564-9B60-A82EEA503D7F}"/>
            </c:ext>
          </c:extLst>
        </c:ser>
        <c:ser>
          <c:idx val="2"/>
          <c:order val="2"/>
          <c:tx>
            <c:v>10-15 cm</c:v>
          </c:tx>
          <c:invertIfNegative val="0"/>
          <c:val>
            <c:numRef>
              <c:f>Range!$BN$59:$BN$67</c:f>
              <c:numCache>
                <c:formatCode>0.00</c:formatCode>
                <c:ptCount val="9"/>
                <c:pt idx="0">
                  <c:v>10.348054821460883</c:v>
                </c:pt>
                <c:pt idx="1">
                  <c:v>24.058310128606287</c:v>
                </c:pt>
                <c:pt idx="2">
                  <c:v>17.665127201807245</c:v>
                </c:pt>
                <c:pt idx="3">
                  <c:v>13.498055130869645</c:v>
                </c:pt>
                <c:pt idx="4">
                  <c:v>21.015045507452228</c:v>
                </c:pt>
                <c:pt idx="5">
                  <c:v>20.774785664146773</c:v>
                </c:pt>
                <c:pt idx="6">
                  <c:v>24.580000000000002</c:v>
                </c:pt>
                <c:pt idx="7">
                  <c:v>32.01</c:v>
                </c:pt>
                <c:pt idx="8">
                  <c:v>15.01</c:v>
                </c:pt>
              </c:numCache>
            </c:numRef>
          </c:val>
          <c:extLst xmlns:c16r2="http://schemas.microsoft.com/office/drawing/2015/06/chart">
            <c:ext xmlns:c16="http://schemas.microsoft.com/office/drawing/2014/chart" uri="{C3380CC4-5D6E-409C-BE32-E72D297353CC}">
              <c16:uniqueId val="{00000002-B43E-4564-9B60-A82EEA503D7F}"/>
            </c:ext>
          </c:extLst>
        </c:ser>
        <c:ser>
          <c:idx val="3"/>
          <c:order val="3"/>
          <c:tx>
            <c:v>15-30 cm</c:v>
          </c:tx>
          <c:invertIfNegative val="0"/>
          <c:val>
            <c:numRef>
              <c:f>Range!$BN$68:$BN$76</c:f>
              <c:numCache>
                <c:formatCode>0.00</c:formatCode>
                <c:ptCount val="9"/>
                <c:pt idx="0">
                  <c:v>3.8249134579157422</c:v>
                </c:pt>
                <c:pt idx="1">
                  <c:v>9.9505175571008984</c:v>
                </c:pt>
                <c:pt idx="2">
                  <c:v>36.759053137655563</c:v>
                </c:pt>
                <c:pt idx="3">
                  <c:v>6.1412581923268679</c:v>
                </c:pt>
                <c:pt idx="4">
                  <c:v>10.419882947421092</c:v>
                </c:pt>
                <c:pt idx="5">
                  <c:v>24.644974201107956</c:v>
                </c:pt>
                <c:pt idx="6">
                  <c:v>15</c:v>
                </c:pt>
                <c:pt idx="7">
                  <c:v>11.54</c:v>
                </c:pt>
                <c:pt idx="8">
                  <c:v>19.899999999999999</c:v>
                </c:pt>
              </c:numCache>
            </c:numRef>
          </c:val>
          <c:extLst xmlns:c16r2="http://schemas.microsoft.com/office/drawing/2015/06/chart">
            <c:ext xmlns:c16="http://schemas.microsoft.com/office/drawing/2014/chart" uri="{C3380CC4-5D6E-409C-BE32-E72D297353CC}">
              <c16:uniqueId val="{00000003-B43E-4564-9B60-A82EEA503D7F}"/>
            </c:ext>
          </c:extLst>
        </c:ser>
        <c:dLbls>
          <c:showLegendKey val="0"/>
          <c:showVal val="0"/>
          <c:showCatName val="0"/>
          <c:showSerName val="0"/>
          <c:showPercent val="0"/>
          <c:showBubbleSize val="0"/>
        </c:dLbls>
        <c:gapWidth val="150"/>
        <c:axId val="517079568"/>
        <c:axId val="517079960"/>
      </c:barChart>
      <c:catAx>
        <c:axId val="517079568"/>
        <c:scaling>
          <c:orientation val="minMax"/>
        </c:scaling>
        <c:delete val="0"/>
        <c:axPos val="b"/>
        <c:title>
          <c:tx>
            <c:rich>
              <a:bodyPr/>
              <a:lstStyle/>
              <a:p>
                <a:pPr>
                  <a:defRPr/>
                </a:pPr>
                <a:r>
                  <a:rPr lang="en-US"/>
                  <a:t>Location</a:t>
                </a:r>
              </a:p>
            </c:rich>
          </c:tx>
          <c:overlay val="0"/>
        </c:title>
        <c:majorTickMark val="out"/>
        <c:minorTickMark val="none"/>
        <c:tickLblPos val="nextTo"/>
        <c:crossAx val="517079960"/>
        <c:crosses val="autoZero"/>
        <c:auto val="1"/>
        <c:lblAlgn val="ctr"/>
        <c:lblOffset val="100"/>
        <c:noMultiLvlLbl val="0"/>
      </c:catAx>
      <c:valAx>
        <c:axId val="517079960"/>
        <c:scaling>
          <c:orientation val="minMax"/>
        </c:scaling>
        <c:delete val="0"/>
        <c:axPos val="l"/>
        <c:majorGridlines/>
        <c:title>
          <c:tx>
            <c:rich>
              <a:bodyPr/>
              <a:lstStyle/>
              <a:p>
                <a:pPr>
                  <a:defRPr/>
                </a:pPr>
                <a:r>
                  <a:rPr lang="en-US"/>
                  <a:t>Range in M3P (ppm)</a:t>
                </a:r>
              </a:p>
            </c:rich>
          </c:tx>
          <c:overlay val="0"/>
        </c:title>
        <c:numFmt formatCode="0" sourceLinked="0"/>
        <c:majorTickMark val="out"/>
        <c:minorTickMark val="none"/>
        <c:tickLblPos val="nextTo"/>
        <c:crossAx val="517079568"/>
        <c:crosses val="autoZero"/>
        <c:crossBetween val="between"/>
        <c:majorUnit val="20"/>
      </c:valAx>
    </c:plotArea>
    <c:legend>
      <c:legendPos val="r"/>
      <c:layout>
        <c:manualLayout>
          <c:xMode val="edge"/>
          <c:yMode val="edge"/>
          <c:x val="0.37281595840368309"/>
          <c:y val="5.6118219597550305E-2"/>
          <c:w val="0.15647215605502141"/>
          <c:h val="0.28359689413823275"/>
        </c:manualLayout>
      </c:layout>
      <c:overlay val="0"/>
      <c:spPr>
        <a:solidFill>
          <a:schemeClr val="bg1"/>
        </a:solidFill>
        <a:ln>
          <a:solidFill>
            <a:schemeClr val="tx1"/>
          </a:solidFill>
        </a:ln>
      </c:spPr>
      <c:txPr>
        <a:bodyPr/>
        <a:lstStyle/>
        <a:p>
          <a:pPr>
            <a:defRPr sz="1600"/>
          </a:pPr>
          <a:endParaRPr lang="en-US"/>
        </a:p>
      </c:txPr>
    </c:legend>
    <c:plotVisOnly val="1"/>
    <c:dispBlanksAs val="gap"/>
    <c:showDLblsOverMax val="0"/>
  </c:chart>
  <c:spPr>
    <a:solidFill>
      <a:schemeClr val="bg1"/>
    </a:solidFill>
  </c:spPr>
  <c:txPr>
    <a:bodyPr/>
    <a:lstStyle/>
    <a:p>
      <a:pPr>
        <a:defRPr sz="2000" b="1"/>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174103237096E-2"/>
          <c:y val="5.1400554097404488E-2"/>
          <c:w val="0.89173447069116363"/>
          <c:h val="0.8326195683872849"/>
        </c:manualLayout>
      </c:layout>
      <c:barChart>
        <c:barDir val="col"/>
        <c:grouping val="clustered"/>
        <c:varyColors val="0"/>
        <c:ser>
          <c:idx val="0"/>
          <c:order val="0"/>
          <c:tx>
            <c:v>Yield (bu ac-1)</c:v>
          </c:tx>
          <c:invertIfNegative val="0"/>
          <c:cat>
            <c:numRef>
              <c:f>Sheet1!$T$6:$T$17</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Sheet1!$V$6:$V$17</c:f>
              <c:numCache>
                <c:formatCode>General</c:formatCode>
                <c:ptCount val="12"/>
                <c:pt idx="0">
                  <c:v>60.7</c:v>
                </c:pt>
                <c:pt idx="1">
                  <c:v>38.1</c:v>
                </c:pt>
                <c:pt idx="2">
                  <c:v>38.5</c:v>
                </c:pt>
                <c:pt idx="3">
                  <c:v>51.7</c:v>
                </c:pt>
                <c:pt idx="4">
                  <c:v>88</c:v>
                </c:pt>
                <c:pt idx="5">
                  <c:v>73</c:v>
                </c:pt>
                <c:pt idx="6">
                  <c:v>31</c:v>
                </c:pt>
                <c:pt idx="7">
                  <c:v>44.69</c:v>
                </c:pt>
                <c:pt idx="8">
                  <c:v>60.65</c:v>
                </c:pt>
                <c:pt idx="9">
                  <c:v>40.04</c:v>
                </c:pt>
                <c:pt idx="10">
                  <c:v>29.78</c:v>
                </c:pt>
                <c:pt idx="11">
                  <c:v>42.64</c:v>
                </c:pt>
              </c:numCache>
            </c:numRef>
          </c:val>
          <c:extLst xmlns:c16r2="http://schemas.microsoft.com/office/drawing/2015/06/chart">
            <c:ext xmlns:c16="http://schemas.microsoft.com/office/drawing/2014/chart" uri="{C3380CC4-5D6E-409C-BE32-E72D297353CC}">
              <c16:uniqueId val="{00000000-756F-4286-9E48-972D4EC74CA1}"/>
            </c:ext>
          </c:extLst>
        </c:ser>
        <c:ser>
          <c:idx val="1"/>
          <c:order val="1"/>
          <c:tx>
            <c:v>Economical Opt N Rate</c:v>
          </c:tx>
          <c:spPr>
            <a:solidFill>
              <a:schemeClr val="tx1"/>
            </a:solidFill>
          </c:spPr>
          <c:invertIfNegative val="0"/>
          <c:cat>
            <c:numRef>
              <c:f>Sheet1!$T$6:$T$17</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Sheet1!$U$6:$U$17</c:f>
              <c:numCache>
                <c:formatCode>General</c:formatCode>
                <c:ptCount val="12"/>
                <c:pt idx="0">
                  <c:v>100</c:v>
                </c:pt>
                <c:pt idx="1">
                  <c:v>60</c:v>
                </c:pt>
                <c:pt idx="2">
                  <c:v>20</c:v>
                </c:pt>
                <c:pt idx="3">
                  <c:v>40</c:v>
                </c:pt>
                <c:pt idx="4">
                  <c:v>100</c:v>
                </c:pt>
                <c:pt idx="5">
                  <c:v>100</c:v>
                </c:pt>
                <c:pt idx="6">
                  <c:v>100</c:v>
                </c:pt>
                <c:pt idx="7">
                  <c:v>100</c:v>
                </c:pt>
                <c:pt idx="8">
                  <c:v>80</c:v>
                </c:pt>
                <c:pt idx="9">
                  <c:v>60</c:v>
                </c:pt>
                <c:pt idx="10">
                  <c:v>0</c:v>
                </c:pt>
                <c:pt idx="11">
                  <c:v>60</c:v>
                </c:pt>
              </c:numCache>
            </c:numRef>
          </c:val>
          <c:extLst xmlns:c16r2="http://schemas.microsoft.com/office/drawing/2015/06/chart">
            <c:ext xmlns:c16="http://schemas.microsoft.com/office/drawing/2014/chart" uri="{C3380CC4-5D6E-409C-BE32-E72D297353CC}">
              <c16:uniqueId val="{00000001-756F-4286-9E48-972D4EC74CA1}"/>
            </c:ext>
          </c:extLst>
        </c:ser>
        <c:dLbls>
          <c:showLegendKey val="0"/>
          <c:showVal val="0"/>
          <c:showCatName val="0"/>
          <c:showSerName val="0"/>
          <c:showPercent val="0"/>
          <c:showBubbleSize val="0"/>
        </c:dLbls>
        <c:gapWidth val="150"/>
        <c:axId val="518590328"/>
        <c:axId val="518590720"/>
      </c:barChart>
      <c:catAx>
        <c:axId val="518590328"/>
        <c:scaling>
          <c:orientation val="minMax"/>
        </c:scaling>
        <c:delete val="0"/>
        <c:axPos val="b"/>
        <c:numFmt formatCode="General" sourceLinked="1"/>
        <c:majorTickMark val="out"/>
        <c:minorTickMark val="none"/>
        <c:tickLblPos val="nextTo"/>
        <c:crossAx val="518590720"/>
        <c:crosses val="autoZero"/>
        <c:auto val="1"/>
        <c:lblAlgn val="ctr"/>
        <c:lblOffset val="100"/>
        <c:noMultiLvlLbl val="0"/>
      </c:catAx>
      <c:valAx>
        <c:axId val="518590720"/>
        <c:scaling>
          <c:orientation val="minMax"/>
        </c:scaling>
        <c:delete val="0"/>
        <c:axPos val="l"/>
        <c:numFmt formatCode="General" sourceLinked="1"/>
        <c:majorTickMark val="out"/>
        <c:minorTickMark val="none"/>
        <c:tickLblPos val="nextTo"/>
        <c:crossAx val="518590328"/>
        <c:crosses val="autoZero"/>
        <c:crossBetween val="between"/>
      </c:valAx>
      <c:spPr>
        <a:noFill/>
        <a:ln w="25400">
          <a:noFill/>
        </a:ln>
      </c:spPr>
    </c:plotArea>
    <c:legend>
      <c:legendPos val="r"/>
      <c:layout>
        <c:manualLayout>
          <c:xMode val="edge"/>
          <c:yMode val="edge"/>
          <c:x val="0.67225064460024264"/>
          <c:y val="3.2023549139690875E-2"/>
          <c:w val="0.3069717847769029"/>
          <c:h val="0.16743438320209975"/>
        </c:manualLayout>
      </c:layout>
      <c:overlay val="0"/>
    </c:legend>
    <c:plotVisOnly val="1"/>
    <c:dispBlanksAs val="gap"/>
    <c:showDLblsOverMax val="0"/>
  </c:chart>
  <c:txPr>
    <a:bodyPr/>
    <a:lstStyle/>
    <a:p>
      <a:pPr>
        <a:defRPr sz="1400" b="1"/>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69203849518808"/>
          <c:y val="5.0925925925925923E-2"/>
          <c:w val="0.83512226596675421"/>
          <c:h val="0.80926727909011376"/>
        </c:manualLayout>
      </c:layout>
      <c:scatterChart>
        <c:scatterStyle val="lineMarker"/>
        <c:varyColors val="0"/>
        <c:ser>
          <c:idx val="0"/>
          <c:order val="0"/>
          <c:tx>
            <c:v>100 bpa</c:v>
          </c:tx>
          <c:spPr>
            <a:ln w="28575" cap="rnd">
              <a:noFill/>
              <a:round/>
            </a:ln>
            <a:effectLst/>
          </c:spPr>
          <c:marker>
            <c:symbol val="circle"/>
            <c:size val="5"/>
            <c:spPr>
              <a:solidFill>
                <a:schemeClr val="accent1"/>
              </a:solidFill>
              <a:ln w="19050">
                <a:solidFill>
                  <a:schemeClr val="accent1"/>
                </a:solidFill>
              </a:ln>
              <a:effectLst/>
            </c:spPr>
          </c:marker>
          <c:xVal>
            <c:numRef>
              <c:f>Sheet1!$C$58:$C$73</c:f>
              <c:numCache>
                <c:formatCode>General</c:formatCode>
                <c:ptCount val="16"/>
                <c:pt idx="0">
                  <c:v>3</c:v>
                </c:pt>
                <c:pt idx="1">
                  <c:v>6</c:v>
                </c:pt>
                <c:pt idx="2">
                  <c:v>9</c:v>
                </c:pt>
                <c:pt idx="3">
                  <c:v>12</c:v>
                </c:pt>
                <c:pt idx="4">
                  <c:v>15</c:v>
                </c:pt>
                <c:pt idx="5">
                  <c:v>18</c:v>
                </c:pt>
                <c:pt idx="6">
                  <c:v>21</c:v>
                </c:pt>
                <c:pt idx="7">
                  <c:v>24</c:v>
                </c:pt>
                <c:pt idx="8">
                  <c:v>27</c:v>
                </c:pt>
                <c:pt idx="9">
                  <c:v>30</c:v>
                </c:pt>
                <c:pt idx="10">
                  <c:v>33</c:v>
                </c:pt>
                <c:pt idx="11">
                  <c:v>36</c:v>
                </c:pt>
                <c:pt idx="12">
                  <c:v>39</c:v>
                </c:pt>
                <c:pt idx="13">
                  <c:v>42</c:v>
                </c:pt>
                <c:pt idx="14">
                  <c:v>45</c:v>
                </c:pt>
                <c:pt idx="15">
                  <c:v>48</c:v>
                </c:pt>
              </c:numCache>
            </c:numRef>
          </c:xVal>
          <c:yVal>
            <c:numRef>
              <c:f>Sheet1!$D$58:$D$73</c:f>
              <c:numCache>
                <c:formatCode>General</c:formatCode>
                <c:ptCount val="16"/>
                <c:pt idx="0">
                  <c:v>113</c:v>
                </c:pt>
                <c:pt idx="1">
                  <c:v>101</c:v>
                </c:pt>
                <c:pt idx="2">
                  <c:v>89</c:v>
                </c:pt>
                <c:pt idx="3">
                  <c:v>77</c:v>
                </c:pt>
                <c:pt idx="4">
                  <c:v>65</c:v>
                </c:pt>
                <c:pt idx="5">
                  <c:v>53</c:v>
                </c:pt>
                <c:pt idx="6">
                  <c:v>41</c:v>
                </c:pt>
                <c:pt idx="7">
                  <c:v>35</c:v>
                </c:pt>
                <c:pt idx="8">
                  <c:v>35</c:v>
                </c:pt>
                <c:pt idx="9">
                  <c:v>35</c:v>
                </c:pt>
                <c:pt idx="10" formatCode="0">
                  <c:v>32.666666666666664</c:v>
                </c:pt>
                <c:pt idx="11" formatCode="0">
                  <c:v>18.666666666666668</c:v>
                </c:pt>
                <c:pt idx="12" formatCode="0">
                  <c:v>4.666666666666667</c:v>
                </c:pt>
                <c:pt idx="13" formatCode="0">
                  <c:v>-9.3333333333333339</c:v>
                </c:pt>
                <c:pt idx="14" formatCode="0">
                  <c:v>-23.333333333333332</c:v>
                </c:pt>
                <c:pt idx="15" formatCode="0">
                  <c:v>-37.333333333333336</c:v>
                </c:pt>
              </c:numCache>
            </c:numRef>
          </c:yVal>
          <c:smooth val="0"/>
          <c:extLst xmlns:c16r2="http://schemas.microsoft.com/office/drawing/2015/06/chart">
            <c:ext xmlns:c16="http://schemas.microsoft.com/office/drawing/2014/chart" uri="{C3380CC4-5D6E-409C-BE32-E72D297353CC}">
              <c16:uniqueId val="{00000000-9392-4060-9980-7D8BC0A7DAD8}"/>
            </c:ext>
          </c:extLst>
        </c:ser>
        <c:ser>
          <c:idx val="1"/>
          <c:order val="1"/>
          <c:tx>
            <c:v>150 BPA</c:v>
          </c:tx>
          <c:spPr>
            <a:ln w="25400" cap="rnd">
              <a:noFill/>
              <a:round/>
            </a:ln>
            <a:effectLst/>
          </c:spPr>
          <c:marker>
            <c:symbol val="circle"/>
            <c:size val="5"/>
            <c:spPr>
              <a:solidFill>
                <a:schemeClr val="accent2"/>
              </a:solidFill>
              <a:ln w="19050">
                <a:solidFill>
                  <a:schemeClr val="accent2"/>
                </a:solidFill>
              </a:ln>
              <a:effectLst/>
            </c:spPr>
          </c:marker>
          <c:xVal>
            <c:numRef>
              <c:f>Sheet1!$C$58:$C$73</c:f>
              <c:numCache>
                <c:formatCode>General</c:formatCode>
                <c:ptCount val="16"/>
                <c:pt idx="0">
                  <c:v>3</c:v>
                </c:pt>
                <c:pt idx="1">
                  <c:v>6</c:v>
                </c:pt>
                <c:pt idx="2">
                  <c:v>9</c:v>
                </c:pt>
                <c:pt idx="3">
                  <c:v>12</c:v>
                </c:pt>
                <c:pt idx="4">
                  <c:v>15</c:v>
                </c:pt>
                <c:pt idx="5">
                  <c:v>18</c:v>
                </c:pt>
                <c:pt idx="6">
                  <c:v>21</c:v>
                </c:pt>
                <c:pt idx="7">
                  <c:v>24</c:v>
                </c:pt>
                <c:pt idx="8">
                  <c:v>27</c:v>
                </c:pt>
                <c:pt idx="9">
                  <c:v>30</c:v>
                </c:pt>
                <c:pt idx="10">
                  <c:v>33</c:v>
                </c:pt>
                <c:pt idx="11">
                  <c:v>36</c:v>
                </c:pt>
                <c:pt idx="12">
                  <c:v>39</c:v>
                </c:pt>
                <c:pt idx="13">
                  <c:v>42</c:v>
                </c:pt>
                <c:pt idx="14">
                  <c:v>45</c:v>
                </c:pt>
                <c:pt idx="15">
                  <c:v>48</c:v>
                </c:pt>
              </c:numCache>
            </c:numRef>
          </c:xVal>
          <c:yVal>
            <c:numRef>
              <c:f>Sheet1!$E$58:$E$73</c:f>
              <c:numCache>
                <c:formatCode>General</c:formatCode>
                <c:ptCount val="16"/>
                <c:pt idx="0">
                  <c:v>130.5</c:v>
                </c:pt>
                <c:pt idx="1">
                  <c:v>118.5</c:v>
                </c:pt>
                <c:pt idx="2">
                  <c:v>106.5</c:v>
                </c:pt>
                <c:pt idx="3">
                  <c:v>94.5</c:v>
                </c:pt>
                <c:pt idx="4">
                  <c:v>82.5</c:v>
                </c:pt>
                <c:pt idx="5">
                  <c:v>70.5</c:v>
                </c:pt>
                <c:pt idx="6">
                  <c:v>58.5</c:v>
                </c:pt>
                <c:pt idx="7">
                  <c:v>52.5</c:v>
                </c:pt>
                <c:pt idx="8">
                  <c:v>52.5</c:v>
                </c:pt>
                <c:pt idx="9">
                  <c:v>52.5</c:v>
                </c:pt>
                <c:pt idx="10" formatCode="0">
                  <c:v>49</c:v>
                </c:pt>
                <c:pt idx="11" formatCode="0">
                  <c:v>28</c:v>
                </c:pt>
                <c:pt idx="12" formatCode="0">
                  <c:v>7</c:v>
                </c:pt>
                <c:pt idx="13" formatCode="0">
                  <c:v>-14</c:v>
                </c:pt>
                <c:pt idx="14" formatCode="0">
                  <c:v>-35</c:v>
                </c:pt>
                <c:pt idx="15" formatCode="0">
                  <c:v>-56</c:v>
                </c:pt>
              </c:numCache>
            </c:numRef>
          </c:yVal>
          <c:smooth val="0"/>
          <c:extLst xmlns:c16r2="http://schemas.microsoft.com/office/drawing/2015/06/chart">
            <c:ext xmlns:c16="http://schemas.microsoft.com/office/drawing/2014/chart" uri="{C3380CC4-5D6E-409C-BE32-E72D297353CC}">
              <c16:uniqueId val="{00000001-9392-4060-9980-7D8BC0A7DAD8}"/>
            </c:ext>
          </c:extLst>
        </c:ser>
        <c:ser>
          <c:idx val="2"/>
          <c:order val="2"/>
          <c:tx>
            <c:v>200 BPA</c:v>
          </c:tx>
          <c:spPr>
            <a:ln w="25400" cap="rnd">
              <a:noFill/>
              <a:round/>
            </a:ln>
            <a:effectLst/>
          </c:spPr>
          <c:marker>
            <c:symbol val="circle"/>
            <c:size val="5"/>
            <c:spPr>
              <a:solidFill>
                <a:schemeClr val="accent3"/>
              </a:solidFill>
              <a:ln w="19050">
                <a:solidFill>
                  <a:schemeClr val="accent3"/>
                </a:solidFill>
              </a:ln>
              <a:effectLst/>
            </c:spPr>
          </c:marker>
          <c:xVal>
            <c:numRef>
              <c:f>Sheet1!$C$58:$C$73</c:f>
              <c:numCache>
                <c:formatCode>General</c:formatCode>
                <c:ptCount val="16"/>
                <c:pt idx="0">
                  <c:v>3</c:v>
                </c:pt>
                <c:pt idx="1">
                  <c:v>6</c:v>
                </c:pt>
                <c:pt idx="2">
                  <c:v>9</c:v>
                </c:pt>
                <c:pt idx="3">
                  <c:v>12</c:v>
                </c:pt>
                <c:pt idx="4">
                  <c:v>15</c:v>
                </c:pt>
                <c:pt idx="5">
                  <c:v>18</c:v>
                </c:pt>
                <c:pt idx="6">
                  <c:v>21</c:v>
                </c:pt>
                <c:pt idx="7">
                  <c:v>24</c:v>
                </c:pt>
                <c:pt idx="8">
                  <c:v>27</c:v>
                </c:pt>
                <c:pt idx="9">
                  <c:v>30</c:v>
                </c:pt>
                <c:pt idx="10">
                  <c:v>33</c:v>
                </c:pt>
                <c:pt idx="11">
                  <c:v>36</c:v>
                </c:pt>
                <c:pt idx="12">
                  <c:v>39</c:v>
                </c:pt>
                <c:pt idx="13">
                  <c:v>42</c:v>
                </c:pt>
                <c:pt idx="14">
                  <c:v>45</c:v>
                </c:pt>
                <c:pt idx="15">
                  <c:v>48</c:v>
                </c:pt>
              </c:numCache>
            </c:numRef>
          </c:xVal>
          <c:yVal>
            <c:numRef>
              <c:f>Sheet1!$F$58:$F$73</c:f>
              <c:numCache>
                <c:formatCode>General</c:formatCode>
                <c:ptCount val="16"/>
                <c:pt idx="0">
                  <c:v>148</c:v>
                </c:pt>
                <c:pt idx="1">
                  <c:v>136</c:v>
                </c:pt>
                <c:pt idx="2">
                  <c:v>124</c:v>
                </c:pt>
                <c:pt idx="3">
                  <c:v>112</c:v>
                </c:pt>
                <c:pt idx="4">
                  <c:v>100</c:v>
                </c:pt>
                <c:pt idx="5">
                  <c:v>88</c:v>
                </c:pt>
                <c:pt idx="6">
                  <c:v>76</c:v>
                </c:pt>
                <c:pt idx="7">
                  <c:v>70</c:v>
                </c:pt>
                <c:pt idx="8">
                  <c:v>70</c:v>
                </c:pt>
                <c:pt idx="9">
                  <c:v>70</c:v>
                </c:pt>
                <c:pt idx="10" formatCode="0">
                  <c:v>65.333333333333329</c:v>
                </c:pt>
                <c:pt idx="11" formatCode="0">
                  <c:v>37.333333333333336</c:v>
                </c:pt>
                <c:pt idx="12" formatCode="0">
                  <c:v>9.3333333333333339</c:v>
                </c:pt>
                <c:pt idx="13" formatCode="0">
                  <c:v>-18.666666666666668</c:v>
                </c:pt>
                <c:pt idx="14" formatCode="0">
                  <c:v>-46.666666666666664</c:v>
                </c:pt>
                <c:pt idx="15" formatCode="0">
                  <c:v>-74.666666666666671</c:v>
                </c:pt>
              </c:numCache>
            </c:numRef>
          </c:yVal>
          <c:smooth val="0"/>
          <c:extLst xmlns:c16r2="http://schemas.microsoft.com/office/drawing/2015/06/chart">
            <c:ext xmlns:c16="http://schemas.microsoft.com/office/drawing/2014/chart" uri="{C3380CC4-5D6E-409C-BE32-E72D297353CC}">
              <c16:uniqueId val="{00000002-9392-4060-9980-7D8BC0A7DAD8}"/>
            </c:ext>
          </c:extLst>
        </c:ser>
        <c:ser>
          <c:idx val="3"/>
          <c:order val="3"/>
          <c:tx>
            <c:v>250 BPA</c:v>
          </c:tx>
          <c:spPr>
            <a:ln w="25400" cap="rnd">
              <a:noFill/>
              <a:round/>
            </a:ln>
            <a:effectLst/>
          </c:spPr>
          <c:marker>
            <c:symbol val="circle"/>
            <c:size val="5"/>
            <c:spPr>
              <a:solidFill>
                <a:schemeClr val="accent4"/>
              </a:solidFill>
              <a:ln w="19050">
                <a:solidFill>
                  <a:schemeClr val="accent4"/>
                </a:solidFill>
              </a:ln>
              <a:effectLst/>
            </c:spPr>
          </c:marker>
          <c:xVal>
            <c:numRef>
              <c:f>Sheet1!$C$58:$C$73</c:f>
              <c:numCache>
                <c:formatCode>General</c:formatCode>
                <c:ptCount val="16"/>
                <c:pt idx="0">
                  <c:v>3</c:v>
                </c:pt>
                <c:pt idx="1">
                  <c:v>6</c:v>
                </c:pt>
                <c:pt idx="2">
                  <c:v>9</c:v>
                </c:pt>
                <c:pt idx="3">
                  <c:v>12</c:v>
                </c:pt>
                <c:pt idx="4">
                  <c:v>15</c:v>
                </c:pt>
                <c:pt idx="5">
                  <c:v>18</c:v>
                </c:pt>
                <c:pt idx="6">
                  <c:v>21</c:v>
                </c:pt>
                <c:pt idx="7">
                  <c:v>24</c:v>
                </c:pt>
                <c:pt idx="8">
                  <c:v>27</c:v>
                </c:pt>
                <c:pt idx="9">
                  <c:v>30</c:v>
                </c:pt>
                <c:pt idx="10">
                  <c:v>33</c:v>
                </c:pt>
                <c:pt idx="11">
                  <c:v>36</c:v>
                </c:pt>
                <c:pt idx="12">
                  <c:v>39</c:v>
                </c:pt>
                <c:pt idx="13">
                  <c:v>42</c:v>
                </c:pt>
                <c:pt idx="14">
                  <c:v>45</c:v>
                </c:pt>
                <c:pt idx="15">
                  <c:v>48</c:v>
                </c:pt>
              </c:numCache>
            </c:numRef>
          </c:xVal>
          <c:yVal>
            <c:numRef>
              <c:f>Sheet1!$G$58:$G$73</c:f>
              <c:numCache>
                <c:formatCode>General</c:formatCode>
                <c:ptCount val="16"/>
                <c:pt idx="0">
                  <c:v>165.5</c:v>
                </c:pt>
                <c:pt idx="1">
                  <c:v>153.5</c:v>
                </c:pt>
                <c:pt idx="2">
                  <c:v>141.5</c:v>
                </c:pt>
                <c:pt idx="3">
                  <c:v>129.5</c:v>
                </c:pt>
                <c:pt idx="4">
                  <c:v>117.5</c:v>
                </c:pt>
                <c:pt idx="5">
                  <c:v>105.5</c:v>
                </c:pt>
                <c:pt idx="6">
                  <c:v>93.5</c:v>
                </c:pt>
                <c:pt idx="7">
                  <c:v>87.5</c:v>
                </c:pt>
                <c:pt idx="8">
                  <c:v>87.5</c:v>
                </c:pt>
                <c:pt idx="9">
                  <c:v>87.5</c:v>
                </c:pt>
                <c:pt idx="10" formatCode="0">
                  <c:v>81.666666666666671</c:v>
                </c:pt>
                <c:pt idx="11" formatCode="0">
                  <c:v>46.666666666666664</c:v>
                </c:pt>
                <c:pt idx="12" formatCode="0">
                  <c:v>11.666666666666666</c:v>
                </c:pt>
                <c:pt idx="13" formatCode="0">
                  <c:v>-23.333333333333332</c:v>
                </c:pt>
                <c:pt idx="14" formatCode="0">
                  <c:v>-58.333333333333329</c:v>
                </c:pt>
                <c:pt idx="15" formatCode="0">
                  <c:v>-93.333333333333329</c:v>
                </c:pt>
              </c:numCache>
            </c:numRef>
          </c:yVal>
          <c:smooth val="0"/>
          <c:extLst xmlns:c16r2="http://schemas.microsoft.com/office/drawing/2015/06/chart">
            <c:ext xmlns:c16="http://schemas.microsoft.com/office/drawing/2014/chart" uri="{C3380CC4-5D6E-409C-BE32-E72D297353CC}">
              <c16:uniqueId val="{00000003-9392-4060-9980-7D8BC0A7DAD8}"/>
            </c:ext>
          </c:extLst>
        </c:ser>
        <c:ser>
          <c:idx val="4"/>
          <c:order val="4"/>
          <c:tx>
            <c:v>Sufficiency</c:v>
          </c:tx>
          <c:spPr>
            <a:ln w="25400" cap="rnd">
              <a:noFill/>
              <a:round/>
            </a:ln>
            <a:effectLst/>
          </c:spPr>
          <c:marker>
            <c:symbol val="circle"/>
            <c:size val="5"/>
            <c:spPr>
              <a:solidFill>
                <a:srgbClr val="FF0000"/>
              </a:solidFill>
              <a:ln w="19050">
                <a:solidFill>
                  <a:srgbClr val="FF0000"/>
                </a:solidFill>
              </a:ln>
              <a:effectLst/>
            </c:spPr>
          </c:marker>
          <c:xVal>
            <c:numRef>
              <c:f>Sheet1!$C$58:$C$73</c:f>
              <c:numCache>
                <c:formatCode>General</c:formatCode>
                <c:ptCount val="16"/>
                <c:pt idx="0">
                  <c:v>3</c:v>
                </c:pt>
                <c:pt idx="1">
                  <c:v>6</c:v>
                </c:pt>
                <c:pt idx="2">
                  <c:v>9</c:v>
                </c:pt>
                <c:pt idx="3">
                  <c:v>12</c:v>
                </c:pt>
                <c:pt idx="4">
                  <c:v>15</c:v>
                </c:pt>
                <c:pt idx="5">
                  <c:v>18</c:v>
                </c:pt>
                <c:pt idx="6">
                  <c:v>21</c:v>
                </c:pt>
                <c:pt idx="7">
                  <c:v>24</c:v>
                </c:pt>
                <c:pt idx="8">
                  <c:v>27</c:v>
                </c:pt>
                <c:pt idx="9">
                  <c:v>30</c:v>
                </c:pt>
                <c:pt idx="10">
                  <c:v>33</c:v>
                </c:pt>
                <c:pt idx="11">
                  <c:v>36</c:v>
                </c:pt>
                <c:pt idx="12">
                  <c:v>39</c:v>
                </c:pt>
                <c:pt idx="13">
                  <c:v>42</c:v>
                </c:pt>
                <c:pt idx="14">
                  <c:v>45</c:v>
                </c:pt>
                <c:pt idx="15">
                  <c:v>48</c:v>
                </c:pt>
              </c:numCache>
            </c:numRef>
          </c:xVal>
          <c:yVal>
            <c:numRef>
              <c:f>Sheet1!$H$58:$H$73</c:f>
              <c:numCache>
                <c:formatCode>0</c:formatCode>
                <c:ptCount val="16"/>
                <c:pt idx="0">
                  <c:v>67.187950000000001</c:v>
                </c:pt>
                <c:pt idx="1">
                  <c:v>56.222200000000001</c:v>
                </c:pt>
                <c:pt idx="2">
                  <c:v>46.252750000000006</c:v>
                </c:pt>
                <c:pt idx="3">
                  <c:v>37.279600000000002</c:v>
                </c:pt>
                <c:pt idx="4">
                  <c:v>29.302749999999996</c:v>
                </c:pt>
                <c:pt idx="5">
                  <c:v>22.322200000000009</c:v>
                </c:pt>
                <c:pt idx="6">
                  <c:v>16.337950000000006</c:v>
                </c:pt>
                <c:pt idx="7">
                  <c:v>11.350000000000009</c:v>
                </c:pt>
                <c:pt idx="8">
                  <c:v>7.3583499999999873</c:v>
                </c:pt>
                <c:pt idx="9">
                  <c:v>4.3629999999999995</c:v>
                </c:pt>
                <c:pt idx="10">
                  <c:v>2.3639499999999884</c:v>
                </c:pt>
                <c:pt idx="11">
                  <c:v>0</c:v>
                </c:pt>
                <c:pt idx="12">
                  <c:v>0</c:v>
                </c:pt>
                <c:pt idx="13">
                  <c:v>0</c:v>
                </c:pt>
                <c:pt idx="14">
                  <c:v>0</c:v>
                </c:pt>
                <c:pt idx="15">
                  <c:v>0</c:v>
                </c:pt>
              </c:numCache>
            </c:numRef>
          </c:yVal>
          <c:smooth val="0"/>
          <c:extLst xmlns:c16r2="http://schemas.microsoft.com/office/drawing/2015/06/chart">
            <c:ext xmlns:c16="http://schemas.microsoft.com/office/drawing/2014/chart" uri="{C3380CC4-5D6E-409C-BE32-E72D297353CC}">
              <c16:uniqueId val="{00000004-9392-4060-9980-7D8BC0A7DAD8}"/>
            </c:ext>
          </c:extLst>
        </c:ser>
        <c:dLbls>
          <c:showLegendKey val="0"/>
          <c:showVal val="0"/>
          <c:showCatName val="0"/>
          <c:showSerName val="0"/>
          <c:showPercent val="0"/>
          <c:showBubbleSize val="0"/>
        </c:dLbls>
        <c:axId val="518990328"/>
        <c:axId val="518990720"/>
      </c:scatterChart>
      <c:valAx>
        <c:axId val="518990328"/>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Soil Test P (M3P ppm)</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18990720"/>
        <c:crosses val="autoZero"/>
        <c:crossBetween val="midCat"/>
      </c:valAx>
      <c:valAx>
        <c:axId val="51899072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P2O5 REC (LBS/AC)</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18990328"/>
        <c:crosses val="autoZero"/>
        <c:crossBetween val="midCat"/>
      </c:valAx>
      <c:spPr>
        <a:noFill/>
        <a:ln>
          <a:noFill/>
        </a:ln>
        <a:effectLst/>
      </c:spPr>
    </c:plotArea>
    <c:legend>
      <c:legendPos val="r"/>
      <c:layout>
        <c:manualLayout>
          <c:xMode val="edge"/>
          <c:yMode val="edge"/>
          <c:x val="0.80481430446194224"/>
          <c:y val="5.0056503353747436E-2"/>
          <c:w val="0.15351902887139107"/>
          <c:h val="0.39062773403324585"/>
        </c:manualLayout>
      </c:layout>
      <c:overlay val="0"/>
      <c:spPr>
        <a:solidFill>
          <a:schemeClr val="bg1"/>
        </a:solidFill>
        <a:ln>
          <a:solidFill>
            <a:schemeClr val="accent1"/>
          </a:solid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67CC51-980D-406F-91E0-09C46D6CD33E}"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90CB42-CEE9-4BE8-AA7A-ED72FAFC99DD}" type="slidenum">
              <a:rPr lang="en-US" smtClean="0"/>
              <a:t>‹#›</a:t>
            </a:fld>
            <a:endParaRPr lang="en-US"/>
          </a:p>
        </p:txBody>
      </p:sp>
    </p:spTree>
    <p:extLst>
      <p:ext uri="{BB962C8B-B14F-4D97-AF65-F5344CB8AC3E}">
        <p14:creationId xmlns:p14="http://schemas.microsoft.com/office/powerpoint/2010/main" val="2431293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67CC51-980D-406F-91E0-09C46D6CD33E}"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90CB42-CEE9-4BE8-AA7A-ED72FAFC99DD}" type="slidenum">
              <a:rPr lang="en-US" smtClean="0"/>
              <a:t>‹#›</a:t>
            </a:fld>
            <a:endParaRPr lang="en-US"/>
          </a:p>
        </p:txBody>
      </p:sp>
    </p:spTree>
    <p:extLst>
      <p:ext uri="{BB962C8B-B14F-4D97-AF65-F5344CB8AC3E}">
        <p14:creationId xmlns:p14="http://schemas.microsoft.com/office/powerpoint/2010/main" val="745284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67CC51-980D-406F-91E0-09C46D6CD33E}"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90CB42-CEE9-4BE8-AA7A-ED72FAFC99DD}" type="slidenum">
              <a:rPr lang="en-US" smtClean="0"/>
              <a:t>‹#›</a:t>
            </a:fld>
            <a:endParaRPr lang="en-US"/>
          </a:p>
        </p:txBody>
      </p:sp>
    </p:spTree>
    <p:extLst>
      <p:ext uri="{BB962C8B-B14F-4D97-AF65-F5344CB8AC3E}">
        <p14:creationId xmlns:p14="http://schemas.microsoft.com/office/powerpoint/2010/main" val="929632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67CC51-980D-406F-91E0-09C46D6CD33E}"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90CB42-CEE9-4BE8-AA7A-ED72FAFC99DD}" type="slidenum">
              <a:rPr lang="en-US" smtClean="0"/>
              <a:t>‹#›</a:t>
            </a:fld>
            <a:endParaRPr lang="en-US"/>
          </a:p>
        </p:txBody>
      </p:sp>
    </p:spTree>
    <p:extLst>
      <p:ext uri="{BB962C8B-B14F-4D97-AF65-F5344CB8AC3E}">
        <p14:creationId xmlns:p14="http://schemas.microsoft.com/office/powerpoint/2010/main" val="3850782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67CC51-980D-406F-91E0-09C46D6CD33E}"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90CB42-CEE9-4BE8-AA7A-ED72FAFC99DD}" type="slidenum">
              <a:rPr lang="en-US" smtClean="0"/>
              <a:t>‹#›</a:t>
            </a:fld>
            <a:endParaRPr lang="en-US"/>
          </a:p>
        </p:txBody>
      </p:sp>
    </p:spTree>
    <p:extLst>
      <p:ext uri="{BB962C8B-B14F-4D97-AF65-F5344CB8AC3E}">
        <p14:creationId xmlns:p14="http://schemas.microsoft.com/office/powerpoint/2010/main" val="2868307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67CC51-980D-406F-91E0-09C46D6CD33E}" type="datetimeFigureOut">
              <a:rPr lang="en-US" smtClean="0"/>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90CB42-CEE9-4BE8-AA7A-ED72FAFC99DD}" type="slidenum">
              <a:rPr lang="en-US" smtClean="0"/>
              <a:t>‹#›</a:t>
            </a:fld>
            <a:endParaRPr lang="en-US"/>
          </a:p>
        </p:txBody>
      </p:sp>
    </p:spTree>
    <p:extLst>
      <p:ext uri="{BB962C8B-B14F-4D97-AF65-F5344CB8AC3E}">
        <p14:creationId xmlns:p14="http://schemas.microsoft.com/office/powerpoint/2010/main" val="2691432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67CC51-980D-406F-91E0-09C46D6CD33E}" type="datetimeFigureOut">
              <a:rPr lang="en-US" smtClean="0"/>
              <a:t>10/16/2018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90CB42-CEE9-4BE8-AA7A-ED72FAFC99DD}" type="slidenum">
              <a:rPr lang="en-US" smtClean="0"/>
              <a:t>‹#›</a:t>
            </a:fld>
            <a:endParaRPr lang="en-US"/>
          </a:p>
        </p:txBody>
      </p:sp>
    </p:spTree>
    <p:extLst>
      <p:ext uri="{BB962C8B-B14F-4D97-AF65-F5344CB8AC3E}">
        <p14:creationId xmlns:p14="http://schemas.microsoft.com/office/powerpoint/2010/main" val="3329137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67CC51-980D-406F-91E0-09C46D6CD33E}" type="datetimeFigureOut">
              <a:rPr lang="en-US" smtClean="0"/>
              <a:t>10/16/2018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90CB42-CEE9-4BE8-AA7A-ED72FAFC99DD}" type="slidenum">
              <a:rPr lang="en-US" smtClean="0"/>
              <a:t>‹#›</a:t>
            </a:fld>
            <a:endParaRPr lang="en-US"/>
          </a:p>
        </p:txBody>
      </p:sp>
    </p:spTree>
    <p:extLst>
      <p:ext uri="{BB962C8B-B14F-4D97-AF65-F5344CB8AC3E}">
        <p14:creationId xmlns:p14="http://schemas.microsoft.com/office/powerpoint/2010/main" val="2628818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7CC51-980D-406F-91E0-09C46D6CD33E}" type="datetimeFigureOut">
              <a:rPr lang="en-US" smtClean="0"/>
              <a:t>10/16/2018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90CB42-CEE9-4BE8-AA7A-ED72FAFC99DD}" type="slidenum">
              <a:rPr lang="en-US" smtClean="0"/>
              <a:t>‹#›</a:t>
            </a:fld>
            <a:endParaRPr lang="en-US"/>
          </a:p>
        </p:txBody>
      </p:sp>
    </p:spTree>
    <p:extLst>
      <p:ext uri="{BB962C8B-B14F-4D97-AF65-F5344CB8AC3E}">
        <p14:creationId xmlns:p14="http://schemas.microsoft.com/office/powerpoint/2010/main" val="2319396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67CC51-980D-406F-91E0-09C46D6CD33E}" type="datetimeFigureOut">
              <a:rPr lang="en-US" smtClean="0"/>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90CB42-CEE9-4BE8-AA7A-ED72FAFC99DD}" type="slidenum">
              <a:rPr lang="en-US" smtClean="0"/>
              <a:t>‹#›</a:t>
            </a:fld>
            <a:endParaRPr lang="en-US"/>
          </a:p>
        </p:txBody>
      </p:sp>
    </p:spTree>
    <p:extLst>
      <p:ext uri="{BB962C8B-B14F-4D97-AF65-F5344CB8AC3E}">
        <p14:creationId xmlns:p14="http://schemas.microsoft.com/office/powerpoint/2010/main" val="1561724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67CC51-980D-406F-91E0-09C46D6CD33E}" type="datetimeFigureOut">
              <a:rPr lang="en-US" smtClean="0"/>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90CB42-CEE9-4BE8-AA7A-ED72FAFC99DD}" type="slidenum">
              <a:rPr lang="en-US" smtClean="0"/>
              <a:t>‹#›</a:t>
            </a:fld>
            <a:endParaRPr lang="en-US"/>
          </a:p>
        </p:txBody>
      </p:sp>
    </p:spTree>
    <p:extLst>
      <p:ext uri="{BB962C8B-B14F-4D97-AF65-F5344CB8AC3E}">
        <p14:creationId xmlns:p14="http://schemas.microsoft.com/office/powerpoint/2010/main" val="3972689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7CC51-980D-406F-91E0-09C46D6CD33E}" type="datetimeFigureOut">
              <a:rPr lang="en-US" smtClean="0"/>
              <a:t>10/16/2018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90CB42-CEE9-4BE8-AA7A-ED72FAFC99DD}" type="slidenum">
              <a:rPr lang="en-US" smtClean="0"/>
              <a:t>‹#›</a:t>
            </a:fld>
            <a:endParaRPr lang="en-US"/>
          </a:p>
        </p:txBody>
      </p:sp>
    </p:spTree>
    <p:extLst>
      <p:ext uri="{BB962C8B-B14F-4D97-AF65-F5344CB8AC3E}">
        <p14:creationId xmlns:p14="http://schemas.microsoft.com/office/powerpoint/2010/main" val="750731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l.sciencesocieties.org/publications/books/articles/acsesspublicati/precisionagbasics/79#ref-35"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l.sciencesocieties.org/publications/books/articles/acsesspublicati/precisionagbasics/79#ref-30" TargetMode="External"/><Relationship Id="rId2" Type="http://schemas.openxmlformats.org/officeDocument/2006/relationships/hyperlink" Target="https://dl.sciencesocieties.org/publications/books/articles/acsesspublicati/precisionagbasics/79#ref-13"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6.jpg"/><Relationship Id="rId4" Type="http://schemas.openxmlformats.org/officeDocument/2006/relationships/image" Target="../media/image35.wmf"/></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dl.sciencesocieties.org/publications/books/articles/acsesspublicati/precisionagbasics/79?show-t-f=figures&amp;wrapper=no#ref-12"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bit.ly/soil-testing-better" TargetMode="External"/><Relationship Id="rId2" Type="http://schemas.openxmlformats.org/officeDocument/2006/relationships/hyperlink" Target="http://bit.ly/spatial-variability" TargetMode="External"/><Relationship Id="rId1" Type="http://schemas.openxmlformats.org/officeDocument/2006/relationships/slideLayout" Target="../slideLayouts/slideLayout2.xml"/><Relationship Id="rId5" Type="http://schemas.openxmlformats.org/officeDocument/2006/relationships/hyperlink" Target="http://bit.ly/yield-maps-soil" TargetMode="External"/><Relationship Id="rId4" Type="http://schemas.openxmlformats.org/officeDocument/2006/relationships/hyperlink" Target="http://bit.ly/zone-sampling-vs-grid-sampling"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Soil Variability and Fertility Management</a:t>
            </a:r>
            <a:endParaRPr lang="en-US" dirty="0"/>
          </a:p>
        </p:txBody>
      </p:sp>
      <p:sp>
        <p:nvSpPr>
          <p:cNvPr id="3" name="Subtitle 2"/>
          <p:cNvSpPr>
            <a:spLocks noGrp="1"/>
          </p:cNvSpPr>
          <p:nvPr>
            <p:ph type="subTitle" idx="1"/>
          </p:nvPr>
        </p:nvSpPr>
        <p:spPr/>
        <p:txBody>
          <a:bodyPr/>
          <a:lstStyle/>
          <a:p>
            <a:r>
              <a:rPr lang="en-US" dirty="0" smtClean="0"/>
              <a:t>Chapter 6</a:t>
            </a:r>
            <a:endParaRPr lang="en-US" dirty="0"/>
          </a:p>
        </p:txBody>
      </p:sp>
    </p:spTree>
    <p:extLst>
      <p:ext uri="{BB962C8B-B14F-4D97-AF65-F5344CB8AC3E}">
        <p14:creationId xmlns:p14="http://schemas.microsoft.com/office/powerpoint/2010/main" val="3511821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in Banded Fields. </a:t>
            </a:r>
            <a:endParaRPr lang="en-US" dirty="0"/>
          </a:p>
        </p:txBody>
      </p:sp>
      <p:sp>
        <p:nvSpPr>
          <p:cNvPr id="3" name="Content Placeholder 2"/>
          <p:cNvSpPr>
            <a:spLocks noGrp="1"/>
          </p:cNvSpPr>
          <p:nvPr>
            <p:ph idx="1"/>
          </p:nvPr>
        </p:nvSpPr>
        <p:spPr/>
        <p:txBody>
          <a:bodyPr/>
          <a:lstStyle/>
          <a:p>
            <a:endParaRPr lang="en-US"/>
          </a:p>
        </p:txBody>
      </p:sp>
      <p:pic>
        <p:nvPicPr>
          <p:cNvPr id="2050" name="Picture 2" descr="Fig. 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375" y="2243931"/>
            <a:ext cx="7620000" cy="35147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0735" y="5711735"/>
            <a:ext cx="12084628" cy="1200329"/>
          </a:xfrm>
          <a:prstGeom prst="rect">
            <a:avLst/>
          </a:prstGeom>
        </p:spPr>
        <p:txBody>
          <a:bodyPr wrap="square">
            <a:spAutoFit/>
          </a:bodyPr>
          <a:lstStyle/>
          <a:p>
            <a:r>
              <a:rPr lang="en-US" dirty="0" smtClean="0"/>
              <a:t>Fig. 6.1.</a:t>
            </a:r>
          </a:p>
          <a:p>
            <a:r>
              <a:rPr lang="en-US" dirty="0" smtClean="0"/>
              <a:t>Sampling strategy for soil P and K in a transect perpendicular to row direction spanning at least one complete row. Sample depth could be 6 to 8 inches depending on the sampling depth basis of regional, state, province or state P and K recommendations.</a:t>
            </a:r>
            <a:endParaRPr lang="en-US" dirty="0"/>
          </a:p>
        </p:txBody>
      </p:sp>
    </p:spTree>
    <p:extLst>
      <p:ext uri="{BB962C8B-B14F-4D97-AF65-F5344CB8AC3E}">
        <p14:creationId xmlns:p14="http://schemas.microsoft.com/office/powerpoint/2010/main" val="494800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Do </a:t>
            </a:r>
            <a:r>
              <a:rPr lang="en-US" dirty="0" smtClean="0"/>
              <a:t>Nitrogen – Corn </a:t>
            </a:r>
            <a:endParaRPr lang="en-US" dirty="0"/>
          </a:p>
        </p:txBody>
      </p:sp>
      <p:sp>
        <p:nvSpPr>
          <p:cNvPr id="3" name="Content Placeholder 2"/>
          <p:cNvSpPr>
            <a:spLocks noGrp="1"/>
          </p:cNvSpPr>
          <p:nvPr>
            <p:ph idx="1"/>
          </p:nvPr>
        </p:nvSpPr>
        <p:spPr/>
        <p:txBody>
          <a:bodyPr/>
          <a:lstStyle/>
          <a:p>
            <a:pPr marL="0" indent="0">
              <a:buNone/>
            </a:pPr>
            <a:r>
              <a:rPr lang="en-US" sz="3200" b="1" i="1" u="sng" dirty="0"/>
              <a:t>Option 1:</a:t>
            </a:r>
          </a:p>
          <a:p>
            <a:r>
              <a:rPr lang="en-US" sz="3200" dirty="0"/>
              <a:t>Well, ___________ (fill in name) did it this way. </a:t>
            </a:r>
          </a:p>
          <a:p>
            <a:pPr marL="0" indent="0">
              <a:buNone/>
            </a:pPr>
            <a:r>
              <a:rPr lang="en-US" sz="3200" b="1" i="1" u="sng" dirty="0"/>
              <a:t>Option 2:</a:t>
            </a:r>
          </a:p>
          <a:p>
            <a:r>
              <a:rPr lang="en-US" sz="3200" dirty="0"/>
              <a:t>What did __________ (fill in name of guy down</a:t>
            </a:r>
            <a:br>
              <a:rPr lang="en-US" sz="3200" dirty="0"/>
            </a:br>
            <a:r>
              <a:rPr lang="en-US" sz="3200" dirty="0"/>
              <a:t>the road that grows good corn) do?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492739"/>
            <a:ext cx="3962400" cy="2350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4000" y="4573629"/>
            <a:ext cx="4435624" cy="2244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3045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N is done. </a:t>
            </a:r>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048000" y="1426329"/>
            <a:ext cx="7822005" cy="5392268"/>
          </a:xfrm>
          <a:prstGeom prst="rect">
            <a:avLst/>
          </a:prstGeom>
        </p:spPr>
      </p:pic>
    </p:spTree>
    <p:extLst>
      <p:ext uri="{BB962C8B-B14F-4D97-AF65-F5344CB8AC3E}">
        <p14:creationId xmlns:p14="http://schemas.microsoft.com/office/powerpoint/2010/main" val="4130542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11973" y="132635"/>
          <a:ext cx="11715080" cy="6681560"/>
        </p:xfrm>
        <a:graphic>
          <a:graphicData uri="http://schemas.openxmlformats.org/drawingml/2006/table">
            <a:tbl>
              <a:tblPr firstRow="1" firstCol="1" bandRow="1">
                <a:tableStyleId>{85BE263C-DBD7-4A20-BB59-AAB30ACAA65A}</a:tableStyleId>
              </a:tblPr>
              <a:tblGrid>
                <a:gridCol w="2651839">
                  <a:extLst>
                    <a:ext uri="{9D8B030D-6E8A-4147-A177-3AD203B41FA5}">
                      <a16:colId xmlns:a16="http://schemas.microsoft.com/office/drawing/2014/main" xmlns="" val="20000"/>
                    </a:ext>
                  </a:extLst>
                </a:gridCol>
                <a:gridCol w="984648">
                  <a:extLst>
                    <a:ext uri="{9D8B030D-6E8A-4147-A177-3AD203B41FA5}">
                      <a16:colId xmlns:a16="http://schemas.microsoft.com/office/drawing/2014/main" xmlns="" val="20001"/>
                    </a:ext>
                  </a:extLst>
                </a:gridCol>
                <a:gridCol w="704917">
                  <a:extLst>
                    <a:ext uri="{9D8B030D-6E8A-4147-A177-3AD203B41FA5}">
                      <a16:colId xmlns:a16="http://schemas.microsoft.com/office/drawing/2014/main" xmlns="" val="20002"/>
                    </a:ext>
                  </a:extLst>
                </a:gridCol>
                <a:gridCol w="1141297">
                  <a:extLst>
                    <a:ext uri="{9D8B030D-6E8A-4147-A177-3AD203B41FA5}">
                      <a16:colId xmlns:a16="http://schemas.microsoft.com/office/drawing/2014/main" xmlns="" val="20003"/>
                    </a:ext>
                  </a:extLst>
                </a:gridCol>
                <a:gridCol w="1711947">
                  <a:extLst>
                    <a:ext uri="{9D8B030D-6E8A-4147-A177-3AD203B41FA5}">
                      <a16:colId xmlns:a16="http://schemas.microsoft.com/office/drawing/2014/main" xmlns="" val="20004"/>
                    </a:ext>
                  </a:extLst>
                </a:gridCol>
                <a:gridCol w="508331">
                  <a:extLst>
                    <a:ext uri="{9D8B030D-6E8A-4147-A177-3AD203B41FA5}">
                      <a16:colId xmlns:a16="http://schemas.microsoft.com/office/drawing/2014/main" xmlns="" val="20005"/>
                    </a:ext>
                  </a:extLst>
                </a:gridCol>
                <a:gridCol w="1281940">
                  <a:extLst>
                    <a:ext uri="{9D8B030D-6E8A-4147-A177-3AD203B41FA5}">
                      <a16:colId xmlns:a16="http://schemas.microsoft.com/office/drawing/2014/main" xmlns="" val="20006"/>
                    </a:ext>
                  </a:extLst>
                </a:gridCol>
                <a:gridCol w="916949">
                  <a:extLst>
                    <a:ext uri="{9D8B030D-6E8A-4147-A177-3AD203B41FA5}">
                      <a16:colId xmlns:a16="http://schemas.microsoft.com/office/drawing/2014/main" xmlns="" val="20007"/>
                    </a:ext>
                  </a:extLst>
                </a:gridCol>
                <a:gridCol w="639275">
                  <a:extLst>
                    <a:ext uri="{9D8B030D-6E8A-4147-A177-3AD203B41FA5}">
                      <a16:colId xmlns:a16="http://schemas.microsoft.com/office/drawing/2014/main" xmlns="" val="20008"/>
                    </a:ext>
                  </a:extLst>
                </a:gridCol>
                <a:gridCol w="651951">
                  <a:extLst>
                    <a:ext uri="{9D8B030D-6E8A-4147-A177-3AD203B41FA5}">
                      <a16:colId xmlns:a16="http://schemas.microsoft.com/office/drawing/2014/main" xmlns="" val="20009"/>
                    </a:ext>
                  </a:extLst>
                </a:gridCol>
                <a:gridCol w="521987">
                  <a:extLst>
                    <a:ext uri="{9D8B030D-6E8A-4147-A177-3AD203B41FA5}">
                      <a16:colId xmlns:a16="http://schemas.microsoft.com/office/drawing/2014/main" xmlns="" val="20010"/>
                    </a:ext>
                  </a:extLst>
                </a:gridCol>
              </a:tblGrid>
              <a:tr h="420624">
                <a:tc>
                  <a:txBody>
                    <a:bodyPr/>
                    <a:lstStyle/>
                    <a:p>
                      <a:pPr marL="0" marR="0" algn="l">
                        <a:lnSpc>
                          <a:spcPct val="115000"/>
                        </a:lnSpc>
                        <a:spcBef>
                          <a:spcPts val="0"/>
                        </a:spcBef>
                        <a:spcAft>
                          <a:spcPts val="0"/>
                        </a:spcAft>
                      </a:pPr>
                      <a:r>
                        <a:rPr lang="en-US" sz="1200" dirty="0">
                          <a:effectLst/>
                        </a:rPr>
                        <a:t>Source</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0"/>
                        </a:spcAft>
                      </a:pPr>
                      <a:r>
                        <a:rPr lang="en-US" sz="1200" dirty="0">
                          <a:effectLst/>
                        </a:rPr>
                        <a:t>Location</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0"/>
                        </a:spcAft>
                      </a:pPr>
                      <a:r>
                        <a:rPr lang="en-US" sz="1200">
                          <a:effectLst/>
                        </a:rPr>
                        <a:t>Years</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Time period</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 † (0-N) Yield Range</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2">
                  <a:txBody>
                    <a:bodyPr/>
                    <a:lstStyle/>
                    <a:p>
                      <a:pPr marL="0" marR="0" algn="ctr">
                        <a:lnSpc>
                          <a:spcPct val="115000"/>
                        </a:lnSpc>
                        <a:spcBef>
                          <a:spcPts val="0"/>
                        </a:spcBef>
                        <a:spcAft>
                          <a:spcPts val="0"/>
                        </a:spcAft>
                      </a:pPr>
                      <a:r>
                        <a:rPr lang="en-US" sz="1200" dirty="0">
                          <a:effectLst/>
                        </a:rPr>
                        <a:t>‡ High N Yield Range</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pPr marL="0" marR="0" algn="ctr">
                        <a:lnSpc>
                          <a:spcPct val="115000"/>
                        </a:lnSpc>
                        <a:spcBef>
                          <a:spcPts val="0"/>
                        </a:spcBef>
                        <a:spcAft>
                          <a:spcPts val="0"/>
                        </a:spcAft>
                      </a:pP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4">
                  <a:txBody>
                    <a:bodyPr/>
                    <a:lstStyle/>
                    <a:p>
                      <a:pPr marL="0" marR="0" algn="ctr">
                        <a:lnSpc>
                          <a:spcPct val="115000"/>
                        </a:lnSpc>
                        <a:spcBef>
                          <a:spcPts val="0"/>
                        </a:spcBef>
                        <a:spcAft>
                          <a:spcPts val="0"/>
                        </a:spcAft>
                      </a:pPr>
                      <a:r>
                        <a:rPr lang="en-US" sz="1200">
                          <a:effectLst/>
                        </a:rPr>
                        <a:t>*Optimum N rate </a:t>
                      </a:r>
                      <a:endParaRPr lang="en-US" sz="1500">
                        <a:effectLst/>
                      </a:endParaRPr>
                    </a:p>
                    <a:p>
                      <a:pPr marL="0" marR="0" algn="ctr">
                        <a:lnSpc>
                          <a:spcPct val="115000"/>
                        </a:lnSpc>
                        <a:spcBef>
                          <a:spcPts val="0"/>
                        </a:spcBef>
                        <a:spcAft>
                          <a:spcPts val="0"/>
                        </a:spcAft>
                      </a:pPr>
                      <a:r>
                        <a:rPr lang="en-US" sz="1200">
                          <a:effectLst/>
                        </a:rPr>
                        <a:t>kg ha</a:t>
                      </a:r>
                      <a:r>
                        <a:rPr lang="en-US" sz="1200" baseline="30000">
                          <a:effectLst/>
                        </a:rPr>
                        <a:t>-1</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31992">
                <a:tc>
                  <a:txBody>
                    <a:bodyPr/>
                    <a:lstStyle/>
                    <a:p>
                      <a:pPr marL="0" marR="0" algn="l">
                        <a:lnSpc>
                          <a:spcPct val="115000"/>
                        </a:lnSpc>
                        <a:spcBef>
                          <a:spcPts val="0"/>
                        </a:spcBef>
                        <a:spcAft>
                          <a:spcPts val="0"/>
                        </a:spcAft>
                      </a:pPr>
                      <a:r>
                        <a:rPr lang="en-US" sz="1200">
                          <a:effectLst/>
                        </a:rPr>
                        <a:t> </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0"/>
                        </a:spcAft>
                      </a:pPr>
                      <a:r>
                        <a:rPr lang="en-US" sz="1200">
                          <a:effectLst/>
                        </a:rPr>
                        <a:t> </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0"/>
                        </a:spcAft>
                      </a:pPr>
                      <a:r>
                        <a:rPr lang="en-US" sz="1200">
                          <a:effectLst/>
                        </a:rPr>
                        <a:t> </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0"/>
                        </a:spcAft>
                      </a:pPr>
                      <a:r>
                        <a:rPr lang="en-US" sz="1200">
                          <a:effectLst/>
                        </a:rPr>
                        <a:t> </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3">
                  <a:txBody>
                    <a:bodyPr/>
                    <a:lstStyle/>
                    <a:p>
                      <a:pPr marL="0" marR="0" algn="ctr">
                        <a:lnSpc>
                          <a:spcPct val="115000"/>
                        </a:lnSpc>
                        <a:spcBef>
                          <a:spcPts val="0"/>
                        </a:spcBef>
                        <a:spcAft>
                          <a:spcPts val="0"/>
                        </a:spcAft>
                      </a:pPr>
                      <a:r>
                        <a:rPr lang="en-US" sz="1200">
                          <a:effectLst/>
                        </a:rPr>
                        <a:t>---- Mg ha</a:t>
                      </a:r>
                      <a:r>
                        <a:rPr lang="en-US" sz="1200" baseline="30000">
                          <a:effectLst/>
                        </a:rPr>
                        <a:t>-1</a:t>
                      </a:r>
                      <a:r>
                        <a:rPr lang="en-US" sz="1200">
                          <a:effectLst/>
                        </a:rPr>
                        <a:t> ----</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200">
                          <a:effectLst/>
                        </a:rPr>
                        <a:t>Min</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Max</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Avg.</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SD</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01"/>
                  </a:ext>
                </a:extLst>
              </a:tr>
              <a:tr h="210312">
                <a:tc>
                  <a:txBody>
                    <a:bodyPr/>
                    <a:lstStyle/>
                    <a:p>
                      <a:pPr marL="0" marR="0" algn="l">
                        <a:lnSpc>
                          <a:spcPct val="115000"/>
                        </a:lnSpc>
                        <a:spcBef>
                          <a:spcPts val="0"/>
                        </a:spcBef>
                        <a:spcAft>
                          <a:spcPts val="0"/>
                        </a:spcAft>
                      </a:pPr>
                      <a:r>
                        <a:rPr lang="en-US" sz="1200">
                          <a:effectLst/>
                        </a:rPr>
                        <a:t>Bundy et al. (2011)</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WI</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21</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1000"/>
                        </a:spcAft>
                      </a:pPr>
                      <a:r>
                        <a:rPr lang="en-US" sz="1200">
                          <a:effectLst/>
                        </a:rPr>
                        <a:t>1958-1983</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2">
                  <a:txBody>
                    <a:bodyPr/>
                    <a:lstStyle/>
                    <a:p>
                      <a:pPr marL="0" marR="0" algn="ctr">
                        <a:lnSpc>
                          <a:spcPct val="115000"/>
                        </a:lnSpc>
                        <a:spcBef>
                          <a:spcPts val="0"/>
                        </a:spcBef>
                        <a:spcAft>
                          <a:spcPts val="1000"/>
                        </a:spcAft>
                      </a:pPr>
                      <a:r>
                        <a:rPr lang="en-US" sz="1200">
                          <a:effectLst/>
                        </a:rPr>
                        <a:t>1.6-7.6</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a:txBody>
                    <a:bodyPr/>
                    <a:lstStyle/>
                    <a:p>
                      <a:pPr marL="0" marR="0" algn="ctr">
                        <a:lnSpc>
                          <a:spcPct val="115000"/>
                        </a:lnSpc>
                        <a:spcBef>
                          <a:spcPts val="0"/>
                        </a:spcBef>
                        <a:spcAft>
                          <a:spcPts val="1000"/>
                        </a:spcAft>
                      </a:pPr>
                      <a:r>
                        <a:rPr lang="en-US" sz="1200">
                          <a:effectLst/>
                        </a:rPr>
                        <a:t>4.3-8.8</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50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233</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130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53</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02"/>
                  </a:ext>
                </a:extLst>
              </a:tr>
              <a:tr h="210312">
                <a:tc>
                  <a:txBody>
                    <a:bodyPr/>
                    <a:lstStyle/>
                    <a:p>
                      <a:pPr marL="0" marR="0" algn="l">
                        <a:lnSpc>
                          <a:spcPct val="115000"/>
                        </a:lnSpc>
                        <a:spcBef>
                          <a:spcPts val="0"/>
                        </a:spcBef>
                        <a:spcAft>
                          <a:spcPts val="0"/>
                        </a:spcAft>
                      </a:pPr>
                      <a:r>
                        <a:rPr lang="en-US" sz="1200">
                          <a:effectLst/>
                        </a:rPr>
                        <a:t>Bundy et al. (2011)</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WI</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9</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1000"/>
                        </a:spcAft>
                      </a:pPr>
                      <a:r>
                        <a:rPr lang="en-US" sz="1200">
                          <a:effectLst/>
                        </a:rPr>
                        <a:t>1984-1997</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2">
                  <a:txBody>
                    <a:bodyPr/>
                    <a:lstStyle/>
                    <a:p>
                      <a:pPr marL="0" marR="0" algn="ctr">
                        <a:lnSpc>
                          <a:spcPct val="115000"/>
                        </a:lnSpc>
                        <a:spcBef>
                          <a:spcPts val="0"/>
                        </a:spcBef>
                        <a:spcAft>
                          <a:spcPts val="1000"/>
                        </a:spcAft>
                      </a:pPr>
                      <a:r>
                        <a:rPr lang="en-US" sz="1200">
                          <a:effectLst/>
                        </a:rPr>
                        <a:t>2.7-5.6</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a:txBody>
                    <a:bodyPr/>
                    <a:lstStyle/>
                    <a:p>
                      <a:pPr marL="0" marR="0" algn="ctr">
                        <a:lnSpc>
                          <a:spcPct val="115000"/>
                        </a:lnSpc>
                        <a:spcBef>
                          <a:spcPts val="0"/>
                        </a:spcBef>
                        <a:spcAft>
                          <a:spcPts val="1000"/>
                        </a:spcAft>
                      </a:pPr>
                      <a:r>
                        <a:rPr lang="en-US" sz="1200">
                          <a:effectLst/>
                        </a:rPr>
                        <a:t>5.7-9.96</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58</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235</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179</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51</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03"/>
                  </a:ext>
                </a:extLst>
              </a:tr>
              <a:tr h="210312">
                <a:tc>
                  <a:txBody>
                    <a:bodyPr/>
                    <a:lstStyle/>
                    <a:p>
                      <a:pPr marL="0" marR="0" algn="l">
                        <a:lnSpc>
                          <a:spcPct val="115000"/>
                        </a:lnSpc>
                        <a:spcBef>
                          <a:spcPts val="0"/>
                        </a:spcBef>
                        <a:spcAft>
                          <a:spcPts val="0"/>
                        </a:spcAft>
                      </a:pPr>
                      <a:r>
                        <a:rPr lang="en-US" sz="1200">
                          <a:effectLst/>
                        </a:rPr>
                        <a:t>Mallarino and Torres (2006)</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IA</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20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1000"/>
                        </a:spcAft>
                      </a:pPr>
                      <a:r>
                        <a:rPr lang="en-US" sz="1200">
                          <a:effectLst/>
                        </a:rPr>
                        <a:t>1979-2003</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2">
                  <a:txBody>
                    <a:bodyPr/>
                    <a:lstStyle/>
                    <a:p>
                      <a:pPr marL="0" marR="0" algn="ctr">
                        <a:lnSpc>
                          <a:spcPct val="115000"/>
                        </a:lnSpc>
                        <a:spcBef>
                          <a:spcPts val="0"/>
                        </a:spcBef>
                        <a:spcAft>
                          <a:spcPts val="1000"/>
                        </a:spcAft>
                      </a:pPr>
                      <a:r>
                        <a:rPr lang="en-US" sz="1200">
                          <a:effectLst/>
                        </a:rPr>
                        <a:t>0.8-5.9</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a:txBody>
                    <a:bodyPr/>
                    <a:lstStyle/>
                    <a:p>
                      <a:pPr marL="0" marR="0" algn="ctr">
                        <a:lnSpc>
                          <a:spcPct val="115000"/>
                        </a:lnSpc>
                        <a:spcBef>
                          <a:spcPts val="0"/>
                        </a:spcBef>
                        <a:spcAft>
                          <a:spcPts val="1000"/>
                        </a:spcAft>
                      </a:pPr>
                      <a:r>
                        <a:rPr lang="en-US" sz="1200">
                          <a:effectLst/>
                        </a:rPr>
                        <a:t>5.1-12.4</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81</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237</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165</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49</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04"/>
                  </a:ext>
                </a:extLst>
              </a:tr>
              <a:tr h="210312">
                <a:tc>
                  <a:txBody>
                    <a:bodyPr/>
                    <a:lstStyle/>
                    <a:p>
                      <a:pPr marL="0" marR="0" algn="l">
                        <a:lnSpc>
                          <a:spcPct val="115000"/>
                        </a:lnSpc>
                        <a:spcBef>
                          <a:spcPts val="0"/>
                        </a:spcBef>
                        <a:spcAft>
                          <a:spcPts val="0"/>
                        </a:spcAft>
                      </a:pPr>
                      <a:r>
                        <a:rPr lang="en-US" sz="1200">
                          <a:effectLst/>
                        </a:rPr>
                        <a:t>Mallarino and Torres (2006)</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IA</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14</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1000"/>
                        </a:spcAft>
                      </a:pPr>
                      <a:r>
                        <a:rPr lang="en-US" sz="1200">
                          <a:effectLst/>
                        </a:rPr>
                        <a:t>1985-2010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2">
                  <a:txBody>
                    <a:bodyPr/>
                    <a:lstStyle/>
                    <a:p>
                      <a:pPr marL="0" marR="0" algn="ctr">
                        <a:lnSpc>
                          <a:spcPct val="115000"/>
                        </a:lnSpc>
                        <a:spcBef>
                          <a:spcPts val="0"/>
                        </a:spcBef>
                        <a:spcAft>
                          <a:spcPts val="1000"/>
                        </a:spcAft>
                      </a:pPr>
                      <a:r>
                        <a:rPr lang="en-US" sz="1200">
                          <a:effectLst/>
                        </a:rPr>
                        <a:t>1.4-6.2</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a:txBody>
                    <a:bodyPr/>
                    <a:lstStyle/>
                    <a:p>
                      <a:pPr marL="0" marR="0" algn="ctr">
                        <a:lnSpc>
                          <a:spcPct val="115000"/>
                        </a:lnSpc>
                        <a:spcBef>
                          <a:spcPts val="0"/>
                        </a:spcBef>
                        <a:spcAft>
                          <a:spcPts val="1000"/>
                        </a:spcAft>
                      </a:pPr>
                      <a:r>
                        <a:rPr lang="en-US" sz="1200">
                          <a:effectLst/>
                        </a:rPr>
                        <a:t>5.3-12.8</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134</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239</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197</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32</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05"/>
                  </a:ext>
                </a:extLst>
              </a:tr>
              <a:tr h="210312">
                <a:tc>
                  <a:txBody>
                    <a:bodyPr/>
                    <a:lstStyle/>
                    <a:p>
                      <a:pPr marL="0" marR="0" algn="l">
                        <a:lnSpc>
                          <a:spcPct val="115000"/>
                        </a:lnSpc>
                        <a:spcBef>
                          <a:spcPts val="0"/>
                        </a:spcBef>
                        <a:spcAft>
                          <a:spcPts val="0"/>
                        </a:spcAft>
                      </a:pPr>
                      <a:r>
                        <a:rPr lang="en-US" sz="1200">
                          <a:effectLst/>
                        </a:rPr>
                        <a:t>Varvel et al. (2007)</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NE</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5</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1000"/>
                        </a:spcAft>
                      </a:pPr>
                      <a:r>
                        <a:rPr lang="en-US" sz="1200">
                          <a:effectLst/>
                        </a:rPr>
                        <a:t>1995-2005</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2">
                  <a:txBody>
                    <a:bodyPr/>
                    <a:lstStyle/>
                    <a:p>
                      <a:pPr marL="0" marR="0" algn="ctr">
                        <a:lnSpc>
                          <a:spcPct val="115000"/>
                        </a:lnSpc>
                        <a:spcBef>
                          <a:spcPts val="0"/>
                        </a:spcBef>
                        <a:spcAft>
                          <a:spcPts val="1000"/>
                        </a:spcAft>
                      </a:pPr>
                      <a:r>
                        <a:rPr lang="en-US" sz="1200">
                          <a:effectLst/>
                        </a:rPr>
                        <a:t>6.6-10.9</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a:txBody>
                    <a:bodyPr/>
                    <a:lstStyle/>
                    <a:p>
                      <a:pPr marL="0" marR="0" algn="ctr">
                        <a:lnSpc>
                          <a:spcPct val="115000"/>
                        </a:lnSpc>
                        <a:spcBef>
                          <a:spcPts val="0"/>
                        </a:spcBef>
                        <a:spcAft>
                          <a:spcPts val="1000"/>
                        </a:spcAft>
                      </a:pPr>
                      <a:r>
                        <a:rPr lang="en-US" sz="1200">
                          <a:effectLst/>
                        </a:rPr>
                        <a:t>10.4-13.3</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73</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193</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131</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49</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06"/>
                  </a:ext>
                </a:extLst>
              </a:tr>
              <a:tr h="210312">
                <a:tc>
                  <a:txBody>
                    <a:bodyPr/>
                    <a:lstStyle/>
                    <a:p>
                      <a:pPr marL="0" marR="0" algn="l">
                        <a:lnSpc>
                          <a:spcPct val="115000"/>
                        </a:lnSpc>
                        <a:spcBef>
                          <a:spcPts val="0"/>
                        </a:spcBef>
                        <a:spcAft>
                          <a:spcPts val="0"/>
                        </a:spcAft>
                      </a:pPr>
                      <a:r>
                        <a:rPr lang="en-US" sz="1200">
                          <a:effectLst/>
                        </a:rPr>
                        <a:t>Jokela et al. (1989) Carroll</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MN</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3</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1000"/>
                        </a:spcAft>
                      </a:pPr>
                      <a:r>
                        <a:rPr lang="en-US" sz="1200">
                          <a:effectLst/>
                        </a:rPr>
                        <a:t>1982-1984</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2">
                  <a:txBody>
                    <a:bodyPr/>
                    <a:lstStyle/>
                    <a:p>
                      <a:pPr marL="0" marR="0" algn="ctr">
                        <a:lnSpc>
                          <a:spcPct val="115000"/>
                        </a:lnSpc>
                        <a:spcBef>
                          <a:spcPts val="0"/>
                        </a:spcBef>
                        <a:spcAft>
                          <a:spcPts val="1000"/>
                        </a:spcAft>
                      </a:pPr>
                      <a:r>
                        <a:rPr lang="en-US" sz="1200">
                          <a:effectLst/>
                        </a:rPr>
                        <a:t>5.5-7.3</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a:txBody>
                    <a:bodyPr/>
                    <a:lstStyle/>
                    <a:p>
                      <a:pPr marL="0" marR="0" algn="ctr">
                        <a:lnSpc>
                          <a:spcPct val="115000"/>
                        </a:lnSpc>
                        <a:spcBef>
                          <a:spcPts val="0"/>
                        </a:spcBef>
                        <a:spcAft>
                          <a:spcPts val="1000"/>
                        </a:spcAft>
                      </a:pPr>
                      <a:r>
                        <a:rPr lang="en-US" sz="1200">
                          <a:effectLst/>
                        </a:rPr>
                        <a:t>7.1-9.1</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5</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131</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84</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69</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07"/>
                  </a:ext>
                </a:extLst>
              </a:tr>
              <a:tr h="210312">
                <a:tc>
                  <a:txBody>
                    <a:bodyPr/>
                    <a:lstStyle/>
                    <a:p>
                      <a:pPr marL="0" marR="0" algn="l">
                        <a:lnSpc>
                          <a:spcPct val="115000"/>
                        </a:lnSpc>
                        <a:spcBef>
                          <a:spcPts val="0"/>
                        </a:spcBef>
                        <a:spcAft>
                          <a:spcPts val="0"/>
                        </a:spcAft>
                      </a:pPr>
                      <a:r>
                        <a:rPr lang="en-US" sz="1200">
                          <a:effectLst/>
                        </a:rPr>
                        <a:t>Jokela et al. (1989) Webster</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MN</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3</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1000"/>
                        </a:spcAft>
                      </a:pPr>
                      <a:r>
                        <a:rPr lang="en-US" sz="1200">
                          <a:effectLst/>
                        </a:rPr>
                        <a:t>1982-1984</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2">
                  <a:txBody>
                    <a:bodyPr/>
                    <a:lstStyle/>
                    <a:p>
                      <a:pPr marL="0" marR="0" algn="ctr">
                        <a:lnSpc>
                          <a:spcPct val="115000"/>
                        </a:lnSpc>
                        <a:spcBef>
                          <a:spcPts val="0"/>
                        </a:spcBef>
                        <a:spcAft>
                          <a:spcPts val="1000"/>
                        </a:spcAft>
                      </a:pPr>
                      <a:r>
                        <a:rPr lang="en-US" sz="1200">
                          <a:effectLst/>
                        </a:rPr>
                        <a:t>1.7-5.6</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a:txBody>
                    <a:bodyPr/>
                    <a:lstStyle/>
                    <a:p>
                      <a:pPr marL="0" marR="0" algn="ctr">
                        <a:lnSpc>
                          <a:spcPct val="115000"/>
                        </a:lnSpc>
                        <a:spcBef>
                          <a:spcPts val="0"/>
                        </a:spcBef>
                        <a:spcAft>
                          <a:spcPts val="1000"/>
                        </a:spcAft>
                      </a:pPr>
                      <a:r>
                        <a:rPr lang="en-US" sz="1200">
                          <a:effectLst/>
                        </a:rPr>
                        <a:t>1.8-8.7</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70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113</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91</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21</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08"/>
                  </a:ext>
                </a:extLst>
              </a:tr>
              <a:tr h="210312">
                <a:tc>
                  <a:txBody>
                    <a:bodyPr/>
                    <a:lstStyle/>
                    <a:p>
                      <a:pPr marL="0" marR="0" algn="l">
                        <a:lnSpc>
                          <a:spcPct val="115000"/>
                        </a:lnSpc>
                        <a:spcBef>
                          <a:spcPts val="0"/>
                        </a:spcBef>
                        <a:spcAft>
                          <a:spcPts val="0"/>
                        </a:spcAft>
                      </a:pPr>
                      <a:r>
                        <a:rPr lang="en-US" sz="1200">
                          <a:effectLst/>
                        </a:rPr>
                        <a:t>Fenster et al. (1976) Waseca</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MN</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5</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1000"/>
                        </a:spcAft>
                      </a:pPr>
                      <a:r>
                        <a:rPr lang="en-US" sz="1200">
                          <a:effectLst/>
                        </a:rPr>
                        <a:t>1970-1975</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2">
                  <a:txBody>
                    <a:bodyPr/>
                    <a:lstStyle/>
                    <a:p>
                      <a:pPr marL="0" marR="0" algn="ctr">
                        <a:lnSpc>
                          <a:spcPct val="115000"/>
                        </a:lnSpc>
                        <a:spcBef>
                          <a:spcPts val="0"/>
                        </a:spcBef>
                        <a:spcAft>
                          <a:spcPts val="1000"/>
                        </a:spcAft>
                      </a:pPr>
                      <a:r>
                        <a:rPr lang="en-US" sz="1200">
                          <a:effectLst/>
                        </a:rPr>
                        <a:t>3.2-7.4</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a:txBody>
                    <a:bodyPr/>
                    <a:lstStyle/>
                    <a:p>
                      <a:pPr marL="0" marR="0" algn="ctr">
                        <a:lnSpc>
                          <a:spcPct val="115000"/>
                        </a:lnSpc>
                        <a:spcBef>
                          <a:spcPts val="0"/>
                        </a:spcBef>
                        <a:spcAft>
                          <a:spcPts val="1000"/>
                        </a:spcAft>
                      </a:pPr>
                      <a:r>
                        <a:rPr lang="en-US" sz="1200">
                          <a:effectLst/>
                        </a:rPr>
                        <a:t>7.1-10.6</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60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199</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135</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50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09"/>
                  </a:ext>
                </a:extLst>
              </a:tr>
              <a:tr h="210312">
                <a:tc>
                  <a:txBody>
                    <a:bodyPr/>
                    <a:lstStyle/>
                    <a:p>
                      <a:pPr marL="0" marR="0" algn="l">
                        <a:lnSpc>
                          <a:spcPct val="115000"/>
                        </a:lnSpc>
                        <a:spcBef>
                          <a:spcPts val="0"/>
                        </a:spcBef>
                        <a:spcAft>
                          <a:spcPts val="0"/>
                        </a:spcAft>
                      </a:pPr>
                      <a:r>
                        <a:rPr lang="en-US" sz="1200">
                          <a:effectLst/>
                        </a:rPr>
                        <a:t>Fenster et al. (1976) Martin A</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MN</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7</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1000"/>
                        </a:spcAft>
                      </a:pPr>
                      <a:r>
                        <a:rPr lang="en-US" sz="1200">
                          <a:effectLst/>
                        </a:rPr>
                        <a:t>1970-1976</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2">
                  <a:txBody>
                    <a:bodyPr/>
                    <a:lstStyle/>
                    <a:p>
                      <a:pPr marL="0" marR="0" algn="ctr">
                        <a:lnSpc>
                          <a:spcPct val="115000"/>
                        </a:lnSpc>
                        <a:spcBef>
                          <a:spcPts val="0"/>
                        </a:spcBef>
                        <a:spcAft>
                          <a:spcPts val="1000"/>
                        </a:spcAft>
                      </a:pPr>
                      <a:r>
                        <a:rPr lang="en-US" sz="1200">
                          <a:effectLst/>
                        </a:rPr>
                        <a:t>3.8-8.2</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a:txBody>
                    <a:bodyPr/>
                    <a:lstStyle/>
                    <a:p>
                      <a:pPr marL="0" marR="0" algn="ctr">
                        <a:lnSpc>
                          <a:spcPct val="115000"/>
                        </a:lnSpc>
                        <a:spcBef>
                          <a:spcPts val="0"/>
                        </a:spcBef>
                        <a:spcAft>
                          <a:spcPts val="1000"/>
                        </a:spcAft>
                      </a:pPr>
                      <a:r>
                        <a:rPr lang="en-US" sz="1200">
                          <a:effectLst/>
                        </a:rPr>
                        <a:t>4.0-9.6</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23</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126</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69</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36</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10"/>
                  </a:ext>
                </a:extLst>
              </a:tr>
              <a:tr h="210312">
                <a:tc>
                  <a:txBody>
                    <a:bodyPr/>
                    <a:lstStyle/>
                    <a:p>
                      <a:pPr marL="0" marR="0" algn="l">
                        <a:lnSpc>
                          <a:spcPct val="115000"/>
                        </a:lnSpc>
                        <a:spcBef>
                          <a:spcPts val="0"/>
                        </a:spcBef>
                        <a:spcAft>
                          <a:spcPts val="0"/>
                        </a:spcAft>
                      </a:pPr>
                      <a:r>
                        <a:rPr lang="en-US" sz="1200">
                          <a:effectLst/>
                        </a:rPr>
                        <a:t>Fenster et al. (1976) Martin B</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MN</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6</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1000"/>
                        </a:spcAft>
                      </a:pPr>
                      <a:r>
                        <a:rPr lang="en-US" sz="1200">
                          <a:effectLst/>
                        </a:rPr>
                        <a:t>1971-1976</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2">
                  <a:txBody>
                    <a:bodyPr/>
                    <a:lstStyle/>
                    <a:p>
                      <a:pPr marL="0" marR="0" algn="ctr">
                        <a:lnSpc>
                          <a:spcPct val="115000"/>
                        </a:lnSpc>
                        <a:spcBef>
                          <a:spcPts val="0"/>
                        </a:spcBef>
                        <a:spcAft>
                          <a:spcPts val="1000"/>
                        </a:spcAft>
                      </a:pPr>
                      <a:r>
                        <a:rPr lang="en-US" sz="1200">
                          <a:effectLst/>
                        </a:rPr>
                        <a:t>6.2-11.3</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a:txBody>
                    <a:bodyPr/>
                    <a:lstStyle/>
                    <a:p>
                      <a:pPr marL="0" marR="0" algn="ctr">
                        <a:lnSpc>
                          <a:spcPct val="115000"/>
                        </a:lnSpc>
                        <a:spcBef>
                          <a:spcPts val="0"/>
                        </a:spcBef>
                        <a:spcAft>
                          <a:spcPts val="1000"/>
                        </a:spcAft>
                      </a:pPr>
                      <a:r>
                        <a:rPr lang="en-US" sz="1200">
                          <a:effectLst/>
                        </a:rPr>
                        <a:t>6.2-12.0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37</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18</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15</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11"/>
                  </a:ext>
                </a:extLst>
              </a:tr>
              <a:tr h="210312">
                <a:tc>
                  <a:txBody>
                    <a:bodyPr/>
                    <a:lstStyle/>
                    <a:p>
                      <a:pPr marL="0" marR="0" algn="l">
                        <a:lnSpc>
                          <a:spcPct val="115000"/>
                        </a:lnSpc>
                        <a:spcBef>
                          <a:spcPts val="0"/>
                        </a:spcBef>
                        <a:spcAft>
                          <a:spcPts val="0"/>
                        </a:spcAft>
                      </a:pPr>
                      <a:r>
                        <a:rPr lang="en-US" sz="1200">
                          <a:effectLst/>
                        </a:rPr>
                        <a:t>Al Kaisi et al. (2003)</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CO</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3</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1000"/>
                        </a:spcAft>
                      </a:pPr>
                      <a:r>
                        <a:rPr lang="en-US" sz="1200">
                          <a:effectLst/>
                        </a:rPr>
                        <a:t>1998-2000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2">
                  <a:txBody>
                    <a:bodyPr/>
                    <a:lstStyle/>
                    <a:p>
                      <a:pPr marL="0" marR="0" algn="ctr">
                        <a:lnSpc>
                          <a:spcPct val="115000"/>
                        </a:lnSpc>
                        <a:spcBef>
                          <a:spcPts val="0"/>
                        </a:spcBef>
                        <a:spcAft>
                          <a:spcPts val="1000"/>
                        </a:spcAft>
                      </a:pPr>
                      <a:r>
                        <a:rPr lang="en-US" sz="1200">
                          <a:effectLst/>
                        </a:rPr>
                        <a:t>5.6-10.2</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a:txBody>
                    <a:bodyPr/>
                    <a:lstStyle/>
                    <a:p>
                      <a:pPr marL="0" marR="0" algn="ctr">
                        <a:lnSpc>
                          <a:spcPct val="115000"/>
                        </a:lnSpc>
                        <a:spcBef>
                          <a:spcPts val="0"/>
                        </a:spcBef>
                        <a:spcAft>
                          <a:spcPts val="1000"/>
                        </a:spcAft>
                      </a:pPr>
                      <a:r>
                        <a:rPr lang="en-US" sz="1200">
                          <a:effectLst/>
                        </a:rPr>
                        <a:t>8.3-10.8</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66</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111</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91</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23</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12"/>
                  </a:ext>
                </a:extLst>
              </a:tr>
              <a:tr h="210312">
                <a:tc>
                  <a:txBody>
                    <a:bodyPr/>
                    <a:lstStyle/>
                    <a:p>
                      <a:pPr marL="0" marR="0" algn="l">
                        <a:lnSpc>
                          <a:spcPct val="115000"/>
                        </a:lnSpc>
                        <a:spcBef>
                          <a:spcPts val="0"/>
                        </a:spcBef>
                        <a:spcAft>
                          <a:spcPts val="0"/>
                        </a:spcAft>
                      </a:pPr>
                      <a:r>
                        <a:rPr lang="en-US" sz="1200">
                          <a:effectLst/>
                        </a:rPr>
                        <a:t>Ismail et al. (1994) NT</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KY</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20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1000"/>
                        </a:spcAft>
                      </a:pPr>
                      <a:r>
                        <a:rPr lang="en-US" sz="1200">
                          <a:effectLst/>
                        </a:rPr>
                        <a:t>1998-2000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2">
                  <a:txBody>
                    <a:bodyPr/>
                    <a:lstStyle/>
                    <a:p>
                      <a:pPr marL="0" marR="0" algn="ctr">
                        <a:lnSpc>
                          <a:spcPct val="115000"/>
                        </a:lnSpc>
                        <a:spcBef>
                          <a:spcPts val="0"/>
                        </a:spcBef>
                        <a:spcAft>
                          <a:spcPts val="1000"/>
                        </a:spcAft>
                      </a:pPr>
                      <a:r>
                        <a:rPr lang="en-US" sz="1200">
                          <a:effectLst/>
                        </a:rPr>
                        <a:t>2.1-7.4</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a:txBody>
                    <a:bodyPr/>
                    <a:lstStyle/>
                    <a:p>
                      <a:pPr marL="0" marR="0" algn="ctr">
                        <a:lnSpc>
                          <a:spcPct val="115000"/>
                        </a:lnSpc>
                        <a:spcBef>
                          <a:spcPts val="0"/>
                        </a:spcBef>
                        <a:spcAft>
                          <a:spcPts val="1000"/>
                        </a:spcAft>
                      </a:pPr>
                      <a:r>
                        <a:rPr lang="en-US" sz="1200">
                          <a:effectLst/>
                        </a:rPr>
                        <a:t>5.2-10.9</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35</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230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128</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46</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13"/>
                  </a:ext>
                </a:extLst>
              </a:tr>
              <a:tr h="210312">
                <a:tc>
                  <a:txBody>
                    <a:bodyPr/>
                    <a:lstStyle/>
                    <a:p>
                      <a:pPr marL="0" marR="0" algn="l">
                        <a:lnSpc>
                          <a:spcPct val="115000"/>
                        </a:lnSpc>
                        <a:spcBef>
                          <a:spcPts val="0"/>
                        </a:spcBef>
                        <a:spcAft>
                          <a:spcPts val="0"/>
                        </a:spcAft>
                      </a:pPr>
                      <a:r>
                        <a:rPr lang="en-US" sz="1200">
                          <a:effectLst/>
                        </a:rPr>
                        <a:t>Ismail et al. (1994) CT</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KY</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20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1000"/>
                        </a:spcAft>
                      </a:pPr>
                      <a:r>
                        <a:rPr lang="en-US" sz="1200">
                          <a:effectLst/>
                        </a:rPr>
                        <a:t>1970-1990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2">
                  <a:txBody>
                    <a:bodyPr/>
                    <a:lstStyle/>
                    <a:p>
                      <a:pPr marL="0" marR="0" algn="ctr">
                        <a:lnSpc>
                          <a:spcPct val="115000"/>
                        </a:lnSpc>
                        <a:spcBef>
                          <a:spcPts val="0"/>
                        </a:spcBef>
                        <a:spcAft>
                          <a:spcPts val="1000"/>
                        </a:spcAft>
                      </a:pPr>
                      <a:r>
                        <a:rPr lang="en-US" sz="1200">
                          <a:effectLst/>
                        </a:rPr>
                        <a:t>1.9-9.5</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a:txBody>
                    <a:bodyPr/>
                    <a:lstStyle/>
                    <a:p>
                      <a:pPr marL="0" marR="0" algn="ctr">
                        <a:lnSpc>
                          <a:spcPct val="115000"/>
                        </a:lnSpc>
                        <a:spcBef>
                          <a:spcPts val="0"/>
                        </a:spcBef>
                        <a:spcAft>
                          <a:spcPts val="1000"/>
                        </a:spcAft>
                      </a:pPr>
                      <a:r>
                        <a:rPr lang="en-US" sz="1200">
                          <a:effectLst/>
                        </a:rPr>
                        <a:t>3.5-10.4</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203</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98</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52</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14"/>
                  </a:ext>
                </a:extLst>
              </a:tr>
              <a:tr h="210312">
                <a:tc>
                  <a:txBody>
                    <a:bodyPr/>
                    <a:lstStyle/>
                    <a:p>
                      <a:pPr marL="0" marR="0" algn="l">
                        <a:lnSpc>
                          <a:spcPct val="115000"/>
                        </a:lnSpc>
                        <a:spcBef>
                          <a:spcPts val="0"/>
                        </a:spcBef>
                        <a:spcAft>
                          <a:spcPts val="0"/>
                        </a:spcAft>
                      </a:pPr>
                      <a:r>
                        <a:rPr lang="en-US" sz="1200">
                          <a:effectLst/>
                        </a:rPr>
                        <a:t>Rice et al. (1986) NT </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KY</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15</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1000"/>
                        </a:spcAft>
                      </a:pPr>
                      <a:r>
                        <a:rPr lang="en-US" sz="1200">
                          <a:effectLst/>
                        </a:rPr>
                        <a:t>1970-1985</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2">
                  <a:txBody>
                    <a:bodyPr/>
                    <a:lstStyle/>
                    <a:p>
                      <a:pPr marL="0" marR="0" algn="ctr">
                        <a:lnSpc>
                          <a:spcPct val="115000"/>
                        </a:lnSpc>
                        <a:spcBef>
                          <a:spcPts val="0"/>
                        </a:spcBef>
                        <a:spcAft>
                          <a:spcPts val="1000"/>
                        </a:spcAft>
                      </a:pPr>
                      <a:r>
                        <a:rPr lang="en-US" sz="1200">
                          <a:effectLst/>
                        </a:rPr>
                        <a:t>3.1-4.9</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a:txBody>
                    <a:bodyPr/>
                    <a:lstStyle/>
                    <a:p>
                      <a:pPr marL="0" marR="0" algn="ctr">
                        <a:lnSpc>
                          <a:spcPct val="115000"/>
                        </a:lnSpc>
                        <a:spcBef>
                          <a:spcPts val="0"/>
                        </a:spcBef>
                        <a:spcAft>
                          <a:spcPts val="1000"/>
                        </a:spcAft>
                      </a:pPr>
                      <a:r>
                        <a:rPr lang="en-US" sz="1200">
                          <a:effectLst/>
                        </a:rPr>
                        <a:t>5.7-9.2</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102</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178</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144</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30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15"/>
                  </a:ext>
                </a:extLst>
              </a:tr>
              <a:tr h="210312">
                <a:tc>
                  <a:txBody>
                    <a:bodyPr/>
                    <a:lstStyle/>
                    <a:p>
                      <a:pPr marL="0" marR="0" algn="l">
                        <a:lnSpc>
                          <a:spcPct val="115000"/>
                        </a:lnSpc>
                        <a:spcBef>
                          <a:spcPts val="0"/>
                        </a:spcBef>
                        <a:spcAft>
                          <a:spcPts val="0"/>
                        </a:spcAft>
                      </a:pPr>
                      <a:r>
                        <a:rPr lang="en-US" sz="1200">
                          <a:effectLst/>
                        </a:rPr>
                        <a:t>Rice et al. (1986) CT</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KY</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15</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1000"/>
                        </a:spcAft>
                      </a:pPr>
                      <a:r>
                        <a:rPr lang="en-US" sz="1200">
                          <a:effectLst/>
                        </a:rPr>
                        <a:t>1970-1985</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2">
                  <a:txBody>
                    <a:bodyPr/>
                    <a:lstStyle/>
                    <a:p>
                      <a:pPr marL="0" marR="0" algn="ctr">
                        <a:lnSpc>
                          <a:spcPct val="115000"/>
                        </a:lnSpc>
                        <a:spcBef>
                          <a:spcPts val="0"/>
                        </a:spcBef>
                        <a:spcAft>
                          <a:spcPts val="1000"/>
                        </a:spcAft>
                      </a:pPr>
                      <a:r>
                        <a:rPr lang="en-US" sz="1200">
                          <a:effectLst/>
                        </a:rPr>
                        <a:t>1.9-6.1</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a:txBody>
                    <a:bodyPr/>
                    <a:lstStyle/>
                    <a:p>
                      <a:pPr marL="0" marR="0" algn="ctr">
                        <a:lnSpc>
                          <a:spcPct val="115000"/>
                        </a:lnSpc>
                        <a:spcBef>
                          <a:spcPts val="0"/>
                        </a:spcBef>
                        <a:spcAft>
                          <a:spcPts val="1000"/>
                        </a:spcAft>
                      </a:pPr>
                      <a:r>
                        <a:rPr lang="en-US" sz="1200">
                          <a:effectLst/>
                        </a:rPr>
                        <a:t>5.0-8.8</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69</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204</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124</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47</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16"/>
                  </a:ext>
                </a:extLst>
              </a:tr>
              <a:tr h="210312">
                <a:tc>
                  <a:txBody>
                    <a:bodyPr/>
                    <a:lstStyle/>
                    <a:p>
                      <a:pPr marL="0" marR="0" algn="l">
                        <a:lnSpc>
                          <a:spcPct val="115000"/>
                        </a:lnSpc>
                        <a:spcBef>
                          <a:spcPts val="0"/>
                        </a:spcBef>
                        <a:spcAft>
                          <a:spcPts val="0"/>
                        </a:spcAft>
                      </a:pPr>
                      <a:r>
                        <a:rPr lang="en-US" sz="1200">
                          <a:effectLst/>
                        </a:rPr>
                        <a:t>Stecker et al. (1993) Columbia</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MO</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3</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1000"/>
                        </a:spcAft>
                      </a:pPr>
                      <a:r>
                        <a:rPr lang="en-US" sz="1200">
                          <a:effectLst/>
                        </a:rPr>
                        <a:t>1988-1990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2">
                  <a:txBody>
                    <a:bodyPr/>
                    <a:lstStyle/>
                    <a:p>
                      <a:pPr marL="0" marR="0" algn="ctr">
                        <a:lnSpc>
                          <a:spcPct val="115000"/>
                        </a:lnSpc>
                        <a:spcBef>
                          <a:spcPts val="0"/>
                        </a:spcBef>
                        <a:spcAft>
                          <a:spcPts val="1000"/>
                        </a:spcAft>
                      </a:pPr>
                      <a:r>
                        <a:rPr lang="en-US" sz="1200">
                          <a:effectLst/>
                        </a:rPr>
                        <a:t>3.3-5.6</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a:txBody>
                    <a:bodyPr/>
                    <a:lstStyle/>
                    <a:p>
                      <a:pPr marL="0" marR="0" algn="ctr">
                        <a:lnSpc>
                          <a:spcPct val="115000"/>
                        </a:lnSpc>
                        <a:spcBef>
                          <a:spcPts val="0"/>
                        </a:spcBef>
                        <a:spcAft>
                          <a:spcPts val="1000"/>
                        </a:spcAft>
                      </a:pPr>
                      <a:r>
                        <a:rPr lang="en-US" sz="1200">
                          <a:effectLst/>
                        </a:rPr>
                        <a:t>6.0-10.1</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99</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194</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153</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49</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17"/>
                  </a:ext>
                </a:extLst>
              </a:tr>
              <a:tr h="210312">
                <a:tc>
                  <a:txBody>
                    <a:bodyPr/>
                    <a:lstStyle/>
                    <a:p>
                      <a:pPr marL="0" marR="0" algn="l">
                        <a:lnSpc>
                          <a:spcPct val="115000"/>
                        </a:lnSpc>
                        <a:spcBef>
                          <a:spcPts val="0"/>
                        </a:spcBef>
                        <a:spcAft>
                          <a:spcPts val="0"/>
                        </a:spcAft>
                      </a:pPr>
                      <a:r>
                        <a:rPr lang="en-US" sz="1200">
                          <a:effectLst/>
                        </a:rPr>
                        <a:t>Stecker et al. (1993) Novelty</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MO</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3</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1000"/>
                        </a:spcAft>
                      </a:pPr>
                      <a:r>
                        <a:rPr lang="en-US" sz="1200">
                          <a:effectLst/>
                        </a:rPr>
                        <a:t>1988-1990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2">
                  <a:txBody>
                    <a:bodyPr/>
                    <a:lstStyle/>
                    <a:p>
                      <a:pPr marL="0" marR="0" algn="ctr">
                        <a:lnSpc>
                          <a:spcPct val="115000"/>
                        </a:lnSpc>
                        <a:spcBef>
                          <a:spcPts val="0"/>
                        </a:spcBef>
                        <a:spcAft>
                          <a:spcPts val="1000"/>
                        </a:spcAft>
                      </a:pPr>
                      <a:r>
                        <a:rPr lang="en-US" sz="1200">
                          <a:effectLst/>
                        </a:rPr>
                        <a:t>4.5-7.2</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a:txBody>
                    <a:bodyPr/>
                    <a:lstStyle/>
                    <a:p>
                      <a:pPr marL="0" marR="0" algn="ctr">
                        <a:lnSpc>
                          <a:spcPct val="115000"/>
                        </a:lnSpc>
                        <a:spcBef>
                          <a:spcPts val="0"/>
                        </a:spcBef>
                        <a:spcAft>
                          <a:spcPts val="1000"/>
                        </a:spcAft>
                      </a:pPr>
                      <a:r>
                        <a:rPr lang="en-US" sz="1200">
                          <a:effectLst/>
                        </a:rPr>
                        <a:t>6.7-9.9</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45</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182</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103</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71</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18"/>
                  </a:ext>
                </a:extLst>
              </a:tr>
              <a:tr h="210312">
                <a:tc>
                  <a:txBody>
                    <a:bodyPr/>
                    <a:lstStyle/>
                    <a:p>
                      <a:pPr marL="0" marR="0" algn="l">
                        <a:lnSpc>
                          <a:spcPct val="115000"/>
                        </a:lnSpc>
                        <a:spcBef>
                          <a:spcPts val="0"/>
                        </a:spcBef>
                        <a:spcAft>
                          <a:spcPts val="0"/>
                        </a:spcAft>
                      </a:pPr>
                      <a:r>
                        <a:rPr lang="en-US" sz="1200">
                          <a:effectLst/>
                        </a:rPr>
                        <a:t>Stecker et al. (1993) Corning</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MO</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2</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1000"/>
                        </a:spcAft>
                      </a:pPr>
                      <a:r>
                        <a:rPr lang="en-US" sz="1200">
                          <a:effectLst/>
                        </a:rPr>
                        <a:t>1989-1990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2">
                  <a:txBody>
                    <a:bodyPr/>
                    <a:lstStyle/>
                    <a:p>
                      <a:pPr marL="0" marR="0" algn="ctr">
                        <a:lnSpc>
                          <a:spcPct val="115000"/>
                        </a:lnSpc>
                        <a:spcBef>
                          <a:spcPts val="0"/>
                        </a:spcBef>
                        <a:spcAft>
                          <a:spcPts val="1000"/>
                        </a:spcAft>
                      </a:pPr>
                      <a:r>
                        <a:rPr lang="en-US" sz="1200">
                          <a:effectLst/>
                        </a:rPr>
                        <a:t>5.0-6.0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a:txBody>
                    <a:bodyPr/>
                    <a:lstStyle/>
                    <a:p>
                      <a:pPr marL="0" marR="0" algn="ctr">
                        <a:lnSpc>
                          <a:spcPct val="115000"/>
                        </a:lnSpc>
                        <a:spcBef>
                          <a:spcPts val="0"/>
                        </a:spcBef>
                        <a:spcAft>
                          <a:spcPts val="1000"/>
                        </a:spcAft>
                      </a:pPr>
                      <a:r>
                        <a:rPr lang="en-US" sz="1200">
                          <a:effectLst/>
                        </a:rPr>
                        <a:t>8.2-8.5</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90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117</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104</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20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19"/>
                  </a:ext>
                </a:extLst>
              </a:tr>
              <a:tr h="210312">
                <a:tc>
                  <a:txBody>
                    <a:bodyPr/>
                    <a:lstStyle/>
                    <a:p>
                      <a:pPr marL="0" marR="0" algn="l">
                        <a:lnSpc>
                          <a:spcPct val="115000"/>
                        </a:lnSpc>
                        <a:spcBef>
                          <a:spcPts val="0"/>
                        </a:spcBef>
                        <a:spcAft>
                          <a:spcPts val="0"/>
                        </a:spcAft>
                      </a:pPr>
                      <a:r>
                        <a:rPr lang="en-US" sz="1200">
                          <a:effectLst/>
                        </a:rPr>
                        <a:t>Peterson et al. (1989)</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NE</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4</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1000"/>
                        </a:spcAft>
                      </a:pPr>
                      <a:r>
                        <a:rPr lang="en-US" sz="1200">
                          <a:effectLst/>
                        </a:rPr>
                        <a:t>1983-1986</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2">
                  <a:txBody>
                    <a:bodyPr/>
                    <a:lstStyle/>
                    <a:p>
                      <a:pPr marL="0" marR="0" algn="ctr">
                        <a:lnSpc>
                          <a:spcPct val="115000"/>
                        </a:lnSpc>
                        <a:spcBef>
                          <a:spcPts val="0"/>
                        </a:spcBef>
                        <a:spcAft>
                          <a:spcPts val="1000"/>
                        </a:spcAft>
                      </a:pPr>
                      <a:r>
                        <a:rPr lang="en-US" sz="1200">
                          <a:effectLst/>
                        </a:rPr>
                        <a:t>2.1-6.4</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a:txBody>
                    <a:bodyPr/>
                    <a:lstStyle/>
                    <a:p>
                      <a:pPr marL="0" marR="0" algn="ctr">
                        <a:lnSpc>
                          <a:spcPct val="115000"/>
                        </a:lnSpc>
                        <a:spcBef>
                          <a:spcPts val="0"/>
                        </a:spcBef>
                        <a:spcAft>
                          <a:spcPts val="1000"/>
                        </a:spcAft>
                      </a:pPr>
                      <a:r>
                        <a:rPr lang="en-US" sz="1200">
                          <a:effectLst/>
                        </a:rPr>
                        <a:t>3.9-10.0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11</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218</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104</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88</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20"/>
                  </a:ext>
                </a:extLst>
              </a:tr>
              <a:tr h="210312">
                <a:tc>
                  <a:txBody>
                    <a:bodyPr/>
                    <a:lstStyle/>
                    <a:p>
                      <a:pPr marL="0" marR="0" algn="l">
                        <a:lnSpc>
                          <a:spcPct val="115000"/>
                        </a:lnSpc>
                        <a:spcBef>
                          <a:spcPts val="0"/>
                        </a:spcBef>
                        <a:spcAft>
                          <a:spcPts val="0"/>
                        </a:spcAft>
                      </a:pPr>
                      <a:r>
                        <a:rPr lang="en-US" sz="1200">
                          <a:effectLst/>
                        </a:rPr>
                        <a:t>Eck (1982)</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TX</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2</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1000"/>
                        </a:spcAft>
                      </a:pPr>
                      <a:r>
                        <a:rPr lang="en-US" sz="1200">
                          <a:effectLst/>
                        </a:rPr>
                        <a:t>1977-1978</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2">
                  <a:txBody>
                    <a:bodyPr/>
                    <a:lstStyle/>
                    <a:p>
                      <a:pPr marL="0" marR="0" algn="ctr">
                        <a:lnSpc>
                          <a:spcPct val="115000"/>
                        </a:lnSpc>
                        <a:spcBef>
                          <a:spcPts val="0"/>
                        </a:spcBef>
                        <a:spcAft>
                          <a:spcPts val="1000"/>
                        </a:spcAft>
                      </a:pPr>
                      <a:r>
                        <a:rPr lang="en-US" sz="1200">
                          <a:effectLst/>
                        </a:rPr>
                        <a:t>2.7-4.4</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a:txBody>
                    <a:bodyPr/>
                    <a:lstStyle/>
                    <a:p>
                      <a:pPr marL="0" marR="0" algn="ctr">
                        <a:lnSpc>
                          <a:spcPct val="115000"/>
                        </a:lnSpc>
                        <a:spcBef>
                          <a:spcPts val="0"/>
                        </a:spcBef>
                        <a:spcAft>
                          <a:spcPts val="1000"/>
                        </a:spcAft>
                      </a:pPr>
                      <a:r>
                        <a:rPr lang="en-US" sz="1200">
                          <a:effectLst/>
                        </a:rPr>
                        <a:t>5.6-5.9</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59</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116</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88</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40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21"/>
                  </a:ext>
                </a:extLst>
              </a:tr>
              <a:tr h="210312">
                <a:tc>
                  <a:txBody>
                    <a:bodyPr/>
                    <a:lstStyle/>
                    <a:p>
                      <a:pPr marL="0" marR="0" algn="l">
                        <a:lnSpc>
                          <a:spcPct val="115000"/>
                        </a:lnSpc>
                        <a:spcBef>
                          <a:spcPts val="0"/>
                        </a:spcBef>
                        <a:spcAft>
                          <a:spcPts val="0"/>
                        </a:spcAft>
                      </a:pPr>
                      <a:r>
                        <a:rPr lang="en-US" sz="1200">
                          <a:effectLst/>
                        </a:rPr>
                        <a:t>Shapiro et al. (2006) RS 51cm</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NE</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3</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1000"/>
                        </a:spcAft>
                      </a:pPr>
                      <a:r>
                        <a:rPr lang="en-US" sz="1200">
                          <a:effectLst/>
                        </a:rPr>
                        <a:t>1996-1998</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2">
                  <a:txBody>
                    <a:bodyPr/>
                    <a:lstStyle/>
                    <a:p>
                      <a:pPr marL="0" marR="0" algn="ctr">
                        <a:lnSpc>
                          <a:spcPct val="115000"/>
                        </a:lnSpc>
                        <a:spcBef>
                          <a:spcPts val="0"/>
                        </a:spcBef>
                        <a:spcAft>
                          <a:spcPts val="1000"/>
                        </a:spcAft>
                      </a:pPr>
                      <a:r>
                        <a:rPr lang="en-US" sz="1200">
                          <a:effectLst/>
                        </a:rPr>
                        <a:t>6.2-8.9</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a:txBody>
                    <a:bodyPr/>
                    <a:lstStyle/>
                    <a:p>
                      <a:pPr marL="0" marR="0" algn="ctr">
                        <a:lnSpc>
                          <a:spcPct val="115000"/>
                        </a:lnSpc>
                        <a:spcBef>
                          <a:spcPts val="0"/>
                        </a:spcBef>
                        <a:spcAft>
                          <a:spcPts val="1000"/>
                        </a:spcAft>
                      </a:pPr>
                      <a:r>
                        <a:rPr lang="en-US" sz="1200">
                          <a:effectLst/>
                        </a:rPr>
                        <a:t>9.4-11.1</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69</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96</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83</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13</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22"/>
                  </a:ext>
                </a:extLst>
              </a:tr>
              <a:tr h="210312">
                <a:tc>
                  <a:txBody>
                    <a:bodyPr/>
                    <a:lstStyle/>
                    <a:p>
                      <a:pPr marL="0" marR="0" algn="l">
                        <a:lnSpc>
                          <a:spcPct val="115000"/>
                        </a:lnSpc>
                        <a:spcBef>
                          <a:spcPts val="0"/>
                        </a:spcBef>
                        <a:spcAft>
                          <a:spcPts val="0"/>
                        </a:spcAft>
                      </a:pPr>
                      <a:r>
                        <a:rPr lang="en-US" sz="1200">
                          <a:effectLst/>
                        </a:rPr>
                        <a:t>Shapiro et al. (2006) RS 76cm</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NE</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3</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1000"/>
                        </a:spcAft>
                      </a:pPr>
                      <a:r>
                        <a:rPr lang="en-US" sz="1200">
                          <a:effectLst/>
                        </a:rPr>
                        <a:t>1996-1998</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2">
                  <a:txBody>
                    <a:bodyPr/>
                    <a:lstStyle/>
                    <a:p>
                      <a:pPr marL="0" marR="0" algn="ctr">
                        <a:lnSpc>
                          <a:spcPct val="115000"/>
                        </a:lnSpc>
                        <a:spcBef>
                          <a:spcPts val="0"/>
                        </a:spcBef>
                        <a:spcAft>
                          <a:spcPts val="1000"/>
                        </a:spcAft>
                      </a:pPr>
                      <a:r>
                        <a:rPr lang="en-US" sz="1200">
                          <a:effectLst/>
                        </a:rPr>
                        <a:t>5.0-8.9</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a:txBody>
                    <a:bodyPr/>
                    <a:lstStyle/>
                    <a:p>
                      <a:pPr marL="0" marR="0" algn="ctr">
                        <a:lnSpc>
                          <a:spcPct val="115000"/>
                        </a:lnSpc>
                        <a:spcBef>
                          <a:spcPts val="0"/>
                        </a:spcBef>
                        <a:spcAft>
                          <a:spcPts val="1000"/>
                        </a:spcAft>
                      </a:pPr>
                      <a:r>
                        <a:rPr lang="en-US" sz="1200">
                          <a:effectLst/>
                        </a:rPr>
                        <a:t>7.1-11.0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13</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114</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75</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54</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23"/>
                  </a:ext>
                </a:extLst>
              </a:tr>
              <a:tr h="210312">
                <a:tc>
                  <a:txBody>
                    <a:bodyPr/>
                    <a:lstStyle/>
                    <a:p>
                      <a:pPr marL="0" marR="0" algn="l">
                        <a:lnSpc>
                          <a:spcPct val="115000"/>
                        </a:lnSpc>
                        <a:spcBef>
                          <a:spcPts val="0"/>
                        </a:spcBef>
                        <a:spcAft>
                          <a:spcPts val="0"/>
                        </a:spcAft>
                      </a:pPr>
                      <a:r>
                        <a:rPr lang="en-US" sz="1200">
                          <a:effectLst/>
                        </a:rPr>
                        <a:t>Meisinger et al. (1985) MT</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MD</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4</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1000"/>
                        </a:spcAft>
                      </a:pPr>
                      <a:r>
                        <a:rPr lang="en-US" sz="1200">
                          <a:effectLst/>
                        </a:rPr>
                        <a:t>1974-1977</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2">
                  <a:txBody>
                    <a:bodyPr/>
                    <a:lstStyle/>
                    <a:p>
                      <a:pPr marL="0" marR="0" algn="ctr">
                        <a:lnSpc>
                          <a:spcPct val="115000"/>
                        </a:lnSpc>
                        <a:spcBef>
                          <a:spcPts val="0"/>
                        </a:spcBef>
                        <a:spcAft>
                          <a:spcPts val="1000"/>
                        </a:spcAft>
                      </a:pPr>
                      <a:r>
                        <a:rPr lang="en-US" sz="1200">
                          <a:effectLst/>
                        </a:rPr>
                        <a:t>1.8-2.6</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a:txBody>
                    <a:bodyPr/>
                    <a:lstStyle/>
                    <a:p>
                      <a:pPr marL="0" marR="0" algn="ctr">
                        <a:lnSpc>
                          <a:spcPct val="115000"/>
                        </a:lnSpc>
                        <a:spcBef>
                          <a:spcPts val="0"/>
                        </a:spcBef>
                        <a:spcAft>
                          <a:spcPts val="1000"/>
                        </a:spcAft>
                      </a:pPr>
                      <a:r>
                        <a:rPr lang="en-US" sz="1200">
                          <a:effectLst/>
                        </a:rPr>
                        <a:t>5.8-8.2</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127</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233</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183</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45</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24"/>
                  </a:ext>
                </a:extLst>
              </a:tr>
              <a:tr h="210312">
                <a:tc>
                  <a:txBody>
                    <a:bodyPr/>
                    <a:lstStyle/>
                    <a:p>
                      <a:pPr marL="0" marR="0" algn="l">
                        <a:lnSpc>
                          <a:spcPct val="115000"/>
                        </a:lnSpc>
                        <a:spcBef>
                          <a:spcPts val="0"/>
                        </a:spcBef>
                        <a:spcAft>
                          <a:spcPts val="0"/>
                        </a:spcAft>
                      </a:pPr>
                      <a:r>
                        <a:rPr lang="en-US" sz="1200">
                          <a:effectLst/>
                        </a:rPr>
                        <a:t>Meisinger et al. (1985) PT</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MD</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4</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1000"/>
                        </a:spcAft>
                      </a:pPr>
                      <a:r>
                        <a:rPr lang="en-US" sz="1200">
                          <a:effectLst/>
                        </a:rPr>
                        <a:t>1974-1977</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2">
                  <a:txBody>
                    <a:bodyPr/>
                    <a:lstStyle/>
                    <a:p>
                      <a:pPr marL="0" marR="0" algn="ctr">
                        <a:lnSpc>
                          <a:spcPct val="115000"/>
                        </a:lnSpc>
                        <a:spcBef>
                          <a:spcPts val="0"/>
                        </a:spcBef>
                        <a:spcAft>
                          <a:spcPts val="1000"/>
                        </a:spcAft>
                      </a:pPr>
                      <a:r>
                        <a:rPr lang="en-US" sz="1200">
                          <a:effectLst/>
                        </a:rPr>
                        <a:t>2.7-4.2</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a:txBody>
                    <a:bodyPr/>
                    <a:lstStyle/>
                    <a:p>
                      <a:pPr marL="0" marR="0" algn="ctr">
                        <a:lnSpc>
                          <a:spcPct val="115000"/>
                        </a:lnSpc>
                        <a:spcBef>
                          <a:spcPts val="0"/>
                        </a:spcBef>
                        <a:spcAft>
                          <a:spcPts val="1000"/>
                        </a:spcAft>
                      </a:pPr>
                      <a:r>
                        <a:rPr lang="en-US" sz="1200">
                          <a:effectLst/>
                        </a:rPr>
                        <a:t>5.1-8.1</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36</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196</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142</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75</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25"/>
                  </a:ext>
                </a:extLst>
              </a:tr>
              <a:tr h="210312">
                <a:tc>
                  <a:txBody>
                    <a:bodyPr/>
                    <a:lstStyle/>
                    <a:p>
                      <a:pPr marL="0" marR="0" algn="l">
                        <a:lnSpc>
                          <a:spcPct val="115000"/>
                        </a:lnSpc>
                        <a:spcBef>
                          <a:spcPts val="0"/>
                        </a:spcBef>
                        <a:spcAft>
                          <a:spcPts val="0"/>
                        </a:spcAft>
                      </a:pPr>
                      <a:r>
                        <a:rPr lang="en-US" sz="1200">
                          <a:effectLst/>
                        </a:rPr>
                        <a:t>Gehl et al. (2005) Rossville</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KS</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2</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1000"/>
                        </a:spcAft>
                      </a:pPr>
                      <a:r>
                        <a:rPr lang="en-US" sz="1200">
                          <a:effectLst/>
                        </a:rPr>
                        <a:t>2001-2002</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2">
                  <a:txBody>
                    <a:bodyPr/>
                    <a:lstStyle/>
                    <a:p>
                      <a:pPr marL="0" marR="0" algn="ctr">
                        <a:lnSpc>
                          <a:spcPct val="115000"/>
                        </a:lnSpc>
                        <a:spcBef>
                          <a:spcPts val="0"/>
                        </a:spcBef>
                        <a:spcAft>
                          <a:spcPts val="1000"/>
                        </a:spcAft>
                      </a:pPr>
                      <a:r>
                        <a:rPr lang="en-US" sz="1200">
                          <a:effectLst/>
                        </a:rPr>
                        <a:t>6.4-7.9</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a:txBody>
                    <a:bodyPr/>
                    <a:lstStyle/>
                    <a:p>
                      <a:pPr marL="0" marR="0" algn="ctr">
                        <a:lnSpc>
                          <a:spcPct val="115000"/>
                        </a:lnSpc>
                        <a:spcBef>
                          <a:spcPts val="0"/>
                        </a:spcBef>
                        <a:spcAft>
                          <a:spcPts val="1000"/>
                        </a:spcAft>
                      </a:pPr>
                      <a:r>
                        <a:rPr lang="en-US" sz="1200">
                          <a:effectLst/>
                        </a:rPr>
                        <a:t>11.3-12.6</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182</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204</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193</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15</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26"/>
                  </a:ext>
                </a:extLst>
              </a:tr>
              <a:tr h="210312">
                <a:tc>
                  <a:txBody>
                    <a:bodyPr/>
                    <a:lstStyle/>
                    <a:p>
                      <a:pPr marL="0" marR="0" algn="l">
                        <a:lnSpc>
                          <a:spcPct val="115000"/>
                        </a:lnSpc>
                        <a:spcBef>
                          <a:spcPts val="0"/>
                        </a:spcBef>
                        <a:spcAft>
                          <a:spcPts val="0"/>
                        </a:spcAft>
                      </a:pPr>
                      <a:r>
                        <a:rPr lang="en-US" sz="1200">
                          <a:effectLst/>
                        </a:rPr>
                        <a:t>Gehl et al. (2005) Scandia</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KS</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2</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1000"/>
                        </a:spcAft>
                      </a:pPr>
                      <a:r>
                        <a:rPr lang="en-US" sz="1200">
                          <a:effectLst/>
                        </a:rPr>
                        <a:t>2001-2002</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2">
                  <a:txBody>
                    <a:bodyPr/>
                    <a:lstStyle/>
                    <a:p>
                      <a:pPr marL="0" marR="0" algn="ctr">
                        <a:lnSpc>
                          <a:spcPct val="115000"/>
                        </a:lnSpc>
                        <a:spcBef>
                          <a:spcPts val="0"/>
                        </a:spcBef>
                        <a:spcAft>
                          <a:spcPts val="1000"/>
                        </a:spcAft>
                      </a:pPr>
                      <a:r>
                        <a:rPr lang="en-US" sz="1200">
                          <a:effectLst/>
                        </a:rPr>
                        <a:t>2.7-7.4</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a:txBody>
                    <a:bodyPr/>
                    <a:lstStyle/>
                    <a:p>
                      <a:pPr marL="0" marR="0" algn="ctr">
                        <a:lnSpc>
                          <a:spcPct val="115000"/>
                        </a:lnSpc>
                        <a:spcBef>
                          <a:spcPts val="0"/>
                        </a:spcBef>
                        <a:spcAft>
                          <a:spcPts val="1000"/>
                        </a:spcAft>
                      </a:pPr>
                      <a:r>
                        <a:rPr lang="en-US" sz="1200">
                          <a:effectLst/>
                        </a:rPr>
                        <a:t>3.8-11.5</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51</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160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105</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200">
                          <a:effectLst/>
                        </a:rPr>
                        <a:t>77</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27"/>
                  </a:ext>
                </a:extLst>
              </a:tr>
              <a:tr h="280416">
                <a:tc>
                  <a:txBody>
                    <a:bodyPr/>
                    <a:lstStyle/>
                    <a:p>
                      <a:pPr marL="0" marR="0" algn="l">
                        <a:lnSpc>
                          <a:spcPct val="115000"/>
                        </a:lnSpc>
                        <a:spcBef>
                          <a:spcPts val="0"/>
                        </a:spcBef>
                        <a:spcAft>
                          <a:spcPts val="0"/>
                        </a:spcAft>
                      </a:pPr>
                      <a:r>
                        <a:rPr lang="en-US" sz="1200" dirty="0">
                          <a:effectLst/>
                        </a:rPr>
                        <a:t>Total</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algn="l">
                        <a:lnSpc>
                          <a:spcPct val="115000"/>
                        </a:lnSpc>
                      </a:pPr>
                      <a:endParaRPr lang="en-US" sz="1500" b="1">
                        <a:effectLst/>
                        <a:latin typeface="Calibri" panose="020F0502020204030204" pitchFamily="34" charset="0"/>
                      </a:endParaRPr>
                    </a:p>
                  </a:txBody>
                  <a:tcPr marL="50639" marR="50639" marT="0" marB="0" anchor="b"/>
                </a:tc>
                <a:tc>
                  <a:txBody>
                    <a:bodyPr/>
                    <a:lstStyle/>
                    <a:p>
                      <a:pPr marL="0" marR="0" algn="ctr">
                        <a:lnSpc>
                          <a:spcPct val="115000"/>
                        </a:lnSpc>
                        <a:spcBef>
                          <a:spcPts val="0"/>
                        </a:spcBef>
                        <a:spcAft>
                          <a:spcPts val="0"/>
                        </a:spcAft>
                      </a:pPr>
                      <a:r>
                        <a:rPr lang="en-US" sz="1200">
                          <a:effectLst/>
                        </a:rPr>
                        <a:t>198</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0"/>
                        </a:spcAft>
                      </a:pPr>
                      <a:r>
                        <a:rPr lang="en-US" sz="1200">
                          <a:effectLst/>
                        </a:rPr>
                        <a:t> </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2">
                  <a:txBody>
                    <a:bodyPr/>
                    <a:lstStyle/>
                    <a:p>
                      <a:pPr marL="0" marR="0" algn="l">
                        <a:lnSpc>
                          <a:spcPct val="115000"/>
                        </a:lnSpc>
                        <a:spcBef>
                          <a:spcPts val="0"/>
                        </a:spcBef>
                        <a:spcAft>
                          <a:spcPts val="1000"/>
                        </a:spcAft>
                      </a:pPr>
                      <a:r>
                        <a:rPr lang="en-US" sz="1200">
                          <a:effectLst/>
                        </a:rPr>
                        <a:t> </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a:txBody>
                    <a:bodyPr/>
                    <a:lstStyle/>
                    <a:p>
                      <a:pPr marL="0" marR="0" algn="l">
                        <a:lnSpc>
                          <a:spcPct val="115000"/>
                        </a:lnSpc>
                        <a:spcBef>
                          <a:spcPts val="0"/>
                        </a:spcBef>
                        <a:spcAft>
                          <a:spcPts val="1000"/>
                        </a:spcAft>
                      </a:pPr>
                      <a:r>
                        <a:rPr lang="en-US" sz="1600">
                          <a:effectLst/>
                        </a:rPr>
                        <a:t>Average</a:t>
                      </a:r>
                      <a:endParaRPr lang="en-US" sz="19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62</a:t>
                      </a:r>
                      <a:endParaRPr lang="en-US" sz="19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173</a:t>
                      </a:r>
                      <a:endParaRPr lang="en-US" sz="19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120</a:t>
                      </a:r>
                      <a:endParaRPr lang="en-US" sz="19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45</a:t>
                      </a:r>
                      <a:endParaRPr lang="en-US" sz="19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28"/>
                  </a:ext>
                </a:extLst>
              </a:tr>
              <a:tr h="280416">
                <a:tc>
                  <a:txBody>
                    <a:bodyPr/>
                    <a:lstStyle/>
                    <a:p>
                      <a:pPr algn="l">
                        <a:lnSpc>
                          <a:spcPct val="115000"/>
                        </a:lnSpc>
                      </a:pPr>
                      <a:endParaRPr lang="en-US" sz="1500" b="1">
                        <a:effectLst/>
                        <a:latin typeface="Calibri" panose="020F0502020204030204" pitchFamily="34" charset="0"/>
                      </a:endParaRPr>
                    </a:p>
                  </a:txBody>
                  <a:tcPr marL="50639" marR="50639" marT="0" marB="0" anchor="b"/>
                </a:tc>
                <a:tc>
                  <a:txBody>
                    <a:bodyPr/>
                    <a:lstStyle/>
                    <a:p>
                      <a:pPr marL="0" marR="0" algn="ctr">
                        <a:lnSpc>
                          <a:spcPct val="115000"/>
                        </a:lnSpc>
                        <a:spcBef>
                          <a:spcPts val="0"/>
                        </a:spcBef>
                        <a:spcAft>
                          <a:spcPts val="0"/>
                        </a:spcAft>
                      </a:pPr>
                      <a:r>
                        <a:rPr lang="en-US" sz="1200">
                          <a:effectLst/>
                        </a:rPr>
                        <a:t> </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200">
                          <a:effectLst/>
                        </a:rPr>
                        <a:t> </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l">
                        <a:lnSpc>
                          <a:spcPct val="115000"/>
                        </a:lnSpc>
                        <a:spcBef>
                          <a:spcPts val="0"/>
                        </a:spcBef>
                        <a:spcAft>
                          <a:spcPts val="0"/>
                        </a:spcAft>
                      </a:pPr>
                      <a:r>
                        <a:rPr lang="en-US" sz="1200">
                          <a:effectLst/>
                        </a:rPr>
                        <a:t> </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2">
                  <a:txBody>
                    <a:bodyPr/>
                    <a:lstStyle/>
                    <a:p>
                      <a:pPr marL="0" marR="0" algn="l">
                        <a:lnSpc>
                          <a:spcPct val="115000"/>
                        </a:lnSpc>
                        <a:spcBef>
                          <a:spcPts val="0"/>
                        </a:spcBef>
                        <a:spcAft>
                          <a:spcPts val="1000"/>
                        </a:spcAft>
                      </a:pPr>
                      <a:r>
                        <a:rPr lang="en-US" sz="1200">
                          <a:effectLst/>
                        </a:rPr>
                        <a:t> </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a:txBody>
                    <a:bodyPr/>
                    <a:lstStyle/>
                    <a:p>
                      <a:pPr marL="0" marR="0" algn="l">
                        <a:lnSpc>
                          <a:spcPct val="115000"/>
                        </a:lnSpc>
                        <a:spcBef>
                          <a:spcPts val="0"/>
                        </a:spcBef>
                        <a:spcAft>
                          <a:spcPts val="1000"/>
                        </a:spcAft>
                      </a:pPr>
                      <a:r>
                        <a:rPr lang="en-US" sz="1600">
                          <a:effectLst/>
                        </a:rPr>
                        <a:t>SD</a:t>
                      </a:r>
                      <a:endParaRPr lang="en-US" sz="19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44</a:t>
                      </a:r>
                      <a:endParaRPr lang="en-US" sz="19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55</a:t>
                      </a:r>
                      <a:endParaRPr lang="en-US" sz="19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43</a:t>
                      </a:r>
                      <a:endParaRPr lang="en-US" sz="19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20</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29"/>
                  </a:ext>
                </a:extLst>
              </a:tr>
            </a:tbl>
          </a:graphicData>
        </a:graphic>
      </p:graphicFrame>
    </p:spTree>
    <p:extLst>
      <p:ext uri="{BB962C8B-B14F-4D97-AF65-F5344CB8AC3E}">
        <p14:creationId xmlns:p14="http://schemas.microsoft.com/office/powerpoint/2010/main" val="1516206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Nitrogen in the Crop - EONR</a:t>
            </a:r>
          </a:p>
        </p:txBody>
      </p:sp>
      <p:sp>
        <p:nvSpPr>
          <p:cNvPr id="3" name="Content Placeholder 2"/>
          <p:cNvSpPr>
            <a:spLocks noGrp="1"/>
          </p:cNvSpPr>
          <p:nvPr>
            <p:ph idx="1"/>
          </p:nvPr>
        </p:nvSpPr>
        <p:spPr/>
        <p:txBody>
          <a:bodyPr/>
          <a:lstStyle/>
          <a:p>
            <a:endParaRPr lang="en-US" dirty="0"/>
          </a:p>
        </p:txBody>
      </p:sp>
      <p:graphicFrame>
        <p:nvGraphicFramePr>
          <p:cNvPr id="8" name="Content Placeholder 3"/>
          <p:cNvGraphicFramePr>
            <a:graphicFrameLocks/>
          </p:cNvGraphicFramePr>
          <p:nvPr>
            <p:extLst/>
          </p:nvPr>
        </p:nvGraphicFramePr>
        <p:xfrm>
          <a:off x="2" y="1203459"/>
          <a:ext cx="12192001" cy="3879088"/>
        </p:xfrm>
        <a:graphic>
          <a:graphicData uri="http://schemas.openxmlformats.org/drawingml/2006/table">
            <a:tbl>
              <a:tblPr firstRow="1" firstCol="1" bandRow="1">
                <a:tableStyleId>{21E4AEA4-8DFA-4A89-87EB-49C32662AFE0}</a:tableStyleId>
              </a:tblPr>
              <a:tblGrid>
                <a:gridCol w="2643403">
                  <a:extLst>
                    <a:ext uri="{9D8B030D-6E8A-4147-A177-3AD203B41FA5}">
                      <a16:colId xmlns:a16="http://schemas.microsoft.com/office/drawing/2014/main" xmlns="" val="20000"/>
                    </a:ext>
                  </a:extLst>
                </a:gridCol>
                <a:gridCol w="1141124">
                  <a:extLst>
                    <a:ext uri="{9D8B030D-6E8A-4147-A177-3AD203B41FA5}">
                      <a16:colId xmlns:a16="http://schemas.microsoft.com/office/drawing/2014/main" xmlns="" val="20001"/>
                    </a:ext>
                  </a:extLst>
                </a:gridCol>
                <a:gridCol w="733615">
                  <a:extLst>
                    <a:ext uri="{9D8B030D-6E8A-4147-A177-3AD203B41FA5}">
                      <a16:colId xmlns:a16="http://schemas.microsoft.com/office/drawing/2014/main" xmlns="" val="20002"/>
                    </a:ext>
                  </a:extLst>
                </a:gridCol>
                <a:gridCol w="1187760">
                  <a:extLst>
                    <a:ext uri="{9D8B030D-6E8A-4147-A177-3AD203B41FA5}">
                      <a16:colId xmlns:a16="http://schemas.microsoft.com/office/drawing/2014/main" xmlns="" val="20003"/>
                    </a:ext>
                  </a:extLst>
                </a:gridCol>
                <a:gridCol w="1781640">
                  <a:extLst>
                    <a:ext uri="{9D8B030D-6E8A-4147-A177-3AD203B41FA5}">
                      <a16:colId xmlns:a16="http://schemas.microsoft.com/office/drawing/2014/main" xmlns="" val="20004"/>
                    </a:ext>
                  </a:extLst>
                </a:gridCol>
                <a:gridCol w="1863152">
                  <a:extLst>
                    <a:ext uri="{9D8B030D-6E8A-4147-A177-3AD203B41FA5}">
                      <a16:colId xmlns:a16="http://schemas.microsoft.com/office/drawing/2014/main" xmlns="" val="20005"/>
                    </a:ext>
                  </a:extLst>
                </a:gridCol>
                <a:gridCol w="954279">
                  <a:extLst>
                    <a:ext uri="{9D8B030D-6E8A-4147-A177-3AD203B41FA5}">
                      <a16:colId xmlns:a16="http://schemas.microsoft.com/office/drawing/2014/main" xmlns="" val="20006"/>
                    </a:ext>
                  </a:extLst>
                </a:gridCol>
                <a:gridCol w="665300">
                  <a:extLst>
                    <a:ext uri="{9D8B030D-6E8A-4147-A177-3AD203B41FA5}">
                      <a16:colId xmlns:a16="http://schemas.microsoft.com/office/drawing/2014/main" xmlns="" val="20007"/>
                    </a:ext>
                  </a:extLst>
                </a:gridCol>
                <a:gridCol w="678492">
                  <a:extLst>
                    <a:ext uri="{9D8B030D-6E8A-4147-A177-3AD203B41FA5}">
                      <a16:colId xmlns:a16="http://schemas.microsoft.com/office/drawing/2014/main" xmlns="" val="20008"/>
                    </a:ext>
                  </a:extLst>
                </a:gridCol>
                <a:gridCol w="543237">
                  <a:extLst>
                    <a:ext uri="{9D8B030D-6E8A-4147-A177-3AD203B41FA5}">
                      <a16:colId xmlns:a16="http://schemas.microsoft.com/office/drawing/2014/main" xmlns="" val="20009"/>
                    </a:ext>
                  </a:extLst>
                </a:gridCol>
              </a:tblGrid>
              <a:tr h="514096">
                <a:tc>
                  <a:txBody>
                    <a:bodyPr/>
                    <a:lstStyle/>
                    <a:p>
                      <a:pPr marL="0" marR="0" algn="l">
                        <a:lnSpc>
                          <a:spcPct val="115000"/>
                        </a:lnSpc>
                        <a:spcBef>
                          <a:spcPts val="0"/>
                        </a:spcBef>
                        <a:spcAft>
                          <a:spcPts val="0"/>
                        </a:spcAft>
                      </a:pPr>
                      <a:r>
                        <a:rPr lang="en-US" sz="1300" dirty="0">
                          <a:effectLst/>
                        </a:rPr>
                        <a:t>Source</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500" dirty="0">
                          <a:effectLst/>
                        </a:rPr>
                        <a:t>Location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500" dirty="0">
                          <a:effectLst/>
                        </a:rPr>
                        <a:t>Years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500" dirty="0">
                          <a:effectLst/>
                        </a:rPr>
                        <a:t>Time period</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500" dirty="0">
                          <a:effectLst/>
                        </a:rPr>
                        <a:t> † (0-N) Yield Range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500" dirty="0">
                          <a:effectLst/>
                        </a:rPr>
                        <a:t>‡ High N Yield Range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4">
                  <a:txBody>
                    <a:bodyPr/>
                    <a:lstStyle/>
                    <a:p>
                      <a:pPr marL="0" marR="0" algn="ctr">
                        <a:lnSpc>
                          <a:spcPct val="115000"/>
                        </a:lnSpc>
                        <a:spcBef>
                          <a:spcPts val="0"/>
                        </a:spcBef>
                        <a:spcAft>
                          <a:spcPts val="0"/>
                        </a:spcAft>
                      </a:pPr>
                      <a:r>
                        <a:rPr lang="en-US" sz="1500" dirty="0">
                          <a:effectLst/>
                        </a:rPr>
                        <a:t>*Optimum N rate </a:t>
                      </a:r>
                      <a:endParaRPr lang="en-US" sz="1600" dirty="0">
                        <a:effectLst/>
                      </a:endParaRPr>
                    </a:p>
                    <a:p>
                      <a:pPr marL="0" marR="0" algn="ctr">
                        <a:lnSpc>
                          <a:spcPct val="115000"/>
                        </a:lnSpc>
                        <a:spcBef>
                          <a:spcPts val="0"/>
                        </a:spcBef>
                        <a:spcAft>
                          <a:spcPts val="0"/>
                        </a:spcAft>
                      </a:pPr>
                      <a:r>
                        <a:rPr lang="en-US" sz="1500" dirty="0">
                          <a:effectLst/>
                        </a:rPr>
                        <a:t>kg ha</a:t>
                      </a:r>
                      <a:r>
                        <a:rPr lang="en-US" sz="1500" baseline="30000" dirty="0">
                          <a:effectLst/>
                        </a:rPr>
                        <a:t>-1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80416">
                <a:tc>
                  <a:txBody>
                    <a:bodyPr/>
                    <a:lstStyle/>
                    <a:p>
                      <a:pPr marL="0" marR="0" algn="l">
                        <a:lnSpc>
                          <a:spcPct val="115000"/>
                        </a:lnSpc>
                        <a:spcBef>
                          <a:spcPts val="0"/>
                        </a:spcBef>
                        <a:spcAft>
                          <a:spcPts val="0"/>
                        </a:spcAft>
                      </a:pPr>
                      <a:r>
                        <a:rPr lang="en-US" sz="1300">
                          <a:effectLst/>
                        </a:rPr>
                        <a:t> </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600" dirty="0">
                          <a:effectLst/>
                        </a:rPr>
                        <a:t> </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600">
                          <a:effectLst/>
                        </a:rPr>
                        <a:t> </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600">
                          <a:effectLst/>
                        </a:rPr>
                        <a:t> </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gridSpan="2">
                  <a:txBody>
                    <a:bodyPr/>
                    <a:lstStyle/>
                    <a:p>
                      <a:pPr marL="0" marR="0" algn="ctr">
                        <a:lnSpc>
                          <a:spcPct val="115000"/>
                        </a:lnSpc>
                        <a:spcBef>
                          <a:spcPts val="0"/>
                        </a:spcBef>
                        <a:spcAft>
                          <a:spcPts val="0"/>
                        </a:spcAft>
                      </a:pPr>
                      <a:r>
                        <a:rPr lang="en-US" sz="1600" dirty="0">
                          <a:effectLst/>
                        </a:rPr>
                        <a:t>---- Mg ha</a:t>
                      </a:r>
                      <a:r>
                        <a:rPr lang="en-US" sz="1600" baseline="30000" dirty="0">
                          <a:effectLst/>
                        </a:rPr>
                        <a:t>-1</a:t>
                      </a:r>
                      <a:r>
                        <a:rPr lang="en-US" sz="1600" dirty="0">
                          <a:effectLst/>
                        </a:rPr>
                        <a:t> ----</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hMerge="1">
                  <a:txBody>
                    <a:bodyPr/>
                    <a:lstStyle/>
                    <a:p>
                      <a:endParaRPr lang="en-US"/>
                    </a:p>
                  </a:txBody>
                  <a:tcPr/>
                </a:tc>
                <a:tc>
                  <a:txBody>
                    <a:bodyPr/>
                    <a:lstStyle/>
                    <a:p>
                      <a:pPr marL="0" marR="0" algn="ctr">
                        <a:lnSpc>
                          <a:spcPct val="115000"/>
                        </a:lnSpc>
                        <a:spcBef>
                          <a:spcPts val="0"/>
                        </a:spcBef>
                        <a:spcAft>
                          <a:spcPts val="0"/>
                        </a:spcAft>
                      </a:pPr>
                      <a:r>
                        <a:rPr lang="en-US" sz="1600" dirty="0">
                          <a:effectLst/>
                        </a:rPr>
                        <a:t>Min</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600">
                          <a:effectLst/>
                        </a:rPr>
                        <a:t>Max</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600">
                          <a:effectLst/>
                        </a:rPr>
                        <a:t>Avg.</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600">
                          <a:effectLst/>
                        </a:rPr>
                        <a:t>SD</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01"/>
                  </a:ext>
                </a:extLst>
              </a:tr>
              <a:tr h="280416">
                <a:tc>
                  <a:txBody>
                    <a:bodyPr/>
                    <a:lstStyle/>
                    <a:p>
                      <a:pPr marL="0" marR="0" algn="l">
                        <a:lnSpc>
                          <a:spcPct val="115000"/>
                        </a:lnSpc>
                        <a:spcBef>
                          <a:spcPts val="0"/>
                        </a:spcBef>
                        <a:spcAft>
                          <a:spcPts val="0"/>
                        </a:spcAft>
                      </a:pPr>
                      <a:r>
                        <a:rPr lang="en-US" sz="1300" dirty="0" err="1">
                          <a:effectLst/>
                        </a:rPr>
                        <a:t>Mallarino</a:t>
                      </a:r>
                      <a:r>
                        <a:rPr lang="en-US" sz="1300" dirty="0">
                          <a:effectLst/>
                        </a:rPr>
                        <a:t> and Torres (2006)</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600" dirty="0">
                          <a:effectLst/>
                        </a:rPr>
                        <a:t>IA</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600" dirty="0">
                          <a:effectLst/>
                        </a:rPr>
                        <a:t>14</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1985-2010</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1.4-6.2</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5.3-12.8</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134</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239</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197</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32</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02"/>
                  </a:ext>
                </a:extLst>
              </a:tr>
              <a:tr h="280416">
                <a:tc>
                  <a:txBody>
                    <a:bodyPr/>
                    <a:lstStyle/>
                    <a:p>
                      <a:pPr marL="0" marR="0" algn="l">
                        <a:lnSpc>
                          <a:spcPct val="115000"/>
                        </a:lnSpc>
                        <a:spcBef>
                          <a:spcPts val="0"/>
                        </a:spcBef>
                        <a:spcAft>
                          <a:spcPts val="0"/>
                        </a:spcAft>
                      </a:pPr>
                      <a:r>
                        <a:rPr lang="en-US" sz="1300">
                          <a:effectLst/>
                        </a:rPr>
                        <a:t>Varvel et al. (2007)</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600" dirty="0">
                          <a:effectLst/>
                        </a:rPr>
                        <a:t>NE</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600" dirty="0">
                          <a:effectLst/>
                        </a:rPr>
                        <a:t>5</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1995-2005</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6.6-10.9</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10.4-13.3</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73</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193</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131</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49</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03"/>
                  </a:ext>
                </a:extLst>
              </a:tr>
              <a:tr h="280416">
                <a:tc>
                  <a:txBody>
                    <a:bodyPr/>
                    <a:lstStyle/>
                    <a:p>
                      <a:pPr marL="0" marR="0" algn="l">
                        <a:lnSpc>
                          <a:spcPct val="115000"/>
                        </a:lnSpc>
                        <a:spcBef>
                          <a:spcPts val="0"/>
                        </a:spcBef>
                        <a:spcAft>
                          <a:spcPts val="0"/>
                        </a:spcAft>
                      </a:pPr>
                      <a:r>
                        <a:rPr lang="en-US" sz="1300">
                          <a:effectLst/>
                        </a:rPr>
                        <a:t>Jokela et al. (1989) Carroll</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600">
                          <a:effectLst/>
                        </a:rPr>
                        <a:t>MN</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600" dirty="0">
                          <a:effectLst/>
                        </a:rPr>
                        <a:t>3</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1982-1984</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5.5-7.3</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7.1-9.1</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5</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131</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84</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69</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04"/>
                  </a:ext>
                </a:extLst>
              </a:tr>
              <a:tr h="280416">
                <a:tc>
                  <a:txBody>
                    <a:bodyPr/>
                    <a:lstStyle/>
                    <a:p>
                      <a:pPr marL="0" marR="0" algn="l">
                        <a:lnSpc>
                          <a:spcPct val="115000"/>
                        </a:lnSpc>
                        <a:spcBef>
                          <a:spcPts val="0"/>
                        </a:spcBef>
                        <a:spcAft>
                          <a:spcPts val="0"/>
                        </a:spcAft>
                      </a:pPr>
                      <a:r>
                        <a:rPr lang="en-US" sz="1300">
                          <a:effectLst/>
                        </a:rPr>
                        <a:t>Jokela et al. (1989) Webster</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600">
                          <a:effectLst/>
                        </a:rPr>
                        <a:t>MN</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600">
                          <a:effectLst/>
                        </a:rPr>
                        <a:t>3</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1982-1984</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1.7-5.6</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1.8-8.7</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70</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113</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91</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21</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05"/>
                  </a:ext>
                </a:extLst>
              </a:tr>
              <a:tr h="280416">
                <a:tc>
                  <a:txBody>
                    <a:bodyPr/>
                    <a:lstStyle/>
                    <a:p>
                      <a:pPr marL="0" marR="0" algn="l">
                        <a:lnSpc>
                          <a:spcPct val="115000"/>
                        </a:lnSpc>
                        <a:spcBef>
                          <a:spcPts val="0"/>
                        </a:spcBef>
                        <a:spcAft>
                          <a:spcPts val="0"/>
                        </a:spcAft>
                      </a:pPr>
                      <a:r>
                        <a:rPr lang="en-US" sz="1300">
                          <a:effectLst/>
                        </a:rPr>
                        <a:t>Fenster et al. (1976) Waseca</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600">
                          <a:effectLst/>
                        </a:rPr>
                        <a:t>MN</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600">
                          <a:effectLst/>
                        </a:rPr>
                        <a:t>5</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1970-1975</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3.2-7.4</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7.1-10.6</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60</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199</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135</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50</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06"/>
                  </a:ext>
                </a:extLst>
              </a:tr>
              <a:tr h="280416">
                <a:tc>
                  <a:txBody>
                    <a:bodyPr/>
                    <a:lstStyle/>
                    <a:p>
                      <a:pPr marL="0" marR="0" algn="l">
                        <a:lnSpc>
                          <a:spcPct val="115000"/>
                        </a:lnSpc>
                        <a:spcBef>
                          <a:spcPts val="0"/>
                        </a:spcBef>
                        <a:spcAft>
                          <a:spcPts val="0"/>
                        </a:spcAft>
                      </a:pPr>
                      <a:r>
                        <a:rPr lang="en-US" sz="1300">
                          <a:effectLst/>
                        </a:rPr>
                        <a:t>Fenster et al. (1976) Martin A</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600">
                          <a:effectLst/>
                        </a:rPr>
                        <a:t>MN</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600">
                          <a:effectLst/>
                        </a:rPr>
                        <a:t>7</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1970-1976</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3.8-8.2</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4.0-9.6</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23</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126</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69</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36</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07"/>
                  </a:ext>
                </a:extLst>
              </a:tr>
              <a:tr h="280416">
                <a:tc>
                  <a:txBody>
                    <a:bodyPr/>
                    <a:lstStyle/>
                    <a:p>
                      <a:pPr marL="0" marR="0" algn="l">
                        <a:lnSpc>
                          <a:spcPct val="115000"/>
                        </a:lnSpc>
                        <a:spcBef>
                          <a:spcPts val="0"/>
                        </a:spcBef>
                        <a:spcAft>
                          <a:spcPts val="0"/>
                        </a:spcAft>
                      </a:pPr>
                      <a:r>
                        <a:rPr lang="en-US" sz="1300">
                          <a:effectLst/>
                        </a:rPr>
                        <a:t>Fenster et al. (1976) Martin B</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600" dirty="0">
                          <a:effectLst/>
                        </a:rPr>
                        <a:t>MN</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600">
                          <a:effectLst/>
                        </a:rPr>
                        <a:t>6</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1971-1976</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6.2-11.3</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6.2-12.0</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0</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37</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18</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15</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08"/>
                  </a:ext>
                </a:extLst>
              </a:tr>
              <a:tr h="280416">
                <a:tc>
                  <a:txBody>
                    <a:bodyPr/>
                    <a:lstStyle/>
                    <a:p>
                      <a:pPr marL="0" marR="0" algn="l">
                        <a:lnSpc>
                          <a:spcPct val="115000"/>
                        </a:lnSpc>
                        <a:spcBef>
                          <a:spcPts val="0"/>
                        </a:spcBef>
                        <a:spcAft>
                          <a:spcPts val="0"/>
                        </a:spcAft>
                      </a:pPr>
                      <a:r>
                        <a:rPr lang="en-US" sz="1300" dirty="0">
                          <a:effectLst/>
                        </a:rPr>
                        <a:t>Shapiro et al. (2006) RS 51cm</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600">
                          <a:effectLst/>
                        </a:rPr>
                        <a:t>NE</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600">
                          <a:effectLst/>
                        </a:rPr>
                        <a:t>3</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1996-1998</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6.2-8.9</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9.4-11.1</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69</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96</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83</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13</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09"/>
                  </a:ext>
                </a:extLst>
              </a:tr>
              <a:tr h="280416">
                <a:tc>
                  <a:txBody>
                    <a:bodyPr/>
                    <a:lstStyle/>
                    <a:p>
                      <a:pPr marL="0" marR="0" algn="l">
                        <a:lnSpc>
                          <a:spcPct val="115000"/>
                        </a:lnSpc>
                        <a:spcBef>
                          <a:spcPts val="0"/>
                        </a:spcBef>
                        <a:spcAft>
                          <a:spcPts val="0"/>
                        </a:spcAft>
                      </a:pPr>
                      <a:r>
                        <a:rPr lang="en-US" sz="1300">
                          <a:effectLst/>
                        </a:rPr>
                        <a:t>Shapiro et al. (2006) RS 76cm</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600">
                          <a:effectLst/>
                        </a:rPr>
                        <a:t>NE</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600">
                          <a:effectLst/>
                        </a:rPr>
                        <a:t>3</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1996-1998</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5.0-8.9</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7.1-11.0</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13</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114</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75</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54</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10"/>
                  </a:ext>
                </a:extLst>
              </a:tr>
              <a:tr h="280416">
                <a:tc>
                  <a:txBody>
                    <a:bodyPr/>
                    <a:lstStyle/>
                    <a:p>
                      <a:pPr marL="0" marR="0" algn="l">
                        <a:lnSpc>
                          <a:spcPct val="115000"/>
                        </a:lnSpc>
                        <a:spcBef>
                          <a:spcPts val="0"/>
                        </a:spcBef>
                        <a:spcAft>
                          <a:spcPts val="0"/>
                        </a:spcAft>
                      </a:pPr>
                      <a:r>
                        <a:rPr lang="en-US" sz="1300" dirty="0" err="1">
                          <a:effectLst/>
                        </a:rPr>
                        <a:t>Gehl</a:t>
                      </a:r>
                      <a:r>
                        <a:rPr lang="en-US" sz="1300" dirty="0">
                          <a:effectLst/>
                        </a:rPr>
                        <a:t> et al. (2005) Rossville</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600">
                          <a:effectLst/>
                        </a:rPr>
                        <a:t>KS</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600">
                          <a:effectLst/>
                        </a:rPr>
                        <a:t>2</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2001-2002</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6.4-7.9</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11.3-12.6</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182</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204</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193</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15</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11"/>
                  </a:ext>
                </a:extLst>
              </a:tr>
              <a:tr h="280416">
                <a:tc>
                  <a:txBody>
                    <a:bodyPr/>
                    <a:lstStyle/>
                    <a:p>
                      <a:pPr marL="0" marR="0" algn="l">
                        <a:lnSpc>
                          <a:spcPct val="115000"/>
                        </a:lnSpc>
                        <a:spcBef>
                          <a:spcPts val="0"/>
                        </a:spcBef>
                        <a:spcAft>
                          <a:spcPts val="0"/>
                        </a:spcAft>
                      </a:pPr>
                      <a:r>
                        <a:rPr lang="en-US" sz="1300" dirty="0" err="1">
                          <a:effectLst/>
                        </a:rPr>
                        <a:t>Gehl</a:t>
                      </a:r>
                      <a:r>
                        <a:rPr lang="en-US" sz="1300" dirty="0">
                          <a:effectLst/>
                        </a:rPr>
                        <a:t> et al. (2005) Scandia</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600" dirty="0">
                          <a:effectLst/>
                        </a:rPr>
                        <a:t>KS</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0"/>
                        </a:spcAft>
                      </a:pPr>
                      <a:r>
                        <a:rPr lang="en-US" sz="1600">
                          <a:effectLst/>
                        </a:rPr>
                        <a:t>2</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2001-2002</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2.7-7.4</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3.8-11.5</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51</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a:effectLst/>
                        </a:rPr>
                        <a:t>160</a:t>
                      </a:r>
                      <a:endParaRPr lang="en-US"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105</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tc>
                  <a:txBody>
                    <a:bodyPr/>
                    <a:lstStyle/>
                    <a:p>
                      <a:pPr marL="0" marR="0" algn="ctr">
                        <a:lnSpc>
                          <a:spcPct val="115000"/>
                        </a:lnSpc>
                        <a:spcBef>
                          <a:spcPts val="0"/>
                        </a:spcBef>
                        <a:spcAft>
                          <a:spcPts val="1000"/>
                        </a:spcAft>
                      </a:pPr>
                      <a:r>
                        <a:rPr lang="en-US" sz="1600" dirty="0">
                          <a:effectLst/>
                        </a:rPr>
                        <a:t>77</a:t>
                      </a:r>
                      <a:endParaRPr lang="en-US"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639" marR="50639" marT="0" marB="0" anchor="b"/>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3084079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609600" y="288268"/>
            <a:ext cx="10769600" cy="1138061"/>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6133" dirty="0"/>
              <a:t>Stanford Equation</a:t>
            </a:r>
          </a:p>
        </p:txBody>
      </p:sp>
      <p:grpSp>
        <p:nvGrpSpPr>
          <p:cNvPr id="6" name="Group 5"/>
          <p:cNvGrpSpPr/>
          <p:nvPr/>
        </p:nvGrpSpPr>
        <p:grpSpPr>
          <a:xfrm>
            <a:off x="25888" y="1397426"/>
            <a:ext cx="11962912" cy="3852473"/>
            <a:chOff x="171817" y="1692331"/>
            <a:chExt cx="9144000" cy="2901894"/>
          </a:xfrm>
        </p:grpSpPr>
        <p:pic>
          <p:nvPicPr>
            <p:cNvPr id="7" name="Picture 6"/>
            <p:cNvPicPr>
              <a:picLocks noChangeAspect="1"/>
            </p:cNvPicPr>
            <p:nvPr/>
          </p:nvPicPr>
          <p:blipFill>
            <a:blip r:embed="rId2"/>
            <a:stretch>
              <a:fillRect/>
            </a:stretch>
          </p:blipFill>
          <p:spPr>
            <a:xfrm>
              <a:off x="5791200" y="1692331"/>
              <a:ext cx="3524617" cy="2901894"/>
            </a:xfrm>
            <a:prstGeom prst="rect">
              <a:avLst/>
            </a:prstGeom>
          </p:spPr>
        </p:pic>
        <p:pic>
          <p:nvPicPr>
            <p:cNvPr id="8" name="Picture 7"/>
            <p:cNvPicPr>
              <a:picLocks noChangeAspect="1"/>
            </p:cNvPicPr>
            <p:nvPr/>
          </p:nvPicPr>
          <p:blipFill>
            <a:blip r:embed="rId3"/>
            <a:stretch>
              <a:fillRect/>
            </a:stretch>
          </p:blipFill>
          <p:spPr>
            <a:xfrm>
              <a:off x="171817" y="3260725"/>
              <a:ext cx="4645913" cy="1333500"/>
            </a:xfrm>
            <a:prstGeom prst="rect">
              <a:avLst/>
            </a:prstGeom>
          </p:spPr>
        </p:pic>
        <p:pic>
          <p:nvPicPr>
            <p:cNvPr id="9" name="Picture 8"/>
            <p:cNvPicPr>
              <a:picLocks noChangeAspect="1"/>
            </p:cNvPicPr>
            <p:nvPr/>
          </p:nvPicPr>
          <p:blipFill>
            <a:blip r:embed="rId4"/>
            <a:stretch>
              <a:fillRect/>
            </a:stretch>
          </p:blipFill>
          <p:spPr>
            <a:xfrm>
              <a:off x="369896" y="1914129"/>
              <a:ext cx="5353635" cy="599057"/>
            </a:xfrm>
            <a:prstGeom prst="rect">
              <a:avLst/>
            </a:prstGeom>
          </p:spPr>
        </p:pic>
      </p:grpSp>
    </p:spTree>
    <p:extLst>
      <p:ext uri="{BB962C8B-B14F-4D97-AF65-F5344CB8AC3E}">
        <p14:creationId xmlns:p14="http://schemas.microsoft.com/office/powerpoint/2010/main" val="3390091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609600" y="288268"/>
            <a:ext cx="10769600" cy="1138061"/>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6133" dirty="0"/>
              <a:t>Stanford Equation</a:t>
            </a:r>
          </a:p>
        </p:txBody>
      </p:sp>
      <p:grpSp>
        <p:nvGrpSpPr>
          <p:cNvPr id="5" name="Group 4"/>
          <p:cNvGrpSpPr/>
          <p:nvPr/>
        </p:nvGrpSpPr>
        <p:grpSpPr>
          <a:xfrm>
            <a:off x="38814" y="1506945"/>
            <a:ext cx="11848388" cy="4552244"/>
            <a:chOff x="58219" y="1122655"/>
            <a:chExt cx="9085782" cy="3531041"/>
          </a:xfrm>
        </p:grpSpPr>
        <p:pic>
          <p:nvPicPr>
            <p:cNvPr id="6" name="Picture 5"/>
            <p:cNvPicPr>
              <a:picLocks noChangeAspect="1"/>
            </p:cNvPicPr>
            <p:nvPr/>
          </p:nvPicPr>
          <p:blipFill>
            <a:blip r:embed="rId2"/>
            <a:stretch>
              <a:fillRect/>
            </a:stretch>
          </p:blipFill>
          <p:spPr>
            <a:xfrm>
              <a:off x="58219" y="1167513"/>
              <a:ext cx="5774546" cy="825341"/>
            </a:xfrm>
            <a:prstGeom prst="rect">
              <a:avLst/>
            </a:prstGeom>
          </p:spPr>
        </p:pic>
        <p:pic>
          <p:nvPicPr>
            <p:cNvPr id="7" name="Picture 6"/>
            <p:cNvPicPr>
              <a:picLocks noChangeAspect="1"/>
            </p:cNvPicPr>
            <p:nvPr/>
          </p:nvPicPr>
          <p:blipFill>
            <a:blip r:embed="rId3"/>
            <a:stretch>
              <a:fillRect/>
            </a:stretch>
          </p:blipFill>
          <p:spPr>
            <a:xfrm>
              <a:off x="991939" y="2013827"/>
              <a:ext cx="4687882" cy="2639869"/>
            </a:xfrm>
            <a:prstGeom prst="rect">
              <a:avLst/>
            </a:prstGeom>
          </p:spPr>
        </p:pic>
        <p:pic>
          <p:nvPicPr>
            <p:cNvPr id="8" name="Picture 7"/>
            <p:cNvPicPr>
              <a:picLocks noChangeAspect="1"/>
            </p:cNvPicPr>
            <p:nvPr/>
          </p:nvPicPr>
          <p:blipFill>
            <a:blip r:embed="rId4"/>
            <a:stretch>
              <a:fillRect/>
            </a:stretch>
          </p:blipFill>
          <p:spPr>
            <a:xfrm>
              <a:off x="6043109" y="1122655"/>
              <a:ext cx="3100892" cy="3531041"/>
            </a:xfrm>
            <a:prstGeom prst="rect">
              <a:avLst/>
            </a:prstGeom>
          </p:spPr>
        </p:pic>
      </p:grpSp>
    </p:spTree>
    <p:extLst>
      <p:ext uri="{BB962C8B-B14F-4D97-AF65-F5344CB8AC3E}">
        <p14:creationId xmlns:p14="http://schemas.microsoft.com/office/powerpoint/2010/main" val="1653886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609600" y="288268"/>
            <a:ext cx="10769600" cy="1138061"/>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6133" dirty="0"/>
              <a:t>Theoretical Equation</a:t>
            </a:r>
          </a:p>
        </p:txBody>
      </p:sp>
      <p:pic>
        <p:nvPicPr>
          <p:cNvPr id="5" name="Picture 4"/>
          <p:cNvPicPr>
            <a:picLocks noChangeAspect="1"/>
          </p:cNvPicPr>
          <p:nvPr/>
        </p:nvPicPr>
        <p:blipFill>
          <a:blip r:embed="rId2"/>
          <a:stretch>
            <a:fillRect/>
          </a:stretch>
        </p:blipFill>
        <p:spPr>
          <a:xfrm>
            <a:off x="1593695" y="1405781"/>
            <a:ext cx="9004611" cy="4043100"/>
          </a:xfrm>
          <a:prstGeom prst="rect">
            <a:avLst/>
          </a:prstGeom>
        </p:spPr>
      </p:pic>
      <p:pic>
        <p:nvPicPr>
          <p:cNvPr id="6" name="Picture 5"/>
          <p:cNvPicPr>
            <a:picLocks noChangeAspect="1"/>
          </p:cNvPicPr>
          <p:nvPr/>
        </p:nvPicPr>
        <p:blipFill>
          <a:blip r:embed="rId3"/>
          <a:stretch>
            <a:fillRect/>
          </a:stretch>
        </p:blipFill>
        <p:spPr>
          <a:xfrm>
            <a:off x="1828802" y="1304620"/>
            <a:ext cx="8541572" cy="5371213"/>
          </a:xfrm>
          <a:prstGeom prst="rect">
            <a:avLst/>
          </a:prstGeom>
        </p:spPr>
      </p:pic>
    </p:spTree>
    <p:extLst>
      <p:ext uri="{BB962C8B-B14F-4D97-AF65-F5344CB8AC3E}">
        <p14:creationId xmlns:p14="http://schemas.microsoft.com/office/powerpoint/2010/main" val="391320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0"/>
            <a:ext cx="10160000" cy="1138061"/>
          </a:xfrm>
        </p:spPr>
        <p:txBody>
          <a:bodyPr/>
          <a:lstStyle/>
          <a:p>
            <a:r>
              <a:rPr lang="en-US" dirty="0"/>
              <a:t>Nitrogen in the Crop - EONR</a:t>
            </a:r>
          </a:p>
        </p:txBody>
      </p:sp>
      <p:sp>
        <p:nvSpPr>
          <p:cNvPr id="5" name="TextBox 4"/>
          <p:cNvSpPr txBox="1"/>
          <p:nvPr/>
        </p:nvSpPr>
        <p:spPr>
          <a:xfrm>
            <a:off x="1625031" y="5822395"/>
            <a:ext cx="9273693" cy="379656"/>
          </a:xfrm>
          <a:prstGeom prst="rect">
            <a:avLst/>
          </a:prstGeom>
          <a:noFill/>
        </p:spPr>
        <p:txBody>
          <a:bodyPr wrap="none" rtlCol="0">
            <a:spAutoFit/>
          </a:bodyPr>
          <a:lstStyle/>
          <a:p>
            <a:r>
              <a:rPr lang="en-US" sz="1867" b="1" dirty="0"/>
              <a:t> </a:t>
            </a:r>
            <a:r>
              <a:rPr lang="en-US" sz="1867" b="1" dirty="0">
                <a:solidFill>
                  <a:schemeClr val="accent3">
                    <a:lumMod val="75000"/>
                  </a:schemeClr>
                </a:solidFill>
              </a:rPr>
              <a:t>1.67     1.58        .51         .77        1.14       1.36     3.22        2.22     1.33          1.5                     1.4  </a:t>
            </a:r>
          </a:p>
        </p:txBody>
      </p:sp>
      <p:sp>
        <p:nvSpPr>
          <p:cNvPr id="6" name="TextBox 5"/>
          <p:cNvSpPr txBox="1"/>
          <p:nvPr/>
        </p:nvSpPr>
        <p:spPr>
          <a:xfrm>
            <a:off x="1524001" y="6371431"/>
            <a:ext cx="5205849" cy="379656"/>
          </a:xfrm>
          <a:prstGeom prst="rect">
            <a:avLst/>
          </a:prstGeom>
          <a:noFill/>
        </p:spPr>
        <p:txBody>
          <a:bodyPr wrap="none" rtlCol="0">
            <a:spAutoFit/>
          </a:bodyPr>
          <a:lstStyle/>
          <a:p>
            <a:r>
              <a:rPr lang="en-US" sz="1867" b="1" dirty="0"/>
              <a:t>Average of 68 </a:t>
            </a:r>
            <a:r>
              <a:rPr lang="en-US" sz="1867" b="1" dirty="0" err="1"/>
              <a:t>lbs</a:t>
            </a:r>
            <a:r>
              <a:rPr lang="en-US" sz="1867" b="1" dirty="0"/>
              <a:t> with 49 BPA, 1.5 </a:t>
            </a:r>
            <a:r>
              <a:rPr lang="en-US" sz="1867" b="1" dirty="0" err="1"/>
              <a:t>lbs</a:t>
            </a:r>
            <a:r>
              <a:rPr lang="en-US" sz="1867" b="1" dirty="0"/>
              <a:t> N per bushel</a:t>
            </a:r>
          </a:p>
        </p:txBody>
      </p:sp>
      <p:graphicFrame>
        <p:nvGraphicFramePr>
          <p:cNvPr id="7" name="Chart 6"/>
          <p:cNvGraphicFramePr>
            <a:graphicFrameLocks/>
          </p:cNvGraphicFramePr>
          <p:nvPr>
            <p:extLst/>
          </p:nvPr>
        </p:nvGraphicFramePr>
        <p:xfrm>
          <a:off x="651005" y="1325506"/>
          <a:ext cx="10464800" cy="45418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8123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Fine and Course Control</a:t>
            </a:r>
          </a:p>
        </p:txBody>
      </p:sp>
      <p:sp>
        <p:nvSpPr>
          <p:cNvPr id="3" name="Content Placeholder 2"/>
          <p:cNvSpPr>
            <a:spLocks noGrp="1"/>
          </p:cNvSpPr>
          <p:nvPr>
            <p:ph idx="1"/>
          </p:nvPr>
        </p:nvSpPr>
        <p:spPr/>
        <p:txBody>
          <a:bodyPr/>
          <a:lstStyle/>
          <a:p>
            <a:r>
              <a:rPr lang="en-US" sz="3200" dirty="0"/>
              <a:t>Making high resolution decisions </a:t>
            </a:r>
            <a:br>
              <a:rPr lang="en-US" sz="3200" dirty="0"/>
            </a:br>
            <a:r>
              <a:rPr lang="en-US" sz="3200" dirty="0"/>
              <a:t>using low resolution recs. </a:t>
            </a:r>
          </a:p>
          <a:p>
            <a:r>
              <a:rPr lang="en-US" sz="3200" dirty="0"/>
              <a:t>Recommendation maps are at</a:t>
            </a:r>
            <a:br>
              <a:rPr lang="en-US" sz="3200" dirty="0"/>
            </a:br>
            <a:r>
              <a:rPr lang="en-US" sz="3200" dirty="0"/>
              <a:t> &lt; 1 acre resolution and critical value</a:t>
            </a:r>
            <a:br>
              <a:rPr lang="en-US" sz="3200" dirty="0"/>
            </a:br>
            <a:r>
              <a:rPr lang="en-US" sz="3200" dirty="0"/>
              <a:t>that represents a whole state.  </a:t>
            </a:r>
          </a:p>
          <a:p>
            <a:r>
              <a:rPr lang="en-US" sz="3200" dirty="0"/>
              <a:t>How Precise is that.</a:t>
            </a:r>
          </a:p>
          <a:p>
            <a:endParaRPr lang="en-US" dirty="0"/>
          </a:p>
        </p:txBody>
      </p:sp>
      <p:grpSp>
        <p:nvGrpSpPr>
          <p:cNvPr id="4" name="Group 3"/>
          <p:cNvGrpSpPr/>
          <p:nvPr/>
        </p:nvGrpSpPr>
        <p:grpSpPr>
          <a:xfrm>
            <a:off x="7315201" y="1495313"/>
            <a:ext cx="4876800" cy="3830456"/>
            <a:chOff x="5724128" y="3356992"/>
            <a:chExt cx="3528392" cy="332234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356992"/>
              <a:ext cx="3322340" cy="3322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824067" y="3388022"/>
              <a:ext cx="1251598" cy="400424"/>
            </a:xfrm>
            <a:prstGeom prst="rect">
              <a:avLst/>
            </a:prstGeom>
            <a:noFill/>
          </p:spPr>
          <p:txBody>
            <a:bodyPr wrap="square" rtlCol="0">
              <a:spAutoFit/>
            </a:bodyPr>
            <a:lstStyle/>
            <a:p>
              <a:pPr algn="ctr"/>
              <a:r>
                <a:rPr lang="en-US" sz="2400" b="1" dirty="0">
                  <a:solidFill>
                    <a:schemeClr val="bg1"/>
                  </a:solidFill>
                </a:rPr>
                <a:t>Fine Control</a:t>
              </a:r>
            </a:p>
          </p:txBody>
        </p:sp>
        <p:sp>
          <p:nvSpPr>
            <p:cNvPr id="7" name="TextBox 6"/>
            <p:cNvSpPr txBox="1"/>
            <p:nvPr/>
          </p:nvSpPr>
          <p:spPr>
            <a:xfrm>
              <a:off x="8168330" y="6033001"/>
              <a:ext cx="1084190" cy="293644"/>
            </a:xfrm>
            <a:prstGeom prst="rect">
              <a:avLst/>
            </a:prstGeom>
            <a:noFill/>
          </p:spPr>
          <p:txBody>
            <a:bodyPr wrap="square" rtlCol="0">
              <a:spAutoFit/>
            </a:bodyPr>
            <a:lstStyle/>
            <a:p>
              <a:r>
                <a:rPr lang="en-US" sz="1600" b="1" dirty="0">
                  <a:solidFill>
                    <a:schemeClr val="bg1"/>
                  </a:solidFill>
                </a:rPr>
                <a:t>Course Control</a:t>
              </a:r>
            </a:p>
          </p:txBody>
        </p:sp>
      </p:grpSp>
    </p:spTree>
    <p:extLst>
      <p:ext uri="{BB962C8B-B14F-4D97-AF65-F5344CB8AC3E}">
        <p14:creationId xmlns:p14="http://schemas.microsoft.com/office/powerpoint/2010/main" val="1414609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Among the numerous challenges of crop production is the management of soil nutrients, soil moisture content and crop and soil variability. One of the first problems that was addressed in precision agriculture was site-specific nutrient management (</a:t>
            </a:r>
            <a:r>
              <a:rPr lang="en-US" dirty="0">
                <a:hlinkClick r:id="rId2"/>
              </a:rPr>
              <a:t>Pierce and Nowak, 1999</a:t>
            </a:r>
            <a:r>
              <a:rPr lang="en-US" dirty="0"/>
              <a:t>). Since then, advancements have been made in the creation of mathematical approaches that can be used to help match fertilizer recommendations to soil and crop productivity. This chapter will review sources of soil variability and current management tools and techniques to help growers manage soil variability.</a:t>
            </a:r>
          </a:p>
        </p:txBody>
      </p:sp>
    </p:spTree>
    <p:extLst>
      <p:ext uri="{BB962C8B-B14F-4D97-AF65-F5344CB8AC3E}">
        <p14:creationId xmlns:p14="http://schemas.microsoft.com/office/powerpoint/2010/main" val="3376414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288268"/>
            <a:ext cx="10769600" cy="1138061"/>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6133" dirty="0"/>
              <a:t>Where is the opportunity</a:t>
            </a:r>
          </a:p>
        </p:txBody>
      </p:sp>
      <p:sp>
        <p:nvSpPr>
          <p:cNvPr id="5" name="Content Placeholder 2"/>
          <p:cNvSpPr txBox="1">
            <a:spLocks/>
          </p:cNvSpPr>
          <p:nvPr/>
        </p:nvSpPr>
        <p:spPr>
          <a:xfrm>
            <a:off x="609600" y="1608104"/>
            <a:ext cx="10972800" cy="4147600"/>
          </a:xfrm>
          <a:prstGeom prst="rect">
            <a:avLst/>
          </a:prstGeom>
        </p:spPr>
        <p:txBody>
          <a:bodyPr vert="horz" lIns="121920" tIns="60960" rIns="121920" bIns="6096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667"/>
              <a:t>N-Crop: Is the yield Temporally Variable? Spatially Variable?</a:t>
            </a:r>
          </a:p>
          <a:p>
            <a:r>
              <a:rPr lang="en-US" sz="2667"/>
              <a:t>N-Soil: Do you have 2% OM and inconsistent weather?</a:t>
            </a:r>
          </a:p>
          <a:p>
            <a:r>
              <a:rPr lang="en-US" sz="2667"/>
              <a:t>E-Fert - is your texture or landscape spatially variable?</a:t>
            </a:r>
          </a:p>
          <a:p>
            <a:r>
              <a:rPr lang="en-US" sz="2667"/>
              <a:t>Can you adjust based on Management. </a:t>
            </a:r>
          </a:p>
          <a:p>
            <a:endParaRPr lang="en-US" sz="2667" dirty="0"/>
          </a:p>
        </p:txBody>
      </p:sp>
      <p:pic>
        <p:nvPicPr>
          <p:cNvPr id="6" name="Picture 5"/>
          <p:cNvPicPr>
            <a:picLocks noChangeAspect="1"/>
          </p:cNvPicPr>
          <p:nvPr/>
        </p:nvPicPr>
        <p:blipFill>
          <a:blip r:embed="rId2"/>
          <a:stretch>
            <a:fillRect/>
          </a:stretch>
        </p:blipFill>
        <p:spPr>
          <a:xfrm>
            <a:off x="304802" y="4022278"/>
            <a:ext cx="11699575" cy="1303492"/>
          </a:xfrm>
          <a:prstGeom prst="rect">
            <a:avLst/>
          </a:prstGeom>
        </p:spPr>
      </p:pic>
    </p:spTree>
    <p:extLst>
      <p:ext uri="{BB962C8B-B14F-4D97-AF65-F5344CB8AC3E}">
        <p14:creationId xmlns:p14="http://schemas.microsoft.com/office/powerpoint/2010/main" val="3268000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Do Phosphorus</a:t>
            </a:r>
          </a:p>
        </p:txBody>
      </p:sp>
      <p:sp>
        <p:nvSpPr>
          <p:cNvPr id="3" name="Content Placeholder 2"/>
          <p:cNvSpPr>
            <a:spLocks noGrp="1"/>
          </p:cNvSpPr>
          <p:nvPr>
            <p:ph idx="1"/>
          </p:nvPr>
        </p:nvSpPr>
        <p:spPr/>
        <p:txBody>
          <a:bodyPr/>
          <a:lstStyle/>
          <a:p>
            <a:pPr marL="0" indent="0">
              <a:buNone/>
            </a:pPr>
            <a:r>
              <a:rPr lang="en-US" sz="2667" b="1" dirty="0"/>
              <a:t>Soil Testing </a:t>
            </a:r>
            <a:r>
              <a:rPr lang="en-US" sz="2667" dirty="0"/>
              <a:t>was the basis</a:t>
            </a:r>
          </a:p>
          <a:p>
            <a:pPr marL="0" indent="0">
              <a:buNone/>
            </a:pPr>
            <a:r>
              <a:rPr lang="en-US" sz="2667" dirty="0"/>
              <a:t>Determine immediately and potentially available P. </a:t>
            </a:r>
          </a:p>
          <a:p>
            <a:pPr marL="0" indent="0">
              <a:buNone/>
            </a:pPr>
            <a:r>
              <a:rPr lang="en-US" sz="2667" dirty="0"/>
              <a:t>Relate back to Correlation Calibration work. (50s-60s)</a:t>
            </a:r>
          </a:p>
          <a:p>
            <a:pPr marL="0" indent="0">
              <a:buNone/>
            </a:pPr>
            <a:r>
              <a:rPr lang="en-US" sz="2667" dirty="0"/>
              <a:t>“Critical” Values Est.</a:t>
            </a:r>
          </a:p>
          <a:p>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3994" y="3561776"/>
            <a:ext cx="5797551" cy="2193929"/>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99507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Do </a:t>
            </a:r>
            <a:r>
              <a:rPr lang="en-US" dirty="0" smtClean="0"/>
              <a:t>Phosphorus Recs</a:t>
            </a:r>
            <a:endParaRPr lang="en-US" dirty="0"/>
          </a:p>
        </p:txBody>
      </p:sp>
      <p:sp>
        <p:nvSpPr>
          <p:cNvPr id="3" name="Content Placeholder 2"/>
          <p:cNvSpPr>
            <a:spLocks noGrp="1"/>
          </p:cNvSpPr>
          <p:nvPr>
            <p:ph idx="1"/>
          </p:nvPr>
        </p:nvSpPr>
        <p:spPr>
          <a:xfrm>
            <a:off x="609600" y="1608104"/>
            <a:ext cx="4622800" cy="4779857"/>
          </a:xfrm>
        </p:spPr>
        <p:txBody>
          <a:bodyPr>
            <a:normAutofit/>
          </a:bodyPr>
          <a:lstStyle/>
          <a:p>
            <a:pPr lvl="0">
              <a:buClr>
                <a:srgbClr val="F07F09"/>
              </a:buClr>
            </a:pPr>
            <a:r>
              <a:rPr lang="en-US" sz="3733" dirty="0">
                <a:solidFill>
                  <a:prstClr val="black"/>
                </a:solidFill>
                <a:latin typeface="Arial" panose="020B0604020202020204" pitchFamily="34" charset="0"/>
                <a:cs typeface="Arial" panose="020B0604020202020204" pitchFamily="34" charset="0"/>
              </a:rPr>
              <a:t>Sufficiency program</a:t>
            </a:r>
          </a:p>
          <a:p>
            <a:pPr marL="0" indent="0">
              <a:buClr>
                <a:srgbClr val="F07F09"/>
              </a:buClr>
              <a:buNone/>
            </a:pPr>
            <a:r>
              <a:rPr lang="en-US" sz="3733" dirty="0">
                <a:solidFill>
                  <a:prstClr val="black"/>
                </a:solidFill>
                <a:latin typeface="Arial" panose="020B0604020202020204" pitchFamily="34" charset="0"/>
                <a:cs typeface="Arial" panose="020B0604020202020204" pitchFamily="34" charset="0"/>
              </a:rPr>
              <a:t>Feed the Plant</a:t>
            </a:r>
          </a:p>
          <a:p>
            <a:pPr lvl="1">
              <a:buClr>
                <a:srgbClr val="F07F09"/>
              </a:buClr>
            </a:pPr>
            <a:r>
              <a:rPr lang="en-US" dirty="0">
                <a:solidFill>
                  <a:prstClr val="black"/>
                </a:solidFill>
                <a:latin typeface="Arial" panose="020B0604020202020204" pitchFamily="34" charset="0"/>
                <a:cs typeface="Arial" panose="020B0604020202020204" pitchFamily="34" charset="0"/>
              </a:rPr>
              <a:t>Intended to estimate the long-term average amount of </a:t>
            </a:r>
            <a:r>
              <a:rPr lang="en-US" sz="2133" dirty="0">
                <a:solidFill>
                  <a:prstClr val="black"/>
                </a:solidFill>
                <a:latin typeface="Arial" panose="020B0604020202020204" pitchFamily="34" charset="0"/>
                <a:cs typeface="Arial" panose="020B0604020202020204" pitchFamily="34" charset="0"/>
              </a:rPr>
              <a:t>fertilizer</a:t>
            </a:r>
            <a:r>
              <a:rPr lang="en-US" dirty="0">
                <a:solidFill>
                  <a:prstClr val="black"/>
                </a:solidFill>
                <a:latin typeface="Arial" panose="020B0604020202020204" pitchFamily="34" charset="0"/>
                <a:cs typeface="Arial" panose="020B0604020202020204" pitchFamily="34" charset="0"/>
              </a:rPr>
              <a:t> P required to, on average, provide optimum economic return in the year of application. There is little consideration for future soil test values</a:t>
            </a:r>
          </a:p>
          <a:p>
            <a:endParaRPr lang="en-US" dirty="0"/>
          </a:p>
        </p:txBody>
      </p:sp>
      <p:pic>
        <p:nvPicPr>
          <p:cNvPr id="4" name="Picture 3" descr="Values used to create Table 2. Phosphorus per bushel of grain. Mehlich 3 soil test value (ppm) at which crop is determined to be 90% sufficient, typical range of P2O5 applied with starter fertilizers, recommended P2O5 rate when soil test P is at 90% sufficien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600" y="1397000"/>
            <a:ext cx="6350000" cy="2516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645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Do Phosphorus Recs</a:t>
            </a:r>
          </a:p>
        </p:txBody>
      </p:sp>
      <p:sp>
        <p:nvSpPr>
          <p:cNvPr id="3" name="Content Placeholder 2"/>
          <p:cNvSpPr>
            <a:spLocks noGrp="1"/>
          </p:cNvSpPr>
          <p:nvPr>
            <p:ph idx="1"/>
          </p:nvPr>
        </p:nvSpPr>
        <p:spPr/>
        <p:txBody>
          <a:bodyPr/>
          <a:lstStyle/>
          <a:p>
            <a:pPr lvl="0">
              <a:buClr>
                <a:srgbClr val="F07F09"/>
              </a:buClr>
            </a:pPr>
            <a:r>
              <a:rPr lang="en-US" sz="3733" dirty="0">
                <a:solidFill>
                  <a:prstClr val="black"/>
                </a:solidFill>
                <a:latin typeface="Arial" panose="020B0604020202020204" pitchFamily="34" charset="0"/>
                <a:cs typeface="Arial" panose="020B0604020202020204" pitchFamily="34" charset="0"/>
              </a:rPr>
              <a:t>Build-Maintain (Replacement)</a:t>
            </a:r>
          </a:p>
          <a:p>
            <a:pPr lvl="0">
              <a:buClr>
                <a:srgbClr val="F07F09"/>
              </a:buClr>
            </a:pPr>
            <a:r>
              <a:rPr lang="en-US" sz="2400" dirty="0">
                <a:solidFill>
                  <a:prstClr val="black"/>
                </a:solidFill>
                <a:latin typeface="Arial" panose="020B0604020202020204" pitchFamily="34" charset="0"/>
                <a:cs typeface="Arial" panose="020B0604020202020204" pitchFamily="34" charset="0"/>
              </a:rPr>
              <a:t>Apply enough P to or K to build soil test values to a target soil test value over a planned timeframe (e.g. 4-8 years), then maintain based on crop removal and soil test levels</a:t>
            </a:r>
          </a:p>
          <a:p>
            <a:pPr lvl="0">
              <a:buClr>
                <a:srgbClr val="F07F09"/>
              </a:buClr>
            </a:pPr>
            <a:r>
              <a:rPr lang="en-US" sz="2400" dirty="0">
                <a:solidFill>
                  <a:prstClr val="black"/>
                </a:solidFill>
                <a:latin typeface="Arial" panose="020B0604020202020204" pitchFamily="34" charset="0"/>
                <a:cs typeface="Arial" panose="020B0604020202020204" pitchFamily="34" charset="0"/>
              </a:rPr>
              <a:t>NOT intended to provide optimum economic returns in a given year, but minimize the probability the P or K will limit crop yields while providing for near maximum yield potential</a:t>
            </a:r>
          </a:p>
          <a:p>
            <a:endParaRPr lang="en-US" dirty="0"/>
          </a:p>
        </p:txBody>
      </p:sp>
      <p:graphicFrame>
        <p:nvGraphicFramePr>
          <p:cNvPr id="4" name="Table 3"/>
          <p:cNvGraphicFramePr>
            <a:graphicFrameLocks noGrp="1"/>
          </p:cNvGraphicFramePr>
          <p:nvPr>
            <p:extLst/>
          </p:nvPr>
        </p:nvGraphicFramePr>
        <p:xfrm>
          <a:off x="3454400" y="4822253"/>
          <a:ext cx="7823198" cy="2036174"/>
        </p:xfrm>
        <a:graphic>
          <a:graphicData uri="http://schemas.openxmlformats.org/drawingml/2006/table">
            <a:tbl>
              <a:tblPr firstRow="1" bandRow="1">
                <a:tableStyleId>{F2DE63D5-997A-4646-A377-4702673A728D}</a:tableStyleId>
              </a:tblPr>
              <a:tblGrid>
                <a:gridCol w="1929227">
                  <a:extLst>
                    <a:ext uri="{9D8B030D-6E8A-4147-A177-3AD203B41FA5}">
                      <a16:colId xmlns:a16="http://schemas.microsoft.com/office/drawing/2014/main" xmlns="" val="20000"/>
                    </a:ext>
                  </a:extLst>
                </a:gridCol>
                <a:gridCol w="2893839">
                  <a:extLst>
                    <a:ext uri="{9D8B030D-6E8A-4147-A177-3AD203B41FA5}">
                      <a16:colId xmlns:a16="http://schemas.microsoft.com/office/drawing/2014/main" xmlns="" val="20001"/>
                    </a:ext>
                  </a:extLst>
                </a:gridCol>
                <a:gridCol w="2102955">
                  <a:extLst>
                    <a:ext uri="{9D8B030D-6E8A-4147-A177-3AD203B41FA5}">
                      <a16:colId xmlns:a16="http://schemas.microsoft.com/office/drawing/2014/main" xmlns="" val="20002"/>
                    </a:ext>
                  </a:extLst>
                </a:gridCol>
                <a:gridCol w="897177">
                  <a:extLst>
                    <a:ext uri="{9D8B030D-6E8A-4147-A177-3AD203B41FA5}">
                      <a16:colId xmlns:a16="http://schemas.microsoft.com/office/drawing/2014/main" xmlns="" val="20003"/>
                    </a:ext>
                  </a:extLst>
                </a:gridCol>
              </a:tblGrid>
              <a:tr h="528596">
                <a:tc>
                  <a:txBody>
                    <a:bodyPr/>
                    <a:lstStyle/>
                    <a:p>
                      <a:pPr algn="ctr"/>
                      <a:r>
                        <a:rPr lang="en-US" sz="2700" b="1" dirty="0" smtClean="0"/>
                        <a:t>Crop</a:t>
                      </a:r>
                      <a:r>
                        <a:rPr lang="en-US" sz="2700" b="1" baseline="0" dirty="0" smtClean="0"/>
                        <a:t> </a:t>
                      </a:r>
                      <a:endParaRPr lang="en-US" sz="2700" b="1" dirty="0"/>
                    </a:p>
                  </a:txBody>
                  <a:tcPr marT="45523" marB="45523"/>
                </a:tc>
                <a:tc>
                  <a:txBody>
                    <a:bodyPr/>
                    <a:lstStyle/>
                    <a:p>
                      <a:pPr algn="ctr"/>
                      <a:r>
                        <a:rPr lang="en-US" sz="2700" b="1" dirty="0" smtClean="0"/>
                        <a:t>Harvest</a:t>
                      </a:r>
                      <a:r>
                        <a:rPr lang="en-US" sz="2700" b="1" baseline="0" dirty="0" smtClean="0"/>
                        <a:t> unit</a:t>
                      </a:r>
                      <a:endParaRPr lang="en-US" sz="2700" b="1" dirty="0"/>
                    </a:p>
                  </a:txBody>
                  <a:tcPr marT="45523" marB="45523"/>
                </a:tc>
                <a:tc>
                  <a:txBody>
                    <a:bodyPr/>
                    <a:lstStyle/>
                    <a:p>
                      <a:pPr algn="ctr"/>
                      <a:r>
                        <a:rPr lang="en-US" sz="2700" b="1" dirty="0" smtClean="0"/>
                        <a:t>P in</a:t>
                      </a:r>
                      <a:r>
                        <a:rPr lang="en-US" sz="2700" b="1" baseline="0" dirty="0" smtClean="0"/>
                        <a:t> yield</a:t>
                      </a:r>
                      <a:endParaRPr lang="en-US" sz="2700" b="1" dirty="0"/>
                    </a:p>
                  </a:txBody>
                  <a:tcPr marT="45523" marB="45523"/>
                </a:tc>
                <a:tc>
                  <a:txBody>
                    <a:bodyPr/>
                    <a:lstStyle/>
                    <a:p>
                      <a:pPr algn="ctr"/>
                      <a:endParaRPr lang="en-US" sz="2700" b="1" dirty="0"/>
                    </a:p>
                  </a:txBody>
                  <a:tcPr marT="45523" marB="45523"/>
                </a:tc>
                <a:extLst>
                  <a:ext uri="{0D108BD9-81ED-4DB2-BD59-A6C34878D82A}">
                    <a16:rowId xmlns:a16="http://schemas.microsoft.com/office/drawing/2014/main" xmlns="" val="10000"/>
                  </a:ext>
                </a:extLst>
              </a:tr>
              <a:tr h="497445">
                <a:tc>
                  <a:txBody>
                    <a:bodyPr/>
                    <a:lstStyle/>
                    <a:p>
                      <a:pPr algn="ctr"/>
                      <a:r>
                        <a:rPr lang="en-US" sz="2700" b="1" dirty="0" smtClean="0"/>
                        <a:t>Corn</a:t>
                      </a:r>
                    </a:p>
                  </a:txBody>
                  <a:tcPr marT="45523" marB="45523"/>
                </a:tc>
                <a:tc>
                  <a:txBody>
                    <a:bodyPr/>
                    <a:lstStyle/>
                    <a:p>
                      <a:pPr algn="ctr"/>
                      <a:r>
                        <a:rPr lang="en-US" sz="2700" b="1" dirty="0" smtClean="0"/>
                        <a:t> Bushel</a:t>
                      </a:r>
                      <a:endParaRPr lang="en-US" sz="2700" b="1" dirty="0"/>
                    </a:p>
                  </a:txBody>
                  <a:tcPr marT="45523" marB="45523"/>
                </a:tc>
                <a:tc>
                  <a:txBody>
                    <a:bodyPr/>
                    <a:lstStyle/>
                    <a:p>
                      <a:pPr algn="ctr"/>
                      <a:r>
                        <a:rPr lang="en-US" sz="2700" b="1" dirty="0" smtClean="0"/>
                        <a:t>.38</a:t>
                      </a:r>
                      <a:endParaRPr lang="en-US" sz="2700" b="1" dirty="0"/>
                    </a:p>
                  </a:txBody>
                  <a:tcPr marT="45523" marB="45523"/>
                </a:tc>
                <a:tc>
                  <a:txBody>
                    <a:bodyPr/>
                    <a:lstStyle/>
                    <a:p>
                      <a:pPr algn="ctr"/>
                      <a:endParaRPr lang="en-US" sz="2700" b="1" dirty="0"/>
                    </a:p>
                  </a:txBody>
                  <a:tcPr marT="45523" marB="45523"/>
                </a:tc>
                <a:extLst>
                  <a:ext uri="{0D108BD9-81ED-4DB2-BD59-A6C34878D82A}">
                    <a16:rowId xmlns:a16="http://schemas.microsoft.com/office/drawing/2014/main" xmlns="" val="10001"/>
                  </a:ext>
                </a:extLst>
              </a:tr>
              <a:tr h="497445">
                <a:tc>
                  <a:txBody>
                    <a:bodyPr/>
                    <a:lstStyle/>
                    <a:p>
                      <a:pPr algn="ctr"/>
                      <a:r>
                        <a:rPr lang="en-US" sz="2700" b="1" dirty="0" smtClean="0"/>
                        <a:t>Soybean</a:t>
                      </a:r>
                      <a:endParaRPr lang="en-US" sz="2700" b="1" dirty="0"/>
                    </a:p>
                  </a:txBody>
                  <a:tcPr marT="45523" marB="45523"/>
                </a:tc>
                <a:tc>
                  <a:txBody>
                    <a:bodyPr/>
                    <a:lstStyle/>
                    <a:p>
                      <a:pPr algn="ctr"/>
                      <a:r>
                        <a:rPr lang="en-US" sz="2700" b="1" dirty="0" smtClean="0"/>
                        <a:t>Bushel</a:t>
                      </a:r>
                      <a:endParaRPr lang="en-US" sz="2700" b="1" dirty="0"/>
                    </a:p>
                  </a:txBody>
                  <a:tcPr marT="45523" marB="45523"/>
                </a:tc>
                <a:tc>
                  <a:txBody>
                    <a:bodyPr/>
                    <a:lstStyle/>
                    <a:p>
                      <a:pPr algn="ctr"/>
                      <a:r>
                        <a:rPr lang="en-US" sz="2700" b="1" dirty="0" smtClean="0"/>
                        <a:t>.8</a:t>
                      </a:r>
                      <a:endParaRPr lang="en-US" sz="2700" b="1" dirty="0"/>
                    </a:p>
                  </a:txBody>
                  <a:tcPr marT="45523" marB="45523"/>
                </a:tc>
                <a:tc>
                  <a:txBody>
                    <a:bodyPr/>
                    <a:lstStyle/>
                    <a:p>
                      <a:pPr algn="ctr"/>
                      <a:endParaRPr lang="en-US" sz="2700" b="1" dirty="0"/>
                    </a:p>
                  </a:txBody>
                  <a:tcPr marT="45523" marB="45523"/>
                </a:tc>
                <a:extLst>
                  <a:ext uri="{0D108BD9-81ED-4DB2-BD59-A6C34878D82A}">
                    <a16:rowId xmlns:a16="http://schemas.microsoft.com/office/drawing/2014/main" xmlns="" val="10002"/>
                  </a:ext>
                </a:extLst>
              </a:tr>
              <a:tr h="497445">
                <a:tc>
                  <a:txBody>
                    <a:bodyPr/>
                    <a:lstStyle/>
                    <a:p>
                      <a:pPr algn="ctr"/>
                      <a:r>
                        <a:rPr lang="en-US" sz="2700" b="1" dirty="0" smtClean="0"/>
                        <a:t>Wheat</a:t>
                      </a:r>
                      <a:endParaRPr lang="en-US" sz="2700" b="1" dirty="0"/>
                    </a:p>
                  </a:txBody>
                  <a:tcPr marT="45523" marB="45523"/>
                </a:tc>
                <a:tc>
                  <a:txBody>
                    <a:bodyPr/>
                    <a:lstStyle/>
                    <a:p>
                      <a:pPr algn="ctr"/>
                      <a:r>
                        <a:rPr lang="en-US" sz="2700" b="1" dirty="0" smtClean="0"/>
                        <a:t>Bushel</a:t>
                      </a:r>
                      <a:endParaRPr lang="en-US" sz="2700" b="1" dirty="0"/>
                    </a:p>
                  </a:txBody>
                  <a:tcPr marT="45523" marB="45523"/>
                </a:tc>
                <a:tc>
                  <a:txBody>
                    <a:bodyPr/>
                    <a:lstStyle/>
                    <a:p>
                      <a:pPr algn="ctr"/>
                      <a:r>
                        <a:rPr lang="en-US" sz="2700" b="1" dirty="0" smtClean="0"/>
                        <a:t>.5</a:t>
                      </a:r>
                      <a:endParaRPr lang="en-US" sz="2700" b="1" dirty="0"/>
                    </a:p>
                  </a:txBody>
                  <a:tcPr marT="45523" marB="45523"/>
                </a:tc>
                <a:tc>
                  <a:txBody>
                    <a:bodyPr/>
                    <a:lstStyle/>
                    <a:p>
                      <a:pPr algn="ctr"/>
                      <a:endParaRPr lang="en-US" sz="2700" b="1" dirty="0"/>
                    </a:p>
                  </a:txBody>
                  <a:tcPr marT="45523" marB="45523"/>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34844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Do Phosphorus Recs</a:t>
            </a:r>
          </a:p>
        </p:txBody>
      </p:sp>
      <p:sp>
        <p:nvSpPr>
          <p:cNvPr id="3" name="Content Placeholder 2"/>
          <p:cNvSpPr>
            <a:spLocks noGrp="1"/>
          </p:cNvSpPr>
          <p:nvPr>
            <p:ph idx="1"/>
          </p:nvPr>
        </p:nvSpPr>
        <p:spPr/>
        <p:txBody>
          <a:bodyPr/>
          <a:lstStyle/>
          <a:p>
            <a:pPr lvl="0">
              <a:buClr>
                <a:srgbClr val="F07F09"/>
              </a:buClr>
            </a:pPr>
            <a:r>
              <a:rPr lang="en-US" sz="3733" dirty="0">
                <a:solidFill>
                  <a:prstClr val="black"/>
                </a:solidFill>
                <a:latin typeface="Arial" panose="020B0604020202020204" pitchFamily="34" charset="0"/>
                <a:cs typeface="Arial" panose="020B0604020202020204" pitchFamily="34" charset="0"/>
              </a:rPr>
              <a:t>Build-Maintain</a:t>
            </a:r>
            <a:br>
              <a:rPr lang="en-US" sz="3733" dirty="0">
                <a:solidFill>
                  <a:prstClr val="black"/>
                </a:solidFill>
                <a:latin typeface="Arial" panose="020B0604020202020204" pitchFamily="34" charset="0"/>
                <a:cs typeface="Arial" panose="020B0604020202020204" pitchFamily="34" charset="0"/>
              </a:rPr>
            </a:br>
            <a:r>
              <a:rPr lang="en-US" sz="3733" dirty="0">
                <a:solidFill>
                  <a:prstClr val="black"/>
                </a:solidFill>
                <a:latin typeface="Arial" panose="020B0604020202020204" pitchFamily="34" charset="0"/>
                <a:cs typeface="Arial" panose="020B0604020202020204" pitchFamily="34" charset="0"/>
              </a:rPr>
              <a:t> (Replacement)</a:t>
            </a:r>
          </a:p>
          <a:p>
            <a:pPr lvl="0">
              <a:buClr>
                <a:srgbClr val="F07F09"/>
              </a:buClr>
            </a:pPr>
            <a:r>
              <a:rPr lang="en-US" sz="2667" dirty="0">
                <a:solidFill>
                  <a:prstClr val="black"/>
                </a:solidFill>
                <a:latin typeface="Arial" panose="020B0604020202020204" pitchFamily="34" charset="0"/>
                <a:cs typeface="Arial" panose="020B0604020202020204" pitchFamily="34" charset="0"/>
              </a:rPr>
              <a:t>Sounds good and makes </a:t>
            </a:r>
            <a:br>
              <a:rPr lang="en-US" sz="2667" dirty="0">
                <a:solidFill>
                  <a:prstClr val="black"/>
                </a:solidFill>
                <a:latin typeface="Arial" panose="020B0604020202020204" pitchFamily="34" charset="0"/>
                <a:cs typeface="Arial" panose="020B0604020202020204" pitchFamily="34" charset="0"/>
              </a:rPr>
            </a:br>
            <a:r>
              <a:rPr lang="en-US" sz="2667" dirty="0">
                <a:solidFill>
                  <a:prstClr val="black"/>
                </a:solidFill>
                <a:latin typeface="Arial" panose="020B0604020202020204" pitchFamily="34" charset="0"/>
                <a:cs typeface="Arial" panose="020B0604020202020204" pitchFamily="34" charset="0"/>
              </a:rPr>
              <a:t>sense right.</a:t>
            </a:r>
          </a:p>
          <a:p>
            <a:pPr lvl="0">
              <a:buClr>
                <a:srgbClr val="F07F09"/>
              </a:buClr>
            </a:pPr>
            <a:endParaRPr lang="en-US" sz="2667" dirty="0">
              <a:solidFill>
                <a:prstClr val="black"/>
              </a:solidFill>
              <a:latin typeface="Arial" panose="020B0604020202020204" pitchFamily="34" charset="0"/>
              <a:cs typeface="Arial" panose="020B0604020202020204" pitchFamily="34" charset="0"/>
            </a:endParaRPr>
          </a:p>
          <a:p>
            <a:pPr lvl="0">
              <a:buClr>
                <a:srgbClr val="F07F09"/>
              </a:buClr>
            </a:pPr>
            <a:r>
              <a:rPr lang="en-US" sz="2667" dirty="0">
                <a:solidFill>
                  <a:prstClr val="black"/>
                </a:solidFill>
                <a:latin typeface="Arial" panose="020B0604020202020204" pitchFamily="34" charset="0"/>
                <a:cs typeface="Arial" panose="020B0604020202020204" pitchFamily="34" charset="0"/>
              </a:rPr>
              <a:t>If we are using this</a:t>
            </a:r>
            <a:br>
              <a:rPr lang="en-US" sz="2667" dirty="0">
                <a:solidFill>
                  <a:prstClr val="black"/>
                </a:solidFill>
                <a:latin typeface="Arial" panose="020B0604020202020204" pitchFamily="34" charset="0"/>
                <a:cs typeface="Arial" panose="020B0604020202020204" pitchFamily="34" charset="0"/>
              </a:rPr>
            </a:br>
            <a:r>
              <a:rPr lang="en-US" sz="2667" dirty="0">
                <a:solidFill>
                  <a:prstClr val="black"/>
                </a:solidFill>
                <a:latin typeface="Arial" panose="020B0604020202020204" pitchFamily="34" charset="0"/>
                <a:cs typeface="Arial" panose="020B0604020202020204" pitchFamily="34" charset="0"/>
              </a:rPr>
              <a:t>approach.</a:t>
            </a:r>
          </a:p>
          <a:p>
            <a:pPr lvl="0">
              <a:buClr>
                <a:srgbClr val="F07F09"/>
              </a:buClr>
            </a:pPr>
            <a:r>
              <a:rPr lang="en-US" sz="2667" dirty="0">
                <a:solidFill>
                  <a:prstClr val="black"/>
                </a:solidFill>
                <a:latin typeface="Arial" panose="020B0604020202020204" pitchFamily="34" charset="0"/>
                <a:cs typeface="Arial" panose="020B0604020202020204" pitchFamily="34" charset="0"/>
              </a:rPr>
              <a:t>Does rate matter.</a:t>
            </a:r>
          </a:p>
          <a:p>
            <a:endParaRPr lang="en-US" dirty="0"/>
          </a:p>
        </p:txBody>
      </p:sp>
      <p:grpSp>
        <p:nvGrpSpPr>
          <p:cNvPr id="4" name="Group 3"/>
          <p:cNvGrpSpPr/>
          <p:nvPr/>
        </p:nvGrpSpPr>
        <p:grpSpPr>
          <a:xfrm>
            <a:off x="5588001" y="1133001"/>
            <a:ext cx="5743921" cy="5601241"/>
            <a:chOff x="3571529" y="1197324"/>
            <a:chExt cx="4829521" cy="5625548"/>
          </a:xfrm>
        </p:grpSpPr>
        <p:pic>
          <p:nvPicPr>
            <p:cNvPr id="5" name="Picture 4"/>
            <p:cNvPicPr/>
            <p:nvPr/>
          </p:nvPicPr>
          <p:blipFill>
            <a:blip r:embed="rId2" cstate="print"/>
            <a:srcRect/>
            <a:stretch>
              <a:fillRect/>
            </a:stretch>
          </p:blipFill>
          <p:spPr bwMode="auto">
            <a:xfrm>
              <a:off x="3803073" y="1197324"/>
              <a:ext cx="4343400" cy="2662793"/>
            </a:xfrm>
            <a:prstGeom prst="rect">
              <a:avLst/>
            </a:prstGeom>
            <a:noFill/>
            <a:ln w="9525">
              <a:noFill/>
              <a:miter lim="800000"/>
              <a:headEnd/>
              <a:tailEnd/>
            </a:ln>
          </p:spPr>
        </p:pic>
        <p:sp>
          <p:nvSpPr>
            <p:cNvPr id="6" name="Rectangle 5"/>
            <p:cNvSpPr/>
            <p:nvPr/>
          </p:nvSpPr>
          <p:spPr>
            <a:xfrm>
              <a:off x="3735532" y="3853191"/>
              <a:ext cx="4572000" cy="262745"/>
            </a:xfrm>
            <a:prstGeom prst="rect">
              <a:avLst/>
            </a:prstGeom>
          </p:spPr>
          <p:txBody>
            <a:bodyPr>
              <a:spAutoFit/>
            </a:bodyPr>
            <a:lstStyle/>
            <a:p>
              <a:r>
                <a:rPr lang="en-US" sz="1100" b="1" dirty="0"/>
                <a:t>Build-up maintain fertilizer scheme suggested by the Ohio State University.</a:t>
              </a:r>
              <a:endParaRPr lang="en-US" sz="1100"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529" y="4114800"/>
              <a:ext cx="4829521" cy="2445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688773" y="6560127"/>
              <a:ext cx="4572000" cy="262745"/>
            </a:xfrm>
            <a:prstGeom prst="rect">
              <a:avLst/>
            </a:prstGeom>
          </p:spPr>
          <p:txBody>
            <a:bodyPr>
              <a:spAutoFit/>
            </a:bodyPr>
            <a:lstStyle/>
            <a:p>
              <a:r>
                <a:rPr lang="en-US" sz="1100" b="1" dirty="0"/>
                <a:t>Nutrient response curve based on soil test, Rutgers Cooperative Extension.</a:t>
              </a:r>
              <a:endParaRPr lang="en-US" sz="1100" dirty="0"/>
            </a:p>
          </p:txBody>
        </p:sp>
      </p:grpSp>
    </p:spTree>
    <p:extLst>
      <p:ext uri="{BB962C8B-B14F-4D97-AF65-F5344CB8AC3E}">
        <p14:creationId xmlns:p14="http://schemas.microsoft.com/office/powerpoint/2010/main" val="122568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769" y="37123"/>
            <a:ext cx="10470163" cy="1319835"/>
          </a:xfrm>
        </p:spPr>
        <p:txBody>
          <a:bodyPr/>
          <a:lstStyle/>
          <a:p>
            <a:pPr algn="r"/>
            <a:r>
              <a:rPr lang="en-US" sz="3584" dirty="0"/>
              <a:t>Understanding Crop Response to Fertilizer</a:t>
            </a:r>
            <a:br>
              <a:rPr lang="en-US" sz="3584" dirty="0"/>
            </a:br>
            <a:r>
              <a:rPr lang="en-US" sz="3584" dirty="0"/>
              <a:t>Low Soil Test Levels</a:t>
            </a:r>
          </a:p>
        </p:txBody>
      </p:sp>
      <p:sp>
        <p:nvSpPr>
          <p:cNvPr id="6" name="Content Placeholder 5"/>
          <p:cNvSpPr>
            <a:spLocks noGrp="1"/>
          </p:cNvSpPr>
          <p:nvPr>
            <p:ph sz="half" idx="2"/>
          </p:nvPr>
        </p:nvSpPr>
        <p:spPr/>
        <p:txBody>
          <a:bodyPr/>
          <a:lstStyle/>
          <a:p>
            <a:r>
              <a:rPr lang="en-US" dirty="0" smtClean="0"/>
              <a:t>Low yields without additional fertilizer</a:t>
            </a:r>
          </a:p>
          <a:p>
            <a:r>
              <a:rPr lang="en-US" dirty="0" smtClean="0"/>
              <a:t>EOR range is narrow</a:t>
            </a:r>
          </a:p>
          <a:p>
            <a:r>
              <a:rPr lang="en-US" dirty="0" smtClean="0"/>
              <a:t>Optimum rate is minimally affected by </a:t>
            </a:r>
            <a:r>
              <a:rPr lang="en-US" dirty="0" err="1" smtClean="0"/>
              <a:t>grain:nutrient</a:t>
            </a:r>
            <a:r>
              <a:rPr lang="en-US" dirty="0" smtClean="0"/>
              <a:t> price ratio</a:t>
            </a:r>
            <a:endParaRPr lang="en-US" dirty="0"/>
          </a:p>
        </p:txBody>
      </p:sp>
      <p:sp>
        <p:nvSpPr>
          <p:cNvPr id="2" name="Footer Placeholder 1"/>
          <p:cNvSpPr>
            <a:spLocks noGrp="1"/>
          </p:cNvSpPr>
          <p:nvPr>
            <p:ph type="ftr" sz="quarter" idx="11"/>
          </p:nvPr>
        </p:nvSpPr>
        <p:spPr/>
        <p:txBody>
          <a:bodyPr/>
          <a:lstStyle/>
          <a:p>
            <a:r>
              <a:rPr lang="nl-NL" smtClean="0">
                <a:solidFill>
                  <a:srgbClr val="000000"/>
                </a:solidFill>
              </a:rPr>
              <a:t>L. Haag, Wheat U - 10 Aug 2016 Wichita</a:t>
            </a:r>
            <a:endParaRPr lang="en-US" dirty="0">
              <a:solidFill>
                <a:srgbClr val="000000"/>
              </a:solidFill>
            </a:endParaRPr>
          </a:p>
        </p:txBody>
      </p:sp>
      <p:pic>
        <p:nvPicPr>
          <p:cNvPr id="3" name="Picture 2"/>
          <p:cNvPicPr/>
          <p:nvPr/>
        </p:nvPicPr>
        <p:blipFill rotWithShape="1">
          <a:blip r:embed="rId2" cstate="print">
            <a:extLst>
              <a:ext uri="{28A0092B-C50C-407E-A947-70E740481C1C}">
                <a14:useLocalDpi xmlns:a14="http://schemas.microsoft.com/office/drawing/2010/main"/>
              </a:ext>
            </a:extLst>
          </a:blip>
          <a:srcRect l="1635" t="1493" r="5061" b="60860"/>
          <a:stretch/>
        </p:blipFill>
        <p:spPr bwMode="auto">
          <a:xfrm>
            <a:off x="2035399" y="1836073"/>
            <a:ext cx="3837452" cy="273991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8677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7719" y="37123"/>
            <a:ext cx="10470163" cy="1319835"/>
          </a:xfrm>
        </p:spPr>
        <p:txBody>
          <a:bodyPr/>
          <a:lstStyle/>
          <a:p>
            <a:pPr algn="r"/>
            <a:r>
              <a:rPr lang="en-US" sz="3584" dirty="0"/>
              <a:t>Understanding Crop Response to Fertilizer</a:t>
            </a:r>
            <a:br>
              <a:rPr lang="en-US" sz="3584" dirty="0"/>
            </a:br>
            <a:r>
              <a:rPr lang="en-US" sz="3584" dirty="0"/>
              <a:t>Medium Soil Test Levels</a:t>
            </a:r>
          </a:p>
        </p:txBody>
      </p:sp>
      <p:sp>
        <p:nvSpPr>
          <p:cNvPr id="6" name="Content Placeholder 5"/>
          <p:cNvSpPr>
            <a:spLocks noGrp="1"/>
          </p:cNvSpPr>
          <p:nvPr>
            <p:ph sz="half" idx="2"/>
          </p:nvPr>
        </p:nvSpPr>
        <p:spPr/>
        <p:txBody>
          <a:bodyPr>
            <a:normAutofit/>
          </a:bodyPr>
          <a:lstStyle/>
          <a:p>
            <a:r>
              <a:rPr lang="en-US" dirty="0"/>
              <a:t>Expected yield without fertilizer is higher</a:t>
            </a:r>
          </a:p>
          <a:p>
            <a:r>
              <a:rPr lang="en-US" dirty="0"/>
              <a:t>Range of potentially optimal rates is wider</a:t>
            </a:r>
          </a:p>
          <a:p>
            <a:r>
              <a:rPr lang="en-US" dirty="0"/>
              <a:t>In a single-year decision framework, EOR is very sensitive to </a:t>
            </a:r>
            <a:r>
              <a:rPr lang="en-US" dirty="0" err="1"/>
              <a:t>grain:nutrient</a:t>
            </a:r>
            <a:r>
              <a:rPr lang="en-US" dirty="0"/>
              <a:t> price ratio</a:t>
            </a:r>
          </a:p>
          <a:p>
            <a:r>
              <a:rPr lang="en-US" dirty="0"/>
              <a:t>As price ratio</a:t>
            </a:r>
            <a:r>
              <a:rPr lang="en-US" dirty="0">
                <a:latin typeface="Calibri"/>
              </a:rPr>
              <a:t>↓</a:t>
            </a:r>
            <a:r>
              <a:rPr lang="en-US" dirty="0"/>
              <a:t> EOR ↑</a:t>
            </a:r>
          </a:p>
        </p:txBody>
      </p:sp>
      <p:sp>
        <p:nvSpPr>
          <p:cNvPr id="2" name="Footer Placeholder 1"/>
          <p:cNvSpPr>
            <a:spLocks noGrp="1"/>
          </p:cNvSpPr>
          <p:nvPr>
            <p:ph type="ftr" sz="quarter" idx="11"/>
          </p:nvPr>
        </p:nvSpPr>
        <p:spPr/>
        <p:txBody>
          <a:bodyPr/>
          <a:lstStyle/>
          <a:p>
            <a:r>
              <a:rPr lang="nl-NL" smtClean="0">
                <a:solidFill>
                  <a:srgbClr val="000000"/>
                </a:solidFill>
              </a:rPr>
              <a:t>L. Haag, Wheat U - 10 Aug 2016 Wichita</a:t>
            </a:r>
            <a:endParaRPr lang="en-US" dirty="0">
              <a:solidFill>
                <a:srgbClr val="000000"/>
              </a:solidFill>
            </a:endParaRPr>
          </a:p>
        </p:txBody>
      </p:sp>
      <p:pic>
        <p:nvPicPr>
          <p:cNvPr id="3" name="Picture 2"/>
          <p:cNvPicPr/>
          <p:nvPr/>
        </p:nvPicPr>
        <p:blipFill rotWithShape="1">
          <a:blip r:embed="rId2" cstate="print">
            <a:extLst>
              <a:ext uri="{28A0092B-C50C-407E-A947-70E740481C1C}">
                <a14:useLocalDpi xmlns:a14="http://schemas.microsoft.com/office/drawing/2010/main"/>
              </a:ext>
            </a:extLst>
          </a:blip>
          <a:srcRect l="2432" t="37403" r="4928" b="32825"/>
          <a:stretch/>
        </p:blipFill>
        <p:spPr bwMode="auto">
          <a:xfrm>
            <a:off x="1963574" y="2306114"/>
            <a:ext cx="3687319" cy="23216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0479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2800" y="14817"/>
            <a:ext cx="10470163" cy="1319835"/>
          </a:xfrm>
        </p:spPr>
        <p:txBody>
          <a:bodyPr/>
          <a:lstStyle/>
          <a:p>
            <a:pPr algn="r"/>
            <a:r>
              <a:rPr lang="en-US" sz="3584" dirty="0"/>
              <a:t>Understanding Crop Response to Fertilizer</a:t>
            </a:r>
            <a:br>
              <a:rPr lang="en-US" sz="3584" dirty="0"/>
            </a:br>
            <a:r>
              <a:rPr lang="en-US" sz="3584" dirty="0"/>
              <a:t>High Soil Test Levels</a:t>
            </a:r>
          </a:p>
        </p:txBody>
      </p:sp>
      <p:sp>
        <p:nvSpPr>
          <p:cNvPr id="6" name="Content Placeholder 5"/>
          <p:cNvSpPr>
            <a:spLocks noGrp="1"/>
          </p:cNvSpPr>
          <p:nvPr>
            <p:ph sz="half" idx="2"/>
          </p:nvPr>
        </p:nvSpPr>
        <p:spPr>
          <a:xfrm>
            <a:off x="6171871" y="2564075"/>
            <a:ext cx="4021149" cy="3322823"/>
          </a:xfrm>
        </p:spPr>
        <p:txBody>
          <a:bodyPr/>
          <a:lstStyle/>
          <a:p>
            <a:r>
              <a:rPr lang="en-US" dirty="0" smtClean="0"/>
              <a:t>No or minimal response to added fertilizer</a:t>
            </a:r>
          </a:p>
          <a:p>
            <a:endParaRPr lang="en-US" dirty="0"/>
          </a:p>
        </p:txBody>
      </p:sp>
      <p:sp>
        <p:nvSpPr>
          <p:cNvPr id="2" name="Footer Placeholder 1"/>
          <p:cNvSpPr>
            <a:spLocks noGrp="1"/>
          </p:cNvSpPr>
          <p:nvPr>
            <p:ph type="ftr" sz="quarter" idx="11"/>
          </p:nvPr>
        </p:nvSpPr>
        <p:spPr/>
        <p:txBody>
          <a:bodyPr/>
          <a:lstStyle/>
          <a:p>
            <a:r>
              <a:rPr lang="nl-NL" smtClean="0">
                <a:solidFill>
                  <a:srgbClr val="000000"/>
                </a:solidFill>
              </a:rPr>
              <a:t>L. Haag, Wheat U - 10 Aug 2016 Wichita</a:t>
            </a:r>
            <a:endParaRPr lang="en-US" dirty="0">
              <a:solidFill>
                <a:srgbClr val="000000"/>
              </a:solidFill>
            </a:endParaRPr>
          </a:p>
        </p:txBody>
      </p:sp>
      <p:pic>
        <p:nvPicPr>
          <p:cNvPr id="3" name="Picture 2"/>
          <p:cNvPicPr/>
          <p:nvPr/>
        </p:nvPicPr>
        <p:blipFill rotWithShape="1">
          <a:blip r:embed="rId2" cstate="print">
            <a:extLst>
              <a:ext uri="{28A0092B-C50C-407E-A947-70E740481C1C}">
                <a14:useLocalDpi xmlns:a14="http://schemas.microsoft.com/office/drawing/2010/main"/>
              </a:ext>
            </a:extLst>
          </a:blip>
          <a:srcRect l="2488" t="65328" r="4645" b="1852"/>
          <a:stretch/>
        </p:blipFill>
        <p:spPr bwMode="auto">
          <a:xfrm>
            <a:off x="2084967" y="2285881"/>
            <a:ext cx="3626621" cy="249361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6215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endParaRPr lang="en-US" smtClean="0"/>
          </a:p>
        </p:txBody>
      </p:sp>
      <p:sp>
        <p:nvSpPr>
          <p:cNvPr id="33794" name="Rectangle 3"/>
          <p:cNvSpPr>
            <a:spLocks noGrp="1" noChangeArrowheads="1"/>
          </p:cNvSpPr>
          <p:nvPr>
            <p:ph idx="1"/>
          </p:nvPr>
        </p:nvSpPr>
        <p:spPr/>
        <p:txBody>
          <a:bodyPr/>
          <a:lstStyle/>
          <a:p>
            <a:endParaRPr lang="en-US" smtClean="0"/>
          </a:p>
        </p:txBody>
      </p:sp>
      <p:pic>
        <p:nvPicPr>
          <p:cNvPr id="33795" name="Picture 4"/>
          <p:cNvPicPr>
            <a:picLocks noChangeAspect="1" noChangeArrowheads="1"/>
          </p:cNvPicPr>
          <p:nvPr/>
        </p:nvPicPr>
        <p:blipFill>
          <a:blip r:embed="rId2"/>
          <a:srcRect/>
          <a:stretch>
            <a:fillRect/>
          </a:stretch>
        </p:blipFill>
        <p:spPr bwMode="auto">
          <a:xfrm>
            <a:off x="1543757" y="14817"/>
            <a:ext cx="9104489" cy="6856819"/>
          </a:xfrm>
          <a:prstGeom prst="rect">
            <a:avLst/>
          </a:prstGeom>
          <a:noFill/>
          <a:ln w="9525">
            <a:noFill/>
            <a:miter lim="800000"/>
            <a:headEnd/>
            <a:tailEnd/>
          </a:ln>
        </p:spPr>
      </p:pic>
      <p:grpSp>
        <p:nvGrpSpPr>
          <p:cNvPr id="33796" name="Group 5"/>
          <p:cNvGrpSpPr>
            <a:grpSpLocks/>
          </p:cNvGrpSpPr>
          <p:nvPr/>
        </p:nvGrpSpPr>
        <p:grpSpPr bwMode="auto">
          <a:xfrm>
            <a:off x="3440526" y="3201389"/>
            <a:ext cx="2551153" cy="2513219"/>
            <a:chOff x="1176" y="2028"/>
            <a:chExt cx="1614" cy="1590"/>
          </a:xfrm>
        </p:grpSpPr>
        <p:sp>
          <p:nvSpPr>
            <p:cNvPr id="33801" name="Freeform 6"/>
            <p:cNvSpPr>
              <a:spLocks/>
            </p:cNvSpPr>
            <p:nvPr/>
          </p:nvSpPr>
          <p:spPr bwMode="auto">
            <a:xfrm>
              <a:off x="1206" y="2370"/>
              <a:ext cx="378" cy="1248"/>
            </a:xfrm>
            <a:custGeom>
              <a:avLst/>
              <a:gdLst>
                <a:gd name="T0" fmla="*/ 378 w 378"/>
                <a:gd name="T1" fmla="*/ 1248 h 1248"/>
                <a:gd name="T2" fmla="*/ 372 w 378"/>
                <a:gd name="T3" fmla="*/ 0 h 1248"/>
                <a:gd name="T4" fmla="*/ 0 w 378"/>
                <a:gd name="T5" fmla="*/ 0 h 1248"/>
                <a:gd name="T6" fmla="*/ 0 60000 65536"/>
                <a:gd name="T7" fmla="*/ 0 60000 65536"/>
                <a:gd name="T8" fmla="*/ 0 60000 65536"/>
                <a:gd name="T9" fmla="*/ 0 w 378"/>
                <a:gd name="T10" fmla="*/ 0 h 1248"/>
                <a:gd name="T11" fmla="*/ 378 w 378"/>
                <a:gd name="T12" fmla="*/ 1248 h 1248"/>
              </a:gdLst>
              <a:ahLst/>
              <a:cxnLst>
                <a:cxn ang="T6">
                  <a:pos x="T0" y="T1"/>
                </a:cxn>
                <a:cxn ang="T7">
                  <a:pos x="T2" y="T3"/>
                </a:cxn>
                <a:cxn ang="T8">
                  <a:pos x="T4" y="T5"/>
                </a:cxn>
              </a:cxnLst>
              <a:rect l="T9" t="T10" r="T11" b="T12"/>
              <a:pathLst>
                <a:path w="378" h="1248">
                  <a:moveTo>
                    <a:pt x="378" y="1248"/>
                  </a:moveTo>
                  <a:lnTo>
                    <a:pt x="372" y="0"/>
                  </a:lnTo>
                  <a:lnTo>
                    <a:pt x="0" y="0"/>
                  </a:lnTo>
                </a:path>
              </a:pathLst>
            </a:custGeom>
            <a:noFill/>
            <a:ln w="9525" cap="flat">
              <a:solidFill>
                <a:schemeClr val="tx1"/>
              </a:solidFill>
              <a:prstDash val="dash"/>
              <a:round/>
              <a:headEnd/>
              <a:tailEnd/>
            </a:ln>
          </p:spPr>
          <p:txBody>
            <a:bodyPr/>
            <a:lstStyle/>
            <a:p>
              <a:endParaRPr lang="en-US" sz="1792"/>
            </a:p>
          </p:txBody>
        </p:sp>
        <p:sp>
          <p:nvSpPr>
            <p:cNvPr id="33802" name="Freeform 7"/>
            <p:cNvSpPr>
              <a:spLocks/>
            </p:cNvSpPr>
            <p:nvPr/>
          </p:nvSpPr>
          <p:spPr bwMode="auto">
            <a:xfrm>
              <a:off x="1176" y="2988"/>
              <a:ext cx="1614" cy="594"/>
            </a:xfrm>
            <a:custGeom>
              <a:avLst/>
              <a:gdLst>
                <a:gd name="T0" fmla="*/ 1614 w 1614"/>
                <a:gd name="T1" fmla="*/ 594 h 594"/>
                <a:gd name="T2" fmla="*/ 1608 w 1614"/>
                <a:gd name="T3" fmla="*/ 24 h 594"/>
                <a:gd name="T4" fmla="*/ 0 w 1614"/>
                <a:gd name="T5" fmla="*/ 0 h 594"/>
                <a:gd name="T6" fmla="*/ 0 60000 65536"/>
                <a:gd name="T7" fmla="*/ 0 60000 65536"/>
                <a:gd name="T8" fmla="*/ 0 60000 65536"/>
                <a:gd name="T9" fmla="*/ 0 w 1614"/>
                <a:gd name="T10" fmla="*/ 0 h 594"/>
                <a:gd name="T11" fmla="*/ 1614 w 1614"/>
                <a:gd name="T12" fmla="*/ 594 h 594"/>
              </a:gdLst>
              <a:ahLst/>
              <a:cxnLst>
                <a:cxn ang="T6">
                  <a:pos x="T0" y="T1"/>
                </a:cxn>
                <a:cxn ang="T7">
                  <a:pos x="T2" y="T3"/>
                </a:cxn>
                <a:cxn ang="T8">
                  <a:pos x="T4" y="T5"/>
                </a:cxn>
              </a:cxnLst>
              <a:rect l="T9" t="T10" r="T11" b="T12"/>
              <a:pathLst>
                <a:path w="1614" h="594">
                  <a:moveTo>
                    <a:pt x="1614" y="594"/>
                  </a:moveTo>
                  <a:lnTo>
                    <a:pt x="1608" y="24"/>
                  </a:lnTo>
                  <a:lnTo>
                    <a:pt x="0" y="0"/>
                  </a:lnTo>
                </a:path>
              </a:pathLst>
            </a:custGeom>
            <a:noFill/>
            <a:ln w="9525" cap="flat">
              <a:solidFill>
                <a:schemeClr val="tx1"/>
              </a:solidFill>
              <a:prstDash val="dash"/>
              <a:round/>
              <a:headEnd/>
              <a:tailEnd/>
            </a:ln>
          </p:spPr>
          <p:txBody>
            <a:bodyPr/>
            <a:lstStyle/>
            <a:p>
              <a:endParaRPr lang="en-US" sz="1792"/>
            </a:p>
          </p:txBody>
        </p:sp>
        <p:sp>
          <p:nvSpPr>
            <p:cNvPr id="33803" name="Freeform 8"/>
            <p:cNvSpPr>
              <a:spLocks/>
            </p:cNvSpPr>
            <p:nvPr/>
          </p:nvSpPr>
          <p:spPr bwMode="auto">
            <a:xfrm>
              <a:off x="1188" y="2028"/>
              <a:ext cx="246" cy="1578"/>
            </a:xfrm>
            <a:custGeom>
              <a:avLst/>
              <a:gdLst>
                <a:gd name="T0" fmla="*/ 44 w 378"/>
                <a:gd name="T1" fmla="*/ 4034 h 1248"/>
                <a:gd name="T2" fmla="*/ 43 w 378"/>
                <a:gd name="T3" fmla="*/ 0 h 1248"/>
                <a:gd name="T4" fmla="*/ 0 w 378"/>
                <a:gd name="T5" fmla="*/ 0 h 1248"/>
                <a:gd name="T6" fmla="*/ 0 60000 65536"/>
                <a:gd name="T7" fmla="*/ 0 60000 65536"/>
                <a:gd name="T8" fmla="*/ 0 60000 65536"/>
                <a:gd name="T9" fmla="*/ 0 w 378"/>
                <a:gd name="T10" fmla="*/ 0 h 1248"/>
                <a:gd name="T11" fmla="*/ 378 w 378"/>
                <a:gd name="T12" fmla="*/ 1248 h 1248"/>
              </a:gdLst>
              <a:ahLst/>
              <a:cxnLst>
                <a:cxn ang="T6">
                  <a:pos x="T0" y="T1"/>
                </a:cxn>
                <a:cxn ang="T7">
                  <a:pos x="T2" y="T3"/>
                </a:cxn>
                <a:cxn ang="T8">
                  <a:pos x="T4" y="T5"/>
                </a:cxn>
              </a:cxnLst>
              <a:rect l="T9" t="T10" r="T11" b="T12"/>
              <a:pathLst>
                <a:path w="378" h="1248">
                  <a:moveTo>
                    <a:pt x="378" y="1248"/>
                  </a:moveTo>
                  <a:lnTo>
                    <a:pt x="372" y="0"/>
                  </a:lnTo>
                  <a:lnTo>
                    <a:pt x="0" y="0"/>
                  </a:lnTo>
                </a:path>
              </a:pathLst>
            </a:custGeom>
            <a:noFill/>
            <a:ln w="9525" cap="flat">
              <a:solidFill>
                <a:schemeClr val="tx1"/>
              </a:solidFill>
              <a:prstDash val="dash"/>
              <a:round/>
              <a:headEnd/>
              <a:tailEnd/>
            </a:ln>
          </p:spPr>
          <p:txBody>
            <a:bodyPr/>
            <a:lstStyle/>
            <a:p>
              <a:endParaRPr lang="en-US" sz="1792"/>
            </a:p>
          </p:txBody>
        </p:sp>
      </p:grpSp>
      <p:grpSp>
        <p:nvGrpSpPr>
          <p:cNvPr id="33797" name="Group 9"/>
          <p:cNvGrpSpPr>
            <a:grpSpLocks/>
          </p:cNvGrpSpPr>
          <p:nvPr/>
        </p:nvGrpSpPr>
        <p:grpSpPr bwMode="auto">
          <a:xfrm>
            <a:off x="3592268" y="3353131"/>
            <a:ext cx="2551153" cy="2513219"/>
            <a:chOff x="1176" y="2028"/>
            <a:chExt cx="1614" cy="1590"/>
          </a:xfrm>
        </p:grpSpPr>
        <p:sp>
          <p:nvSpPr>
            <p:cNvPr id="33798" name="Freeform 10"/>
            <p:cNvSpPr>
              <a:spLocks/>
            </p:cNvSpPr>
            <p:nvPr/>
          </p:nvSpPr>
          <p:spPr bwMode="auto">
            <a:xfrm>
              <a:off x="1206" y="2370"/>
              <a:ext cx="378" cy="1248"/>
            </a:xfrm>
            <a:custGeom>
              <a:avLst/>
              <a:gdLst>
                <a:gd name="T0" fmla="*/ 378 w 378"/>
                <a:gd name="T1" fmla="*/ 1248 h 1248"/>
                <a:gd name="T2" fmla="*/ 372 w 378"/>
                <a:gd name="T3" fmla="*/ 0 h 1248"/>
                <a:gd name="T4" fmla="*/ 0 w 378"/>
                <a:gd name="T5" fmla="*/ 0 h 1248"/>
                <a:gd name="T6" fmla="*/ 0 60000 65536"/>
                <a:gd name="T7" fmla="*/ 0 60000 65536"/>
                <a:gd name="T8" fmla="*/ 0 60000 65536"/>
                <a:gd name="T9" fmla="*/ 0 w 378"/>
                <a:gd name="T10" fmla="*/ 0 h 1248"/>
                <a:gd name="T11" fmla="*/ 378 w 378"/>
                <a:gd name="T12" fmla="*/ 1248 h 1248"/>
              </a:gdLst>
              <a:ahLst/>
              <a:cxnLst>
                <a:cxn ang="T6">
                  <a:pos x="T0" y="T1"/>
                </a:cxn>
                <a:cxn ang="T7">
                  <a:pos x="T2" y="T3"/>
                </a:cxn>
                <a:cxn ang="T8">
                  <a:pos x="T4" y="T5"/>
                </a:cxn>
              </a:cxnLst>
              <a:rect l="T9" t="T10" r="T11" b="T12"/>
              <a:pathLst>
                <a:path w="378" h="1248">
                  <a:moveTo>
                    <a:pt x="378" y="1248"/>
                  </a:moveTo>
                  <a:lnTo>
                    <a:pt x="372" y="0"/>
                  </a:lnTo>
                  <a:lnTo>
                    <a:pt x="0" y="0"/>
                  </a:lnTo>
                </a:path>
              </a:pathLst>
            </a:custGeom>
            <a:noFill/>
            <a:ln w="9525" cap="flat">
              <a:solidFill>
                <a:schemeClr val="tx1"/>
              </a:solidFill>
              <a:prstDash val="dash"/>
              <a:round/>
              <a:headEnd/>
              <a:tailEnd/>
            </a:ln>
          </p:spPr>
          <p:txBody>
            <a:bodyPr/>
            <a:lstStyle/>
            <a:p>
              <a:endParaRPr lang="en-US" sz="1792"/>
            </a:p>
          </p:txBody>
        </p:sp>
        <p:sp>
          <p:nvSpPr>
            <p:cNvPr id="33799" name="Freeform 11"/>
            <p:cNvSpPr>
              <a:spLocks/>
            </p:cNvSpPr>
            <p:nvPr/>
          </p:nvSpPr>
          <p:spPr bwMode="auto">
            <a:xfrm>
              <a:off x="1176" y="2988"/>
              <a:ext cx="1614" cy="594"/>
            </a:xfrm>
            <a:custGeom>
              <a:avLst/>
              <a:gdLst>
                <a:gd name="T0" fmla="*/ 1614 w 1614"/>
                <a:gd name="T1" fmla="*/ 594 h 594"/>
                <a:gd name="T2" fmla="*/ 1608 w 1614"/>
                <a:gd name="T3" fmla="*/ 24 h 594"/>
                <a:gd name="T4" fmla="*/ 0 w 1614"/>
                <a:gd name="T5" fmla="*/ 0 h 594"/>
                <a:gd name="T6" fmla="*/ 0 60000 65536"/>
                <a:gd name="T7" fmla="*/ 0 60000 65536"/>
                <a:gd name="T8" fmla="*/ 0 60000 65536"/>
                <a:gd name="T9" fmla="*/ 0 w 1614"/>
                <a:gd name="T10" fmla="*/ 0 h 594"/>
                <a:gd name="T11" fmla="*/ 1614 w 1614"/>
                <a:gd name="T12" fmla="*/ 594 h 594"/>
              </a:gdLst>
              <a:ahLst/>
              <a:cxnLst>
                <a:cxn ang="T6">
                  <a:pos x="T0" y="T1"/>
                </a:cxn>
                <a:cxn ang="T7">
                  <a:pos x="T2" y="T3"/>
                </a:cxn>
                <a:cxn ang="T8">
                  <a:pos x="T4" y="T5"/>
                </a:cxn>
              </a:cxnLst>
              <a:rect l="T9" t="T10" r="T11" b="T12"/>
              <a:pathLst>
                <a:path w="1614" h="594">
                  <a:moveTo>
                    <a:pt x="1614" y="594"/>
                  </a:moveTo>
                  <a:lnTo>
                    <a:pt x="1608" y="24"/>
                  </a:lnTo>
                  <a:lnTo>
                    <a:pt x="0" y="0"/>
                  </a:lnTo>
                </a:path>
              </a:pathLst>
            </a:custGeom>
            <a:noFill/>
            <a:ln w="9525" cap="flat">
              <a:solidFill>
                <a:schemeClr val="tx1"/>
              </a:solidFill>
              <a:prstDash val="dash"/>
              <a:round/>
              <a:headEnd/>
              <a:tailEnd/>
            </a:ln>
          </p:spPr>
          <p:txBody>
            <a:bodyPr/>
            <a:lstStyle/>
            <a:p>
              <a:endParaRPr lang="en-US" sz="1792"/>
            </a:p>
          </p:txBody>
        </p:sp>
        <p:sp>
          <p:nvSpPr>
            <p:cNvPr id="33800" name="Freeform 12"/>
            <p:cNvSpPr>
              <a:spLocks/>
            </p:cNvSpPr>
            <p:nvPr/>
          </p:nvSpPr>
          <p:spPr bwMode="auto">
            <a:xfrm>
              <a:off x="1188" y="2028"/>
              <a:ext cx="246" cy="1578"/>
            </a:xfrm>
            <a:custGeom>
              <a:avLst/>
              <a:gdLst>
                <a:gd name="T0" fmla="*/ 44 w 378"/>
                <a:gd name="T1" fmla="*/ 4034 h 1248"/>
                <a:gd name="T2" fmla="*/ 43 w 378"/>
                <a:gd name="T3" fmla="*/ 0 h 1248"/>
                <a:gd name="T4" fmla="*/ 0 w 378"/>
                <a:gd name="T5" fmla="*/ 0 h 1248"/>
                <a:gd name="T6" fmla="*/ 0 60000 65536"/>
                <a:gd name="T7" fmla="*/ 0 60000 65536"/>
                <a:gd name="T8" fmla="*/ 0 60000 65536"/>
                <a:gd name="T9" fmla="*/ 0 w 378"/>
                <a:gd name="T10" fmla="*/ 0 h 1248"/>
                <a:gd name="T11" fmla="*/ 378 w 378"/>
                <a:gd name="T12" fmla="*/ 1248 h 1248"/>
              </a:gdLst>
              <a:ahLst/>
              <a:cxnLst>
                <a:cxn ang="T6">
                  <a:pos x="T0" y="T1"/>
                </a:cxn>
                <a:cxn ang="T7">
                  <a:pos x="T2" y="T3"/>
                </a:cxn>
                <a:cxn ang="T8">
                  <a:pos x="T4" y="T5"/>
                </a:cxn>
              </a:cxnLst>
              <a:rect l="T9" t="T10" r="T11" b="T12"/>
              <a:pathLst>
                <a:path w="378" h="1248">
                  <a:moveTo>
                    <a:pt x="378" y="1248"/>
                  </a:moveTo>
                  <a:lnTo>
                    <a:pt x="372" y="0"/>
                  </a:lnTo>
                  <a:lnTo>
                    <a:pt x="0" y="0"/>
                  </a:lnTo>
                </a:path>
              </a:pathLst>
            </a:custGeom>
            <a:noFill/>
            <a:ln w="9525" cap="flat">
              <a:solidFill>
                <a:schemeClr val="tx1"/>
              </a:solidFill>
              <a:prstDash val="dash"/>
              <a:round/>
              <a:headEnd/>
              <a:tailEnd/>
            </a:ln>
          </p:spPr>
          <p:txBody>
            <a:bodyPr/>
            <a:lstStyle/>
            <a:p>
              <a:endParaRPr lang="en-US" sz="1792"/>
            </a:p>
          </p:txBody>
        </p:sp>
      </p:grpSp>
      <p:sp>
        <p:nvSpPr>
          <p:cNvPr id="2" name="Footer Placeholder 1"/>
          <p:cNvSpPr>
            <a:spLocks noGrp="1"/>
          </p:cNvSpPr>
          <p:nvPr>
            <p:ph type="ftr" sz="quarter" idx="11"/>
          </p:nvPr>
        </p:nvSpPr>
        <p:spPr/>
        <p:txBody>
          <a:bodyPr/>
          <a:lstStyle/>
          <a:p>
            <a:r>
              <a:rPr lang="nl-NL" smtClean="0">
                <a:solidFill>
                  <a:srgbClr val="000000"/>
                </a:solidFill>
              </a:rPr>
              <a:t>L. Haag, Wheat U - 10 Aug 2016 Wichita</a:t>
            </a:r>
            <a:endParaRPr lang="en-US" dirty="0">
              <a:solidFill>
                <a:srgbClr val="000000"/>
              </a:solidFill>
            </a:endParaRPr>
          </a:p>
        </p:txBody>
      </p:sp>
    </p:spTree>
    <p:extLst>
      <p:ext uri="{BB962C8B-B14F-4D97-AF65-F5344CB8AC3E}">
        <p14:creationId xmlns:p14="http://schemas.microsoft.com/office/powerpoint/2010/main" val="7053613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4817"/>
            <a:ext cx="10470163" cy="1319835"/>
          </a:xfrm>
        </p:spPr>
        <p:txBody>
          <a:bodyPr/>
          <a:lstStyle/>
          <a:p>
            <a:pPr algn="r"/>
            <a:r>
              <a:rPr lang="en-US" dirty="0" smtClean="0">
                <a:solidFill>
                  <a:schemeClr val="tx1"/>
                </a:solidFill>
              </a:rPr>
              <a:t>Economics of Accuracy</a:t>
            </a:r>
            <a:endParaRPr lang="en-US" dirty="0">
              <a:solidFill>
                <a:schemeClr val="tx1"/>
              </a:solidFill>
            </a:endParaRPr>
          </a:p>
        </p:txBody>
      </p:sp>
      <p:sp>
        <p:nvSpPr>
          <p:cNvPr id="4" name="Footer Placeholder 3"/>
          <p:cNvSpPr>
            <a:spLocks noGrp="1"/>
          </p:cNvSpPr>
          <p:nvPr>
            <p:ph type="ftr" sz="quarter" idx="11"/>
          </p:nvPr>
        </p:nvSpPr>
        <p:spPr/>
        <p:txBody>
          <a:bodyPr/>
          <a:lstStyle/>
          <a:p>
            <a:r>
              <a:rPr lang="nl-NL" smtClean="0">
                <a:solidFill>
                  <a:srgbClr val="000000"/>
                </a:solidFill>
              </a:rPr>
              <a:t>L. Haag, Wheat U - 10 Aug 2016 Wichita</a:t>
            </a:r>
            <a:endParaRPr lang="en-US" dirty="0">
              <a:solidFill>
                <a:srgbClr val="00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44823" y="1447925"/>
            <a:ext cx="5943735" cy="4760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035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Sources of Soil Variability</a:t>
            </a:r>
            <a:br>
              <a:rPr lang="en-US" b="1" dirty="0" smtClean="0"/>
            </a:br>
            <a:endParaRPr lang="en-US" dirty="0"/>
          </a:p>
        </p:txBody>
      </p:sp>
      <p:sp>
        <p:nvSpPr>
          <p:cNvPr id="3" name="Content Placeholder 2"/>
          <p:cNvSpPr>
            <a:spLocks noGrp="1"/>
          </p:cNvSpPr>
          <p:nvPr>
            <p:ph idx="1"/>
          </p:nvPr>
        </p:nvSpPr>
        <p:spPr/>
        <p:txBody>
          <a:bodyPr/>
          <a:lstStyle/>
          <a:p>
            <a:pPr fontAlgn="base"/>
            <a:r>
              <a:rPr lang="en-US" dirty="0" smtClean="0"/>
              <a:t>Variability </a:t>
            </a:r>
            <a:r>
              <a:rPr lang="en-US" dirty="0"/>
              <a:t>can result from many factors, including those from inherent differences produced during soil development, the result of erosion following tillage, and systematic errors from uneven application of fertilizers and manures (</a:t>
            </a:r>
            <a:r>
              <a:rPr lang="en-US" dirty="0" err="1">
                <a:hlinkClick r:id="rId2"/>
              </a:rPr>
              <a:t>Franzen</a:t>
            </a:r>
            <a:r>
              <a:rPr lang="en-US" dirty="0">
                <a:hlinkClick r:id="rId2"/>
              </a:rPr>
              <a:t>, 2011</a:t>
            </a:r>
            <a:r>
              <a:rPr lang="en-US" dirty="0"/>
              <a:t>). Variability is discussed in more detail in Chapter 2 (</a:t>
            </a:r>
            <a:r>
              <a:rPr lang="en-US" dirty="0">
                <a:hlinkClick r:id="rId3"/>
              </a:rPr>
              <a:t>Kitchen and Clay, 2018</a:t>
            </a:r>
            <a:r>
              <a:rPr lang="en-US" dirty="0"/>
              <a:t>).</a:t>
            </a:r>
          </a:p>
          <a:p>
            <a:endParaRPr lang="en-US" dirty="0"/>
          </a:p>
        </p:txBody>
      </p:sp>
    </p:spTree>
    <p:extLst>
      <p:ext uri="{BB962C8B-B14F-4D97-AF65-F5344CB8AC3E}">
        <p14:creationId xmlns:p14="http://schemas.microsoft.com/office/powerpoint/2010/main" val="9372121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8268"/>
            <a:ext cx="11074400" cy="1138061"/>
          </a:xfrm>
        </p:spPr>
        <p:txBody>
          <a:bodyPr/>
          <a:lstStyle/>
          <a:p>
            <a:r>
              <a:rPr lang="en-US" dirty="0"/>
              <a:t>How we Do VRT Phosphorus Recs</a:t>
            </a:r>
          </a:p>
        </p:txBody>
      </p:sp>
      <p:sp>
        <p:nvSpPr>
          <p:cNvPr id="3" name="Content Placeholder 2"/>
          <p:cNvSpPr>
            <a:spLocks noGrp="1"/>
          </p:cNvSpPr>
          <p:nvPr>
            <p:ph idx="1"/>
          </p:nvPr>
        </p:nvSpPr>
        <p:spPr/>
        <p:txBody>
          <a:bodyPr/>
          <a:lstStyle/>
          <a:p>
            <a:pPr lvl="0">
              <a:buClr>
                <a:srgbClr val="F07F09"/>
              </a:buClr>
            </a:pPr>
            <a:r>
              <a:rPr lang="en-US" sz="3733" dirty="0">
                <a:solidFill>
                  <a:prstClr val="black"/>
                </a:solidFill>
                <a:latin typeface="Arial" panose="020B0604020202020204" pitchFamily="34" charset="0"/>
                <a:cs typeface="Arial" panose="020B0604020202020204" pitchFamily="34" charset="0"/>
              </a:rPr>
              <a:t>How is it done?</a:t>
            </a:r>
          </a:p>
          <a:p>
            <a:pPr lvl="0">
              <a:buClr>
                <a:srgbClr val="F07F09"/>
              </a:buClr>
            </a:pPr>
            <a:r>
              <a:rPr lang="en-US" sz="3733" dirty="0">
                <a:solidFill>
                  <a:prstClr val="black"/>
                </a:solidFill>
                <a:latin typeface="Arial" panose="020B0604020202020204" pitchFamily="34" charset="0"/>
                <a:cs typeface="Arial" panose="020B0604020202020204" pitchFamily="34" charset="0"/>
              </a:rPr>
              <a:t>Soil : Yield : Soil x Yield: Yield : Soil</a:t>
            </a:r>
          </a:p>
          <a:p>
            <a:pPr lvl="0">
              <a:buClr>
                <a:srgbClr val="F07F09"/>
              </a:buClr>
            </a:pPr>
            <a:endParaRPr lang="en-US" sz="3733" dirty="0">
              <a:solidFill>
                <a:prstClr val="black"/>
              </a:solidFill>
              <a:latin typeface="Arial" panose="020B0604020202020204" pitchFamily="34" charset="0"/>
              <a:cs typeface="Arial" panose="020B0604020202020204" pitchFamily="34" charset="0"/>
            </a:endParaRPr>
          </a:p>
          <a:p>
            <a:pPr lvl="0">
              <a:buClr>
                <a:srgbClr val="F07F09"/>
              </a:buClr>
            </a:pPr>
            <a:r>
              <a:rPr lang="en-US" sz="3733" dirty="0">
                <a:solidFill>
                  <a:prstClr val="black"/>
                </a:solidFill>
                <a:latin typeface="Arial" panose="020B0604020202020204" pitchFamily="34" charset="0"/>
                <a:cs typeface="Arial" panose="020B0604020202020204" pitchFamily="34" charset="0"/>
              </a:rPr>
              <a:t>Grid/Zone Sample, Yield Goal 3-5 </a:t>
            </a:r>
            <a:r>
              <a:rPr lang="en-US" sz="3733" dirty="0" err="1">
                <a:solidFill>
                  <a:prstClr val="black"/>
                </a:solidFill>
                <a:latin typeface="Arial" panose="020B0604020202020204" pitchFamily="34" charset="0"/>
                <a:cs typeface="Arial" panose="020B0604020202020204" pitchFamily="34" charset="0"/>
              </a:rPr>
              <a:t>yr</a:t>
            </a:r>
            <a:endParaRPr lang="en-US" sz="3733" dirty="0">
              <a:solidFill>
                <a:prstClr val="black"/>
              </a:solidFill>
              <a:latin typeface="Arial" panose="020B0604020202020204" pitchFamily="34" charset="0"/>
              <a:cs typeface="Arial" panose="020B0604020202020204" pitchFamily="34" charset="0"/>
            </a:endParaRPr>
          </a:p>
          <a:p>
            <a:pPr lvl="0">
              <a:buClr>
                <a:srgbClr val="F07F09"/>
              </a:buClr>
            </a:pPr>
            <a:r>
              <a:rPr lang="en-US" sz="3733" dirty="0">
                <a:solidFill>
                  <a:prstClr val="black"/>
                </a:solidFill>
                <a:latin typeface="Arial" panose="020B0604020202020204" pitchFamily="34" charset="0"/>
                <a:cs typeface="Arial" panose="020B0604020202020204" pitchFamily="34" charset="0"/>
              </a:rPr>
              <a:t>Grid/Zone, Multi Year Yield, 3 </a:t>
            </a:r>
            <a:r>
              <a:rPr lang="en-US" sz="3733" dirty="0" err="1">
                <a:solidFill>
                  <a:prstClr val="black"/>
                </a:solidFill>
                <a:latin typeface="Arial" panose="020B0604020202020204" pitchFamily="34" charset="0"/>
                <a:cs typeface="Arial" panose="020B0604020202020204" pitchFamily="34" charset="0"/>
              </a:rPr>
              <a:t>yr</a:t>
            </a:r>
            <a:endParaRPr lang="en-US" sz="3733" dirty="0">
              <a:solidFill>
                <a:prstClr val="black"/>
              </a:solidFill>
              <a:latin typeface="Arial" panose="020B0604020202020204" pitchFamily="34" charset="0"/>
              <a:cs typeface="Arial" panose="020B0604020202020204" pitchFamily="34" charset="0"/>
            </a:endParaRPr>
          </a:p>
          <a:p>
            <a:pPr lvl="0">
              <a:buClr>
                <a:srgbClr val="F07F09"/>
              </a:buClr>
            </a:pPr>
            <a:r>
              <a:rPr lang="en-US" sz="3733" dirty="0">
                <a:solidFill>
                  <a:prstClr val="black"/>
                </a:solidFill>
                <a:latin typeface="Arial" panose="020B0604020202020204" pitchFamily="34" charset="0"/>
                <a:cs typeface="Arial" panose="020B0604020202020204" pitchFamily="34" charset="0"/>
              </a:rPr>
              <a:t>Grid/Zone, Update Yield each year. </a:t>
            </a:r>
          </a:p>
          <a:p>
            <a:endParaRPr lang="en-US" dirty="0"/>
          </a:p>
        </p:txBody>
      </p:sp>
    </p:spTree>
    <p:extLst>
      <p:ext uri="{BB962C8B-B14F-4D97-AF65-F5344CB8AC3E}">
        <p14:creationId xmlns:p14="http://schemas.microsoft.com/office/powerpoint/2010/main" val="6671269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88268"/>
            <a:ext cx="11176000" cy="1138061"/>
          </a:xfrm>
        </p:spPr>
        <p:txBody>
          <a:bodyPr/>
          <a:lstStyle/>
          <a:p>
            <a:r>
              <a:rPr lang="en-US" dirty="0"/>
              <a:t>How we Do VRT Phosphorus Recs</a:t>
            </a:r>
          </a:p>
        </p:txBody>
      </p:sp>
      <p:sp>
        <p:nvSpPr>
          <p:cNvPr id="3" name="Content Placeholder 2"/>
          <p:cNvSpPr>
            <a:spLocks noGrp="1"/>
          </p:cNvSpPr>
          <p:nvPr>
            <p:ph idx="1"/>
          </p:nvPr>
        </p:nvSpPr>
        <p:spPr/>
        <p:txBody>
          <a:bodyPr>
            <a:normAutofit lnSpcReduction="10000"/>
          </a:bodyPr>
          <a:lstStyle/>
          <a:p>
            <a:pPr lvl="0">
              <a:buClr>
                <a:srgbClr val="F07F09"/>
              </a:buClr>
            </a:pPr>
            <a:r>
              <a:rPr lang="en-US" sz="2133" dirty="0">
                <a:solidFill>
                  <a:prstClr val="black"/>
                </a:solidFill>
                <a:latin typeface="Arial" panose="020B0604020202020204" pitchFamily="34" charset="0"/>
                <a:cs typeface="Arial" panose="020B0604020202020204" pitchFamily="34" charset="0"/>
              </a:rPr>
              <a:t>Equation for soils below optimum is: 		</a:t>
            </a:r>
          </a:p>
          <a:p>
            <a:pPr marL="0" indent="0">
              <a:buClr>
                <a:srgbClr val="F07F09"/>
              </a:buClr>
              <a:buNone/>
            </a:pPr>
            <a:r>
              <a:rPr lang="en-US" sz="2133" dirty="0">
                <a:solidFill>
                  <a:prstClr val="black"/>
                </a:solidFill>
                <a:latin typeface="Arial" panose="020B0604020202020204" pitchFamily="34" charset="0"/>
                <a:cs typeface="Arial" panose="020B0604020202020204" pitchFamily="34" charset="0"/>
              </a:rPr>
              <a:t>P Rec = (Optimum P – Observed P) *16 / build years + Crop Removal 		</a:t>
            </a:r>
          </a:p>
          <a:p>
            <a:pPr marL="0" indent="0">
              <a:buClr>
                <a:srgbClr val="F07F09"/>
              </a:buClr>
              <a:buNone/>
            </a:pPr>
            <a:r>
              <a:rPr lang="en-US" sz="2133" dirty="0">
                <a:solidFill>
                  <a:prstClr val="black"/>
                </a:solidFill>
                <a:latin typeface="Arial" panose="020B0604020202020204" pitchFamily="34" charset="0"/>
                <a:cs typeface="Arial" panose="020B0604020202020204" pitchFamily="34" charset="0"/>
              </a:rPr>
              <a:t>		</a:t>
            </a:r>
          </a:p>
          <a:p>
            <a:pPr lvl="0">
              <a:buClr>
                <a:srgbClr val="F07F09"/>
              </a:buClr>
            </a:pPr>
            <a:r>
              <a:rPr lang="en-US" sz="2133" dirty="0">
                <a:solidFill>
                  <a:prstClr val="black"/>
                </a:solidFill>
                <a:latin typeface="Arial" panose="020B0604020202020204" pitchFamily="34" charset="0"/>
                <a:cs typeface="Arial" panose="020B0604020202020204" pitchFamily="34" charset="0"/>
              </a:rPr>
              <a:t>For soils test in the optimum range:		</a:t>
            </a:r>
          </a:p>
          <a:p>
            <a:pPr marL="0" indent="0">
              <a:buClr>
                <a:srgbClr val="F07F09"/>
              </a:buClr>
              <a:buNone/>
            </a:pPr>
            <a:r>
              <a:rPr lang="en-US" sz="2133" dirty="0" err="1">
                <a:solidFill>
                  <a:prstClr val="black"/>
                </a:solidFill>
                <a:latin typeface="Arial" panose="020B0604020202020204" pitchFamily="34" charset="0"/>
                <a:cs typeface="Arial" panose="020B0604020202020204" pitchFamily="34" charset="0"/>
              </a:rPr>
              <a:t>Prec</a:t>
            </a:r>
            <a:r>
              <a:rPr lang="en-US" sz="2133" dirty="0">
                <a:solidFill>
                  <a:prstClr val="black"/>
                </a:solidFill>
                <a:latin typeface="Arial" panose="020B0604020202020204" pitchFamily="34" charset="0"/>
                <a:cs typeface="Arial" panose="020B0604020202020204" pitchFamily="34" charset="0"/>
              </a:rPr>
              <a:t> = Crop Removal		</a:t>
            </a:r>
          </a:p>
          <a:p>
            <a:pPr marL="0" indent="0">
              <a:buClr>
                <a:srgbClr val="F07F09"/>
              </a:buClr>
              <a:buNone/>
            </a:pPr>
            <a:r>
              <a:rPr lang="en-US" sz="2133" dirty="0">
                <a:solidFill>
                  <a:prstClr val="black"/>
                </a:solidFill>
                <a:latin typeface="Arial" panose="020B0604020202020204" pitchFamily="34" charset="0"/>
                <a:cs typeface="Arial" panose="020B0604020202020204" pitchFamily="34" charset="0"/>
              </a:rPr>
              <a:t>		</a:t>
            </a:r>
          </a:p>
          <a:p>
            <a:pPr lvl="0">
              <a:buClr>
                <a:srgbClr val="F07F09"/>
              </a:buClr>
            </a:pPr>
            <a:r>
              <a:rPr lang="en-US" sz="2133" dirty="0">
                <a:solidFill>
                  <a:prstClr val="black"/>
                </a:solidFill>
                <a:latin typeface="Arial" panose="020B0604020202020204" pitchFamily="34" charset="0"/>
                <a:cs typeface="Arial" panose="020B0604020202020204" pitchFamily="34" charset="0"/>
              </a:rPr>
              <a:t>For Soils in High Range		</a:t>
            </a:r>
          </a:p>
          <a:p>
            <a:pPr marL="0" indent="0">
              <a:buClr>
                <a:srgbClr val="F07F09"/>
              </a:buClr>
              <a:buNone/>
            </a:pPr>
            <a:r>
              <a:rPr lang="en-US" sz="2133" dirty="0" err="1">
                <a:solidFill>
                  <a:prstClr val="black"/>
                </a:solidFill>
                <a:latin typeface="Arial" panose="020B0604020202020204" pitchFamily="34" charset="0"/>
                <a:cs typeface="Arial" panose="020B0604020202020204" pitchFamily="34" charset="0"/>
              </a:rPr>
              <a:t>Prec</a:t>
            </a:r>
            <a:r>
              <a:rPr lang="en-US" sz="2133" dirty="0">
                <a:solidFill>
                  <a:prstClr val="black"/>
                </a:solidFill>
                <a:latin typeface="Arial" panose="020B0604020202020204" pitchFamily="34" charset="0"/>
                <a:cs typeface="Arial" panose="020B0604020202020204" pitchFamily="34" charset="0"/>
              </a:rPr>
              <a:t> = Crop Removal *(((Optimum P level + 12.5) – observed P)/7.5) 		</a:t>
            </a:r>
          </a:p>
          <a:p>
            <a:pPr lvl="1">
              <a:buClr>
                <a:srgbClr val="F07F09"/>
              </a:buClr>
            </a:pPr>
            <a:r>
              <a:rPr lang="en-US" sz="1867" dirty="0">
                <a:solidFill>
                  <a:prstClr val="black"/>
                </a:solidFill>
                <a:latin typeface="Arial" panose="020B0604020202020204" pitchFamily="34" charset="0"/>
                <a:cs typeface="Arial" panose="020B0604020202020204" pitchFamily="34" charset="0"/>
              </a:rPr>
              <a:t>This gradually tapers the rec to 0 once we are 12.5 ppm above optimum 	</a:t>
            </a:r>
          </a:p>
          <a:p>
            <a:pPr marL="457189" lvl="1" indent="0">
              <a:buClr>
                <a:srgbClr val="F07F09"/>
              </a:buClr>
              <a:buNone/>
            </a:pPr>
            <a:endParaRPr lang="en-US" sz="1867" dirty="0">
              <a:solidFill>
                <a:prstClr val="black"/>
              </a:solidFill>
              <a:latin typeface="Arial" panose="020B0604020202020204" pitchFamily="34" charset="0"/>
              <a:cs typeface="Arial" panose="020B0604020202020204" pitchFamily="34" charset="0"/>
            </a:endParaRPr>
          </a:p>
          <a:p>
            <a:pPr lvl="0">
              <a:buClr>
                <a:srgbClr val="F07F09"/>
              </a:buClr>
            </a:pPr>
            <a:r>
              <a:rPr lang="en-US" sz="2133" dirty="0">
                <a:solidFill>
                  <a:prstClr val="black"/>
                </a:solidFill>
                <a:latin typeface="Arial" panose="020B0604020202020204" pitchFamily="34" charset="0"/>
                <a:cs typeface="Arial" panose="020B0604020202020204" pitchFamily="34" charset="0"/>
              </a:rPr>
              <a:t>Optimum Range  is 22.5-27.5 ppm for Row Crops , 20-25ppm for cool season grass and similar, 15-20ppm for Warm Season grass and similar 	</a:t>
            </a:r>
            <a:endParaRPr lang="en-US" sz="1867" dirty="0">
              <a:solidFill>
                <a:prstClr val="black"/>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115434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203200" y="288268"/>
            <a:ext cx="11176000" cy="1138061"/>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6133" dirty="0"/>
              <a:t>How we Do VRT Phosphorus Recs</a:t>
            </a:r>
          </a:p>
        </p:txBody>
      </p:sp>
      <p:graphicFrame>
        <p:nvGraphicFramePr>
          <p:cNvPr id="5" name="Chart 4"/>
          <p:cNvGraphicFramePr>
            <a:graphicFrameLocks/>
          </p:cNvGraphicFramePr>
          <p:nvPr>
            <p:extLst/>
          </p:nvPr>
        </p:nvGraphicFramePr>
        <p:xfrm>
          <a:off x="1971678" y="1506944"/>
          <a:ext cx="8391524" cy="47419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37603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288268"/>
            <a:ext cx="11277600" cy="1138061"/>
          </a:xfrm>
        </p:spPr>
        <p:txBody>
          <a:bodyPr/>
          <a:lstStyle/>
          <a:p>
            <a:r>
              <a:rPr lang="en-US" dirty="0"/>
              <a:t>How we Do VRT Phosphorus Recs</a:t>
            </a:r>
          </a:p>
        </p:txBody>
      </p:sp>
      <p:sp>
        <p:nvSpPr>
          <p:cNvPr id="3" name="Content Placeholder 2"/>
          <p:cNvSpPr>
            <a:spLocks noGrp="1"/>
          </p:cNvSpPr>
          <p:nvPr>
            <p:ph idx="1"/>
          </p:nvPr>
        </p:nvSpPr>
        <p:spPr>
          <a:xfrm>
            <a:off x="0" y="1397001"/>
            <a:ext cx="11379200" cy="4061963"/>
          </a:xfrm>
        </p:spPr>
        <p:txBody>
          <a:bodyPr/>
          <a:lstStyle/>
          <a:p>
            <a:r>
              <a:rPr lang="en-US" sz="3067" dirty="0"/>
              <a:t>Likelihood of VRT based on Sufficiency being off is high.</a:t>
            </a:r>
          </a:p>
          <a:p>
            <a:r>
              <a:rPr lang="en-US" sz="3067" dirty="0"/>
              <a:t>Interpolation of P based on grid is a stretch. </a:t>
            </a:r>
          </a:p>
          <a:p>
            <a:r>
              <a:rPr lang="en-US" sz="3067" dirty="0"/>
              <a:t>Yield monitor data has a higher resolution of positional accuracy. </a:t>
            </a:r>
          </a:p>
          <a:p>
            <a:r>
              <a:rPr lang="en-US" sz="3067" dirty="0"/>
              <a:t>Current VRT using a Course Knob to adjust P. </a:t>
            </a:r>
          </a:p>
          <a:p>
            <a:r>
              <a:rPr lang="en-US" sz="3067" dirty="0"/>
              <a:t>If replacement rates are used soil testing is essential</a:t>
            </a:r>
          </a:p>
          <a:p>
            <a:endParaRPr lang="en-US" dirty="0"/>
          </a:p>
        </p:txBody>
      </p:sp>
      <p:pic>
        <p:nvPicPr>
          <p:cNvPr id="4" name="Picture 3"/>
          <p:cNvPicPr>
            <a:picLocks noChangeAspect="1"/>
          </p:cNvPicPr>
          <p:nvPr/>
        </p:nvPicPr>
        <p:blipFill>
          <a:blip r:embed="rId2"/>
          <a:stretch>
            <a:fillRect/>
          </a:stretch>
        </p:blipFill>
        <p:spPr>
          <a:xfrm>
            <a:off x="3962401" y="4241800"/>
            <a:ext cx="3915441" cy="2586337"/>
          </a:xfrm>
          <a:prstGeom prst="rect">
            <a:avLst/>
          </a:prstGeom>
        </p:spPr>
      </p:pic>
    </p:spTree>
    <p:extLst>
      <p:ext uri="{BB962C8B-B14F-4D97-AF65-F5344CB8AC3E}">
        <p14:creationId xmlns:p14="http://schemas.microsoft.com/office/powerpoint/2010/main" val="671530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Original Soil </a:t>
            </a:r>
            <a:r>
              <a:rPr lang="en-US" b="1" dirty="0" smtClean="0"/>
              <a:t>Development</a:t>
            </a:r>
            <a:endParaRPr lang="en-US" dirty="0"/>
          </a:p>
        </p:txBody>
      </p:sp>
      <p:sp>
        <p:nvSpPr>
          <p:cNvPr id="3" name="Content Placeholder 2"/>
          <p:cNvSpPr>
            <a:spLocks noGrp="1"/>
          </p:cNvSpPr>
          <p:nvPr>
            <p:ph idx="1"/>
          </p:nvPr>
        </p:nvSpPr>
        <p:spPr/>
        <p:txBody>
          <a:bodyPr>
            <a:normAutofit/>
          </a:bodyPr>
          <a:lstStyle/>
          <a:p>
            <a:r>
              <a:rPr lang="en-US" dirty="0"/>
              <a:t>The five soil forming factors (Jenny, 1941) </a:t>
            </a:r>
            <a:r>
              <a:rPr lang="en-US" dirty="0" smtClean="0"/>
              <a:t>are parent </a:t>
            </a:r>
            <a:r>
              <a:rPr lang="en-US" dirty="0"/>
              <a:t>material, vegetation, climate, </a:t>
            </a:r>
            <a:r>
              <a:rPr lang="en-US" dirty="0" smtClean="0"/>
              <a:t>topography and </a:t>
            </a:r>
            <a:r>
              <a:rPr lang="en-US" dirty="0"/>
              <a:t>time</a:t>
            </a:r>
            <a:r>
              <a:rPr lang="en-US" dirty="0" smtClean="0"/>
              <a:t>.</a:t>
            </a:r>
          </a:p>
          <a:p>
            <a:r>
              <a:rPr lang="en-US" dirty="0" smtClean="0"/>
              <a:t>PM- Internal drainage, deep acidity, </a:t>
            </a:r>
          </a:p>
          <a:p>
            <a:r>
              <a:rPr lang="en-US" dirty="0"/>
              <a:t>In the coastal plains of the eastern </a:t>
            </a:r>
            <a:r>
              <a:rPr lang="en-US" dirty="0" smtClean="0"/>
              <a:t>United States</a:t>
            </a:r>
            <a:r>
              <a:rPr lang="en-US" dirty="0"/>
              <a:t>, the development of the present </a:t>
            </a:r>
            <a:r>
              <a:rPr lang="en-US" dirty="0" smtClean="0"/>
              <a:t>coastline has </a:t>
            </a:r>
            <a:r>
              <a:rPr lang="en-US" dirty="0"/>
              <a:t>resulted in swirling patterns of sands of </a:t>
            </a:r>
            <a:r>
              <a:rPr lang="en-US" dirty="0" smtClean="0"/>
              <a:t>different silt </a:t>
            </a:r>
            <a:r>
              <a:rPr lang="en-US" dirty="0"/>
              <a:t>and clay content (</a:t>
            </a:r>
            <a:r>
              <a:rPr lang="en-US" dirty="0" err="1"/>
              <a:t>Duffera</a:t>
            </a:r>
            <a:r>
              <a:rPr lang="en-US" dirty="0"/>
              <a:t> et al., 2007</a:t>
            </a:r>
            <a:r>
              <a:rPr lang="en-US" dirty="0" smtClean="0"/>
              <a:t>). Soils </a:t>
            </a:r>
            <a:r>
              <a:rPr lang="en-US" dirty="0"/>
              <a:t>with less silt and clay are more </a:t>
            </a:r>
            <a:r>
              <a:rPr lang="en-US" dirty="0" smtClean="0"/>
              <a:t>susceptible to </a:t>
            </a:r>
            <a:r>
              <a:rPr lang="en-US" dirty="0"/>
              <a:t>mid-season drought, while those with </a:t>
            </a:r>
            <a:r>
              <a:rPr lang="en-US" dirty="0" smtClean="0"/>
              <a:t>greater silt </a:t>
            </a:r>
            <a:r>
              <a:rPr lang="en-US" dirty="0"/>
              <a:t>and clay content are more resistant to drought</a:t>
            </a:r>
            <a:r>
              <a:rPr lang="en-US" dirty="0" smtClean="0"/>
              <a:t>, due </a:t>
            </a:r>
            <a:r>
              <a:rPr lang="en-US" dirty="0"/>
              <a:t>to their greater water-holding capacity. </a:t>
            </a:r>
          </a:p>
        </p:txBody>
      </p:sp>
    </p:spTree>
    <p:extLst>
      <p:ext uri="{BB962C8B-B14F-4D97-AF65-F5344CB8AC3E}">
        <p14:creationId xmlns:p14="http://schemas.microsoft.com/office/powerpoint/2010/main" val="7857206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material</a:t>
            </a:r>
            <a:endParaRPr lang="en-US" dirty="0"/>
          </a:p>
        </p:txBody>
      </p:sp>
      <p:sp>
        <p:nvSpPr>
          <p:cNvPr id="3" name="Content Placeholder 2"/>
          <p:cNvSpPr>
            <a:spLocks noGrp="1"/>
          </p:cNvSpPr>
          <p:nvPr>
            <p:ph idx="1"/>
          </p:nvPr>
        </p:nvSpPr>
        <p:spPr>
          <a:xfrm>
            <a:off x="838200" y="1825625"/>
            <a:ext cx="3463636" cy="4351338"/>
          </a:xfrm>
        </p:spPr>
        <p:txBody>
          <a:bodyPr>
            <a:normAutofit fontScale="92500" lnSpcReduction="20000"/>
          </a:bodyPr>
          <a:lstStyle/>
          <a:p>
            <a:r>
              <a:rPr lang="en-US" dirty="0"/>
              <a:t>In western </a:t>
            </a:r>
            <a:r>
              <a:rPr lang="en-US" dirty="0" smtClean="0"/>
              <a:t>North Dakota</a:t>
            </a:r>
            <a:r>
              <a:rPr lang="en-US" dirty="0"/>
              <a:t>, for example, different soil textures within </a:t>
            </a:r>
            <a:r>
              <a:rPr lang="en-US" dirty="0" smtClean="0"/>
              <a:t>a field </a:t>
            </a:r>
            <a:r>
              <a:rPr lang="en-US" dirty="0"/>
              <a:t>are present at different elevations due to </a:t>
            </a:r>
            <a:r>
              <a:rPr lang="en-US" dirty="0" smtClean="0"/>
              <a:t>layers of </a:t>
            </a:r>
            <a:r>
              <a:rPr lang="en-US" dirty="0"/>
              <a:t>sandstone or siltstone (Fig. 6.2). A soil </a:t>
            </a:r>
            <a:r>
              <a:rPr lang="en-US" dirty="0" smtClean="0"/>
              <a:t>originating from </a:t>
            </a:r>
            <a:r>
              <a:rPr lang="en-US" dirty="0"/>
              <a:t>sandstone has less available water when </a:t>
            </a:r>
            <a:r>
              <a:rPr lang="en-US" dirty="0" smtClean="0"/>
              <a:t>compared with </a:t>
            </a:r>
            <a:r>
              <a:rPr lang="en-US" dirty="0"/>
              <a:t>a soil originating from a siltstone.</a:t>
            </a:r>
          </a:p>
        </p:txBody>
      </p:sp>
      <p:pic>
        <p:nvPicPr>
          <p:cNvPr id="4" name="Picture 3"/>
          <p:cNvPicPr>
            <a:picLocks noChangeAspect="1"/>
          </p:cNvPicPr>
          <p:nvPr/>
        </p:nvPicPr>
        <p:blipFill>
          <a:blip r:embed="rId2"/>
          <a:stretch>
            <a:fillRect/>
          </a:stretch>
        </p:blipFill>
        <p:spPr>
          <a:xfrm>
            <a:off x="4495800" y="1625700"/>
            <a:ext cx="7620000" cy="4514850"/>
          </a:xfrm>
          <a:prstGeom prst="rect">
            <a:avLst/>
          </a:prstGeom>
        </p:spPr>
      </p:pic>
      <p:sp>
        <p:nvSpPr>
          <p:cNvPr id="5" name="Rectangle 4"/>
          <p:cNvSpPr/>
          <p:nvPr/>
        </p:nvSpPr>
        <p:spPr>
          <a:xfrm>
            <a:off x="95451" y="5934670"/>
            <a:ext cx="11845636" cy="923330"/>
          </a:xfrm>
          <a:prstGeom prst="rect">
            <a:avLst/>
          </a:prstGeom>
        </p:spPr>
        <p:txBody>
          <a:bodyPr wrap="square">
            <a:spAutoFit/>
          </a:bodyPr>
          <a:lstStyle/>
          <a:p>
            <a:pPr fontAlgn="base"/>
            <a:r>
              <a:rPr lang="en-US" b="1" i="0" dirty="0" smtClean="0">
                <a:solidFill>
                  <a:srgbClr val="000000"/>
                </a:solidFill>
                <a:effectLst/>
                <a:latin typeface="Arial" panose="020B0604020202020204" pitchFamily="34" charset="0"/>
              </a:rPr>
              <a:t>Fig. 6.2.</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Landscape in western North Dakota near Hettinger. Soils within a field could be the result of weathering more than one sedimentary parent material.</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9921705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Salinity</a:t>
            </a:r>
            <a:endParaRPr lang="en-US" dirty="0"/>
          </a:p>
        </p:txBody>
      </p:sp>
      <p:sp>
        <p:nvSpPr>
          <p:cNvPr id="3" name="Content Placeholder 2"/>
          <p:cNvSpPr>
            <a:spLocks noGrp="1"/>
          </p:cNvSpPr>
          <p:nvPr>
            <p:ph idx="1"/>
          </p:nvPr>
        </p:nvSpPr>
        <p:spPr>
          <a:xfrm>
            <a:off x="838200" y="1825624"/>
            <a:ext cx="10515600" cy="4835057"/>
          </a:xfrm>
        </p:spPr>
        <p:txBody>
          <a:bodyPr>
            <a:normAutofit/>
          </a:bodyPr>
          <a:lstStyle/>
          <a:p>
            <a:r>
              <a:rPr lang="en-US" dirty="0"/>
              <a:t>In some soils, areas of high sodium, or sodic, soils are present. The sodium may originate from sodium-bearing rocks, such as sodium feldspars in the parental loess materials in south Illinois, or from shales in North Dakota and South Dakota </a:t>
            </a:r>
            <a:endParaRPr lang="en-US" dirty="0" smtClean="0"/>
          </a:p>
          <a:p>
            <a:r>
              <a:rPr lang="en-US" dirty="0"/>
              <a:t>In the area west of Grand Forks, ND, some sodium-affected soils are the result of salty artesian systems from deep underground ancient sea </a:t>
            </a:r>
            <a:r>
              <a:rPr lang="en-US" dirty="0" smtClean="0"/>
              <a:t>deposits</a:t>
            </a:r>
            <a:endParaRPr lang="en-US" dirty="0"/>
          </a:p>
          <a:p>
            <a:r>
              <a:rPr lang="en-US" dirty="0"/>
              <a:t>Excessive soil sodium results in a randomization of the soil clays that greatly reduce water percolation and crop rooting depth. In </a:t>
            </a:r>
            <a:r>
              <a:rPr lang="en-US" dirty="0" err="1"/>
              <a:t>lowsodium</a:t>
            </a:r>
            <a:r>
              <a:rPr lang="en-US" dirty="0"/>
              <a:t>, higher-calcium soils, clays tend to bind together in regularly structured micro- and </a:t>
            </a:r>
            <a:r>
              <a:rPr lang="en-US" dirty="0" err="1"/>
              <a:t>macroaggregates</a:t>
            </a:r>
            <a:r>
              <a:rPr lang="en-US" dirty="0"/>
              <a:t>. </a:t>
            </a:r>
          </a:p>
        </p:txBody>
      </p:sp>
    </p:spTree>
    <p:extLst>
      <p:ext uri="{BB962C8B-B14F-4D97-AF65-F5344CB8AC3E}">
        <p14:creationId xmlns:p14="http://schemas.microsoft.com/office/powerpoint/2010/main" val="35807064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Erosion</a:t>
            </a:r>
            <a:endParaRPr lang="en-US" dirty="0"/>
          </a:p>
        </p:txBody>
      </p:sp>
      <p:sp>
        <p:nvSpPr>
          <p:cNvPr id="3" name="Content Placeholder 2"/>
          <p:cNvSpPr>
            <a:spLocks noGrp="1"/>
          </p:cNvSpPr>
          <p:nvPr>
            <p:ph idx="1"/>
          </p:nvPr>
        </p:nvSpPr>
        <p:spPr>
          <a:xfrm>
            <a:off x="838200" y="1690688"/>
            <a:ext cx="10515600" cy="4950744"/>
          </a:xfrm>
        </p:spPr>
        <p:txBody>
          <a:bodyPr>
            <a:normAutofit/>
          </a:bodyPr>
          <a:lstStyle/>
          <a:p>
            <a:r>
              <a:rPr lang="en-US" dirty="0"/>
              <a:t>In areas to the east of the North American Great Plains, water erosion is a </a:t>
            </a:r>
            <a:r>
              <a:rPr lang="en-US" dirty="0" smtClean="0"/>
              <a:t>major </a:t>
            </a:r>
            <a:r>
              <a:rPr lang="en-US" dirty="0"/>
              <a:t>factor impacting long-term </a:t>
            </a:r>
            <a:r>
              <a:rPr lang="en-US" dirty="0" smtClean="0"/>
              <a:t>sustainability.</a:t>
            </a:r>
          </a:p>
          <a:p>
            <a:r>
              <a:rPr lang="en-US" dirty="0"/>
              <a:t>In shoulder areas and ridge tops, much if not all of the original top soil has been lost over time. In valley floors, depressions, and toe slopes, some of </a:t>
            </a:r>
            <a:r>
              <a:rPr lang="en-US" dirty="0" smtClean="0"/>
              <a:t>the </a:t>
            </a:r>
            <a:r>
              <a:rPr lang="en-US" dirty="0"/>
              <a:t>A horizon has been deposited. </a:t>
            </a:r>
            <a:endParaRPr lang="en-US" dirty="0" smtClean="0"/>
          </a:p>
          <a:p>
            <a:r>
              <a:rPr lang="en-US" dirty="0"/>
              <a:t>Productivity of hilltops and slopes is low compared to depressions, mostly due to the lack of topsoil, which results in increased crusting, lower water holding capacity, and surface layer presence of high lime, which was originally capped with high organic matter soils at the surface, but are now gone and more susceptible to conditions such as iron deficiency chlorosis and water stress </a:t>
            </a:r>
          </a:p>
        </p:txBody>
      </p:sp>
    </p:spTree>
    <p:extLst>
      <p:ext uri="{BB962C8B-B14F-4D97-AF65-F5344CB8AC3E}">
        <p14:creationId xmlns:p14="http://schemas.microsoft.com/office/powerpoint/2010/main" val="1342360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790" y="1165599"/>
            <a:ext cx="5987749" cy="4490812"/>
          </a:xfrm>
          <a:prstGeom prst="rect">
            <a:avLst/>
          </a:prstGeom>
        </p:spPr>
      </p:pic>
      <p:pic>
        <p:nvPicPr>
          <p:cNvPr id="5" name="Picture 4"/>
          <p:cNvPicPr>
            <a:picLocks noChangeAspect="1"/>
          </p:cNvPicPr>
          <p:nvPr/>
        </p:nvPicPr>
        <p:blipFill>
          <a:blip r:embed="rId3"/>
          <a:stretch>
            <a:fillRect/>
          </a:stretch>
        </p:blipFill>
        <p:spPr>
          <a:xfrm>
            <a:off x="5915439" y="1165599"/>
            <a:ext cx="6267771" cy="4523873"/>
          </a:xfrm>
          <a:prstGeom prst="rect">
            <a:avLst/>
          </a:prstGeom>
        </p:spPr>
      </p:pic>
      <p:sp>
        <p:nvSpPr>
          <p:cNvPr id="6" name="Rectangle 5"/>
          <p:cNvSpPr/>
          <p:nvPr/>
        </p:nvSpPr>
        <p:spPr>
          <a:xfrm>
            <a:off x="0" y="5689471"/>
            <a:ext cx="12192000" cy="1200329"/>
          </a:xfrm>
          <a:prstGeom prst="rect">
            <a:avLst/>
          </a:prstGeom>
        </p:spPr>
        <p:txBody>
          <a:bodyPr wrap="square">
            <a:spAutoFit/>
          </a:bodyPr>
          <a:lstStyle/>
          <a:p>
            <a:pPr fontAlgn="base"/>
            <a:r>
              <a:rPr lang="en-US" b="1" i="0" dirty="0" smtClean="0">
                <a:solidFill>
                  <a:srgbClr val="000000"/>
                </a:solidFill>
                <a:effectLst/>
                <a:latin typeface="Arial" panose="020B0604020202020204" pitchFamily="34" charset="0"/>
              </a:rPr>
              <a:t>Fig. 6.3.</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A wagon in South Dakota, 1934, nearly covered with eroded topsoil (Source: USDA). Aftermath of topsoil erosion due to wind, northern Red River Valley, North Dakota early 1990s. A. C. </a:t>
            </a:r>
            <a:r>
              <a:rPr lang="en-US" b="0" i="0" dirty="0" err="1" smtClean="0">
                <a:solidFill>
                  <a:srgbClr val="000000"/>
                </a:solidFill>
                <a:effectLst/>
                <a:latin typeface="Arial" panose="020B0604020202020204" pitchFamily="34" charset="0"/>
              </a:rPr>
              <a:t>Cattanach</a:t>
            </a:r>
            <a:r>
              <a:rPr lang="en-US" b="0" i="0" dirty="0" smtClean="0">
                <a:solidFill>
                  <a:srgbClr val="000000"/>
                </a:solidFill>
                <a:effectLst/>
                <a:latin typeface="Arial" panose="020B0604020202020204" pitchFamily="34" charset="0"/>
              </a:rPr>
              <a:t>, American Crystal Sugar, retired, image used with permission.</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6155993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Systematic </a:t>
            </a:r>
            <a:r>
              <a:rPr lang="en-US" b="1" dirty="0" smtClean="0"/>
              <a:t>Variability</a:t>
            </a:r>
            <a:endParaRPr lang="en-US" dirty="0"/>
          </a:p>
        </p:txBody>
      </p:sp>
      <p:sp>
        <p:nvSpPr>
          <p:cNvPr id="3" name="Content Placeholder 2"/>
          <p:cNvSpPr>
            <a:spLocks noGrp="1"/>
          </p:cNvSpPr>
          <p:nvPr>
            <p:ph idx="1"/>
          </p:nvPr>
        </p:nvSpPr>
        <p:spPr/>
        <p:txBody>
          <a:bodyPr/>
          <a:lstStyle/>
          <a:p>
            <a:r>
              <a:rPr lang="en-US" dirty="0"/>
              <a:t>Application of fertilizers and manures can result in systematic variability (Fig. 6.4). Systematic variability is non-natural soil variability due to the activities of human. Examples of systematic variability are application of fertilizer and/ or manure either too close, resulting in increased nutrient content in strips in the direction of travel, and application of fertilizer and/or manure too far between passes, leaving untreated strips of soil between wider strips of applied nutrients</a:t>
            </a:r>
          </a:p>
        </p:txBody>
      </p:sp>
    </p:spTree>
    <p:extLst>
      <p:ext uri="{BB962C8B-B14F-4D97-AF65-F5344CB8AC3E}">
        <p14:creationId xmlns:p14="http://schemas.microsoft.com/office/powerpoint/2010/main" val="4211001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Soil Sampling </a:t>
            </a:r>
            <a:r>
              <a:rPr lang="en-US" b="1" dirty="0" smtClean="0"/>
              <a:t>Basics</a:t>
            </a:r>
            <a:endParaRPr lang="en-US" dirty="0"/>
          </a:p>
        </p:txBody>
      </p:sp>
      <p:sp>
        <p:nvSpPr>
          <p:cNvPr id="3" name="Content Placeholder 2"/>
          <p:cNvSpPr>
            <a:spLocks noGrp="1"/>
          </p:cNvSpPr>
          <p:nvPr>
            <p:ph idx="1"/>
          </p:nvPr>
        </p:nvSpPr>
        <p:spPr/>
        <p:txBody>
          <a:bodyPr/>
          <a:lstStyle/>
          <a:p>
            <a:r>
              <a:rPr lang="en-US" dirty="0"/>
              <a:t>Soil sampling is variable in three </a:t>
            </a:r>
            <a:r>
              <a:rPr lang="en-US" dirty="0" smtClean="0"/>
              <a:t>dimensions</a:t>
            </a:r>
          </a:p>
          <a:p>
            <a:pPr lvl="1"/>
            <a:r>
              <a:rPr lang="en-US" dirty="0"/>
              <a:t>There is </a:t>
            </a:r>
            <a:r>
              <a:rPr lang="en-US" dirty="0" smtClean="0"/>
              <a:t>two-dimensional variability </a:t>
            </a:r>
            <a:r>
              <a:rPr lang="en-US" dirty="0"/>
              <a:t>that is most often considered</a:t>
            </a:r>
            <a:r>
              <a:rPr lang="en-US" dirty="0" smtClean="0"/>
              <a:t>: forward</a:t>
            </a:r>
            <a:r>
              <a:rPr lang="en-US" dirty="0"/>
              <a:t>, backward, and side to side. </a:t>
            </a:r>
            <a:endParaRPr lang="en-US" dirty="0" smtClean="0"/>
          </a:p>
          <a:p>
            <a:pPr lvl="1"/>
            <a:r>
              <a:rPr lang="en-US" dirty="0" smtClean="0"/>
              <a:t>But </a:t>
            </a:r>
            <a:r>
              <a:rPr lang="en-US" dirty="0"/>
              <a:t>there is </a:t>
            </a:r>
            <a:r>
              <a:rPr lang="en-US" dirty="0" smtClean="0"/>
              <a:t>also vertical </a:t>
            </a:r>
            <a:r>
              <a:rPr lang="en-US" dirty="0"/>
              <a:t>variability</a:t>
            </a:r>
            <a:r>
              <a:rPr lang="en-US" dirty="0" smtClean="0"/>
              <a:t>.</a:t>
            </a:r>
          </a:p>
          <a:p>
            <a:r>
              <a:rPr lang="en-US" dirty="0" smtClean="0"/>
              <a:t>Tillage and lack there-of complicates the Vertical.</a:t>
            </a:r>
          </a:p>
          <a:p>
            <a:r>
              <a:rPr lang="en-US" dirty="0" smtClean="0"/>
              <a:t>Banding, No matter depth highly complicates Horizontal. </a:t>
            </a:r>
          </a:p>
          <a:p>
            <a:pPr lvl="1"/>
            <a:r>
              <a:rPr lang="en-US" dirty="0" smtClean="0"/>
              <a:t>Starter for row crops complicates less. </a:t>
            </a:r>
            <a:endParaRPr lang="en-US" dirty="0"/>
          </a:p>
        </p:txBody>
      </p:sp>
    </p:spTree>
    <p:extLst>
      <p:ext uri="{BB962C8B-B14F-4D97-AF65-F5344CB8AC3E}">
        <p14:creationId xmlns:p14="http://schemas.microsoft.com/office/powerpoint/2010/main" val="25950165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Systematic Variability</a:t>
            </a:r>
            <a:endParaRPr lang="en-US" dirty="0"/>
          </a:p>
        </p:txBody>
      </p:sp>
      <p:sp>
        <p:nvSpPr>
          <p:cNvPr id="3" name="Content Placeholder 2"/>
          <p:cNvSpPr>
            <a:spLocks noGrp="1"/>
          </p:cNvSpPr>
          <p:nvPr>
            <p:ph idx="1"/>
          </p:nvPr>
        </p:nvSpPr>
        <p:spPr>
          <a:xfrm>
            <a:off x="838200" y="1825625"/>
            <a:ext cx="3733800" cy="4351338"/>
          </a:xfrm>
        </p:spPr>
        <p:txBody>
          <a:bodyPr/>
          <a:lstStyle/>
          <a:p>
            <a:endParaRPr lang="en-US" dirty="0"/>
          </a:p>
        </p:txBody>
      </p:sp>
      <p:pic>
        <p:nvPicPr>
          <p:cNvPr id="4" name="Picture 3"/>
          <p:cNvPicPr>
            <a:picLocks noChangeAspect="1"/>
          </p:cNvPicPr>
          <p:nvPr/>
        </p:nvPicPr>
        <p:blipFill>
          <a:blip r:embed="rId2"/>
          <a:stretch>
            <a:fillRect/>
          </a:stretch>
        </p:blipFill>
        <p:spPr>
          <a:xfrm>
            <a:off x="4697128" y="1424538"/>
            <a:ext cx="7620000" cy="4653815"/>
          </a:xfrm>
          <a:prstGeom prst="rect">
            <a:avLst/>
          </a:prstGeom>
        </p:spPr>
      </p:pic>
      <p:sp>
        <p:nvSpPr>
          <p:cNvPr id="5" name="Rectangle 4"/>
          <p:cNvSpPr/>
          <p:nvPr/>
        </p:nvSpPr>
        <p:spPr>
          <a:xfrm>
            <a:off x="0" y="6247714"/>
            <a:ext cx="6096000" cy="646331"/>
          </a:xfrm>
          <a:prstGeom prst="rect">
            <a:avLst/>
          </a:prstGeom>
        </p:spPr>
        <p:txBody>
          <a:bodyPr>
            <a:spAutoFit/>
          </a:bodyPr>
          <a:lstStyle/>
          <a:p>
            <a:pPr fontAlgn="base"/>
            <a:r>
              <a:rPr lang="en-US" b="1" i="0" dirty="0" smtClean="0">
                <a:solidFill>
                  <a:srgbClr val="000000"/>
                </a:solidFill>
                <a:effectLst/>
                <a:latin typeface="Arial" panose="020B0604020202020204" pitchFamily="34" charset="0"/>
              </a:rPr>
              <a:t>Fig. 6.4.</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Manure misapplication northwest of Fargo, ND.</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2555353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Systematic Variability</a:t>
            </a:r>
            <a:endParaRPr lang="en-US" dirty="0"/>
          </a:p>
        </p:txBody>
      </p:sp>
      <p:sp>
        <p:nvSpPr>
          <p:cNvPr id="3" name="Content Placeholder 2"/>
          <p:cNvSpPr>
            <a:spLocks noGrp="1"/>
          </p:cNvSpPr>
          <p:nvPr>
            <p:ph idx="1"/>
          </p:nvPr>
        </p:nvSpPr>
        <p:spPr/>
        <p:txBody>
          <a:bodyPr/>
          <a:lstStyle/>
          <a:p>
            <a:endParaRPr lang="en-US" dirty="0"/>
          </a:p>
        </p:txBody>
      </p:sp>
      <p:sp>
        <p:nvSpPr>
          <p:cNvPr id="6" name="AutoShape 2" descr="Image result for plo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307975" y="3254541"/>
            <a:ext cx="6065205" cy="3396515"/>
          </a:xfrm>
          <a:prstGeom prst="rect">
            <a:avLst/>
          </a:prstGeom>
        </p:spPr>
      </p:pic>
      <p:pic>
        <p:nvPicPr>
          <p:cNvPr id="8" name="Picture 7"/>
          <p:cNvPicPr>
            <a:picLocks noChangeAspect="1"/>
          </p:cNvPicPr>
          <p:nvPr/>
        </p:nvPicPr>
        <p:blipFill>
          <a:blip r:embed="rId3"/>
          <a:stretch>
            <a:fillRect/>
          </a:stretch>
        </p:blipFill>
        <p:spPr>
          <a:xfrm>
            <a:off x="6587067" y="1842213"/>
            <a:ext cx="5604933" cy="4913658"/>
          </a:xfrm>
          <a:prstGeom prst="rect">
            <a:avLst/>
          </a:prstGeom>
        </p:spPr>
      </p:pic>
    </p:spTree>
    <p:extLst>
      <p:ext uri="{BB962C8B-B14F-4D97-AF65-F5344CB8AC3E}">
        <p14:creationId xmlns:p14="http://schemas.microsoft.com/office/powerpoint/2010/main" val="21892407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6432" y="2506662"/>
            <a:ext cx="6135568" cy="4351338"/>
          </a:xfrm>
          <a:prstGeom prst="rect">
            <a:avLst/>
          </a:prstGeom>
        </p:spPr>
      </p:pic>
      <p:pic>
        <p:nvPicPr>
          <p:cNvPr id="11"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06663"/>
            <a:ext cx="6056432" cy="4351338"/>
          </a:xfrm>
          <a:prstGeom prst="rect">
            <a:avLst/>
          </a:prstGeom>
        </p:spPr>
      </p:pic>
    </p:spTree>
    <p:extLst>
      <p:ext uri="{BB962C8B-B14F-4D97-AF65-F5344CB8AC3E}">
        <p14:creationId xmlns:p14="http://schemas.microsoft.com/office/powerpoint/2010/main" val="41099559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06662"/>
            <a:ext cx="6135568" cy="4351338"/>
          </a:xfrm>
          <a:prstGeom prst="rect">
            <a:avLst/>
          </a:prstGeom>
        </p:spPr>
      </p:pic>
      <p:pic>
        <p:nvPicPr>
          <p:cNvPr id="9"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6432" y="2506662"/>
            <a:ext cx="6135568" cy="4351338"/>
          </a:xfrm>
          <a:prstGeom prst="rect">
            <a:avLst/>
          </a:prstGeom>
        </p:spPr>
      </p:pic>
    </p:spTree>
    <p:extLst>
      <p:ext uri="{BB962C8B-B14F-4D97-AF65-F5344CB8AC3E}">
        <p14:creationId xmlns:p14="http://schemas.microsoft.com/office/powerpoint/2010/main" val="2558660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KMZ file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777760515"/>
              </p:ext>
            </p:extLst>
          </p:nvPr>
        </p:nvGraphicFramePr>
        <p:xfrm>
          <a:off x="-149753" y="5969000"/>
          <a:ext cx="1206500" cy="685800"/>
        </p:xfrm>
        <a:graphic>
          <a:graphicData uri="http://schemas.openxmlformats.org/presentationml/2006/ole">
            <mc:AlternateContent xmlns:mc="http://schemas.openxmlformats.org/markup-compatibility/2006">
              <mc:Choice xmlns:v="urn:schemas-microsoft-com:vml" Requires="v">
                <p:oleObj spid="_x0000_s2069" name="Packager Shell Object" showAsIcon="1" r:id="rId3" imgW="1206000" imgH="685800" progId="Package">
                  <p:embed/>
                </p:oleObj>
              </mc:Choice>
              <mc:Fallback>
                <p:oleObj name="Packager Shell Object" showAsIcon="1" r:id="rId3" imgW="1206000" imgH="685800" progId="Package">
                  <p:embed/>
                  <p:pic>
                    <p:nvPicPr>
                      <p:cNvPr id="0" name=""/>
                      <p:cNvPicPr/>
                      <p:nvPr/>
                    </p:nvPicPr>
                    <p:blipFill>
                      <a:blip r:embed="rId4"/>
                      <a:stretch>
                        <a:fillRect/>
                      </a:stretch>
                    </p:blipFill>
                    <p:spPr>
                      <a:xfrm>
                        <a:off x="-149753" y="5969000"/>
                        <a:ext cx="1206500" cy="685800"/>
                      </a:xfrm>
                      <a:prstGeom prst="rect">
                        <a:avLst/>
                      </a:prstGeom>
                    </p:spPr>
                  </p:pic>
                </p:oleObj>
              </mc:Fallback>
            </mc:AlternateContent>
          </a:graphicData>
        </a:graphic>
      </p:graphicFrame>
      <p:pic>
        <p:nvPicPr>
          <p:cNvPr id="5" name="Content Placeholder 11"/>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921000" y="93133"/>
            <a:ext cx="9271000" cy="6764867"/>
          </a:xfrm>
          <a:prstGeom prst="rect">
            <a:avLst/>
          </a:prstGeom>
        </p:spPr>
      </p:pic>
    </p:spTree>
    <p:extLst>
      <p:ext uri="{BB962C8B-B14F-4D97-AF65-F5344CB8AC3E}">
        <p14:creationId xmlns:p14="http://schemas.microsoft.com/office/powerpoint/2010/main" val="24295257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Systematic Variability</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24831" t="-189" r="16784" b="189"/>
          <a:stretch/>
        </p:blipFill>
        <p:spPr>
          <a:xfrm>
            <a:off x="6612556" y="260060"/>
            <a:ext cx="5428648" cy="6594154"/>
          </a:xfrm>
        </p:spPr>
      </p:pic>
      <p:pic>
        <p:nvPicPr>
          <p:cNvPr id="4" name="Picture 3"/>
          <p:cNvPicPr>
            <a:picLocks noChangeAspect="1"/>
          </p:cNvPicPr>
          <p:nvPr/>
        </p:nvPicPr>
        <p:blipFill>
          <a:blip r:embed="rId3"/>
          <a:stretch>
            <a:fillRect/>
          </a:stretch>
        </p:blipFill>
        <p:spPr>
          <a:xfrm>
            <a:off x="68731" y="2300438"/>
            <a:ext cx="6434552" cy="4305300"/>
          </a:xfrm>
          <a:prstGeom prst="rect">
            <a:avLst/>
          </a:prstGeom>
        </p:spPr>
      </p:pic>
    </p:spTree>
    <p:extLst>
      <p:ext uri="{BB962C8B-B14F-4D97-AF65-F5344CB8AC3E}">
        <p14:creationId xmlns:p14="http://schemas.microsoft.com/office/powerpoint/2010/main" val="3510624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Soil Sampling Strategies for Site-Specific Nutrient </a:t>
            </a:r>
            <a:r>
              <a:rPr lang="en-US" b="1" dirty="0" smtClean="0"/>
              <a:t>Management</a:t>
            </a:r>
            <a:endParaRPr lang="en-US" dirty="0"/>
          </a:p>
        </p:txBody>
      </p:sp>
      <p:sp>
        <p:nvSpPr>
          <p:cNvPr id="3" name="Content Placeholder 2"/>
          <p:cNvSpPr>
            <a:spLocks noGrp="1"/>
          </p:cNvSpPr>
          <p:nvPr>
            <p:ph idx="1"/>
          </p:nvPr>
        </p:nvSpPr>
        <p:spPr>
          <a:xfrm>
            <a:off x="838200" y="1825625"/>
            <a:ext cx="5892800" cy="4351338"/>
          </a:xfrm>
        </p:spPr>
        <p:txBody>
          <a:bodyPr>
            <a:normAutofit lnSpcReduction="10000"/>
          </a:bodyPr>
          <a:lstStyle/>
          <a:p>
            <a:r>
              <a:rPr lang="en-US" dirty="0"/>
              <a:t>The grid sampling philosophy is based on the assumption that nutrient levels are random, unrelated to anything in nature, and should be sampled without any sampler bias toward where to place the sample locations. </a:t>
            </a:r>
            <a:endParaRPr lang="en-US" dirty="0" smtClean="0"/>
          </a:p>
          <a:p>
            <a:r>
              <a:rPr lang="en-US" dirty="0" smtClean="0"/>
              <a:t>Zone </a:t>
            </a:r>
            <a:r>
              <a:rPr lang="en-US" dirty="0"/>
              <a:t>sampling philosophy assumes that nutrient levels and the </a:t>
            </a:r>
            <a:r>
              <a:rPr lang="en-US" dirty="0" err="1"/>
              <a:t>patt</a:t>
            </a:r>
            <a:r>
              <a:rPr lang="en-US" dirty="0"/>
              <a:t> erns in which they appear in a fi </a:t>
            </a:r>
            <a:r>
              <a:rPr lang="en-US" dirty="0" err="1"/>
              <a:t>eld</a:t>
            </a:r>
            <a:r>
              <a:rPr lang="en-US" dirty="0"/>
              <a:t> are the result of some logical reason. </a:t>
            </a:r>
          </a:p>
        </p:txBody>
      </p:sp>
      <p:pic>
        <p:nvPicPr>
          <p:cNvPr id="4" name="Picture 3"/>
          <p:cNvPicPr>
            <a:picLocks noChangeAspect="1"/>
          </p:cNvPicPr>
          <p:nvPr/>
        </p:nvPicPr>
        <p:blipFill>
          <a:blip r:embed="rId2"/>
          <a:stretch>
            <a:fillRect/>
          </a:stretch>
        </p:blipFill>
        <p:spPr>
          <a:xfrm>
            <a:off x="6952135" y="1825625"/>
            <a:ext cx="4935065" cy="3186642"/>
          </a:xfrm>
          <a:prstGeom prst="rect">
            <a:avLst/>
          </a:prstGeom>
        </p:spPr>
      </p:pic>
    </p:spTree>
    <p:extLst>
      <p:ext uri="{BB962C8B-B14F-4D97-AF65-F5344CB8AC3E}">
        <p14:creationId xmlns:p14="http://schemas.microsoft.com/office/powerpoint/2010/main" val="8307041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Grid </a:t>
            </a:r>
            <a:r>
              <a:rPr lang="en-US" b="1" dirty="0" smtClean="0"/>
              <a:t>Sampling</a:t>
            </a:r>
            <a:endParaRPr lang="en-US" dirty="0"/>
          </a:p>
        </p:txBody>
      </p:sp>
      <p:sp>
        <p:nvSpPr>
          <p:cNvPr id="3" name="Content Placeholder 2"/>
          <p:cNvSpPr>
            <a:spLocks noGrp="1"/>
          </p:cNvSpPr>
          <p:nvPr>
            <p:ph idx="1"/>
          </p:nvPr>
        </p:nvSpPr>
        <p:spPr/>
        <p:txBody>
          <a:bodyPr/>
          <a:lstStyle/>
          <a:p>
            <a:r>
              <a:rPr lang="en-US" dirty="0"/>
              <a:t>Grid sampling is used and preferred in regions where past fertilization or manure application has been high. Native fertility levels that tend to be zone-based have been masked and overwhelmed through past fertilizer and manure applications. Grid sampling is used when there is no apparent logical method of dividing a fi </a:t>
            </a:r>
            <a:r>
              <a:rPr lang="en-US" dirty="0" err="1"/>
              <a:t>eld</a:t>
            </a:r>
            <a:r>
              <a:rPr lang="en-US" dirty="0"/>
              <a:t> into relatively homogeneous areas.</a:t>
            </a:r>
          </a:p>
        </p:txBody>
      </p:sp>
    </p:spTree>
    <p:extLst>
      <p:ext uri="{BB962C8B-B14F-4D97-AF65-F5344CB8AC3E}">
        <p14:creationId xmlns:p14="http://schemas.microsoft.com/office/powerpoint/2010/main" val="32491619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Grid Sampling</a:t>
            </a:r>
            <a:endParaRPr lang="en-US" dirty="0"/>
          </a:p>
        </p:txBody>
      </p:sp>
      <p:sp>
        <p:nvSpPr>
          <p:cNvPr id="3" name="Content Placeholder 2"/>
          <p:cNvSpPr>
            <a:spLocks noGrp="1"/>
          </p:cNvSpPr>
          <p:nvPr>
            <p:ph idx="1"/>
          </p:nvPr>
        </p:nvSpPr>
        <p:spPr>
          <a:xfrm>
            <a:off x="838200" y="1825625"/>
            <a:ext cx="6555377" cy="4351338"/>
          </a:xfrm>
        </p:spPr>
        <p:txBody>
          <a:bodyPr/>
          <a:lstStyle/>
          <a:p>
            <a:r>
              <a:rPr lang="en-US" dirty="0"/>
              <a:t>Random sampling might be appropriate in a fi </a:t>
            </a:r>
            <a:r>
              <a:rPr lang="en-US" dirty="0" err="1"/>
              <a:t>eld</a:t>
            </a:r>
            <a:r>
              <a:rPr lang="en-US" dirty="0"/>
              <a:t> with no recent history of fertilization or manure, such as a government set-aside program break-out fi </a:t>
            </a:r>
            <a:r>
              <a:rPr lang="en-US" dirty="0" err="1"/>
              <a:t>eld</a:t>
            </a:r>
            <a:r>
              <a:rPr lang="en-US" dirty="0"/>
              <a:t> or an old pasture to be converted to cropland. </a:t>
            </a:r>
          </a:p>
        </p:txBody>
      </p:sp>
      <p:pic>
        <p:nvPicPr>
          <p:cNvPr id="3074" name="Picture 2" descr="Fig. 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3997" y="1825625"/>
            <a:ext cx="4558003" cy="40134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551817" y="5993996"/>
            <a:ext cx="3196046" cy="646331"/>
          </a:xfrm>
          <a:prstGeom prst="rect">
            <a:avLst/>
          </a:prstGeom>
        </p:spPr>
        <p:txBody>
          <a:bodyPr wrap="square">
            <a:spAutoFit/>
          </a:bodyPr>
          <a:lstStyle/>
          <a:p>
            <a:pPr fontAlgn="base"/>
            <a:r>
              <a:rPr lang="en-US" b="1" i="0" dirty="0" smtClean="0">
                <a:solidFill>
                  <a:srgbClr val="000000"/>
                </a:solidFill>
                <a:effectLst/>
                <a:latin typeface="Arial" panose="020B0604020202020204" pitchFamily="34" charset="0"/>
              </a:rPr>
              <a:t>Fig. 6.5.</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Random sampling example.</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9130711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Grid Sampling</a:t>
            </a:r>
            <a:endParaRPr lang="en-US" dirty="0"/>
          </a:p>
        </p:txBody>
      </p:sp>
      <p:sp>
        <p:nvSpPr>
          <p:cNvPr id="3" name="Content Placeholder 2"/>
          <p:cNvSpPr>
            <a:spLocks noGrp="1"/>
          </p:cNvSpPr>
          <p:nvPr>
            <p:ph idx="1"/>
          </p:nvPr>
        </p:nvSpPr>
        <p:spPr>
          <a:xfrm>
            <a:off x="838200" y="1825625"/>
            <a:ext cx="5902234" cy="4351338"/>
          </a:xfrm>
        </p:spPr>
        <p:txBody>
          <a:bodyPr/>
          <a:lstStyle/>
          <a:p>
            <a:r>
              <a:rPr lang="en-US" dirty="0"/>
              <a:t>The clustered approach is a type of random sample that might help compensate for small-scale variability and larger-scale variability by grouping two to three sample core composites around random points</a:t>
            </a:r>
          </a:p>
        </p:txBody>
      </p:sp>
      <p:pic>
        <p:nvPicPr>
          <p:cNvPr id="4098" name="Picture 2" descr="Fig.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0866" y="1855744"/>
            <a:ext cx="4411133" cy="41886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846423" y="6176963"/>
            <a:ext cx="4084319" cy="646331"/>
          </a:xfrm>
          <a:prstGeom prst="rect">
            <a:avLst/>
          </a:prstGeom>
        </p:spPr>
        <p:txBody>
          <a:bodyPr wrap="square">
            <a:spAutoFit/>
          </a:bodyPr>
          <a:lstStyle/>
          <a:p>
            <a:pPr fontAlgn="base"/>
            <a:r>
              <a:rPr lang="en-US" b="1" i="0" dirty="0" smtClean="0">
                <a:solidFill>
                  <a:srgbClr val="000000"/>
                </a:solidFill>
                <a:effectLst/>
                <a:latin typeface="Arial" panose="020B0604020202020204" pitchFamily="34" charset="0"/>
              </a:rPr>
              <a:t>Fig. 6.6.</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Random cluster sampling example.</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835414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Watkins et al.</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03512" y="1772816"/>
            <a:ext cx="8945033"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847529" y="5949280"/>
            <a:ext cx="5284075" cy="369332"/>
          </a:xfrm>
          <a:prstGeom prst="rect">
            <a:avLst/>
          </a:prstGeom>
          <a:noFill/>
        </p:spPr>
        <p:txBody>
          <a:bodyPr wrap="none" rtlCol="0">
            <a:spAutoFit/>
          </a:bodyPr>
          <a:lstStyle/>
          <a:p>
            <a:r>
              <a:rPr lang="en-US" dirty="0"/>
              <a:t>Minimum of 10 years in a no-till management system. </a:t>
            </a:r>
          </a:p>
        </p:txBody>
      </p:sp>
    </p:spTree>
    <p:extLst>
      <p:ext uri="{BB962C8B-B14F-4D97-AF65-F5344CB8AC3E}">
        <p14:creationId xmlns:p14="http://schemas.microsoft.com/office/powerpoint/2010/main" val="14374298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Grid Sampling</a:t>
            </a:r>
            <a:endParaRPr lang="en-US" dirty="0"/>
          </a:p>
        </p:txBody>
      </p:sp>
      <p:sp>
        <p:nvSpPr>
          <p:cNvPr id="3" name="Content Placeholder 2"/>
          <p:cNvSpPr>
            <a:spLocks noGrp="1"/>
          </p:cNvSpPr>
          <p:nvPr>
            <p:ph idx="1"/>
          </p:nvPr>
        </p:nvSpPr>
        <p:spPr>
          <a:xfrm>
            <a:off x="838200" y="1825625"/>
            <a:ext cx="6746752" cy="4351338"/>
          </a:xfrm>
        </p:spPr>
        <p:txBody>
          <a:bodyPr/>
          <a:lstStyle/>
          <a:p>
            <a:r>
              <a:rPr lang="en-US" dirty="0"/>
              <a:t>Regular systematic was a common grid sampling approach in the era before GPS (global positioning system) receivers. This approach allowed a sampler to use a vehicle tachometer or even “step off ” distances to achieve the desired </a:t>
            </a:r>
            <a:r>
              <a:rPr lang="en-US" dirty="0" err="1"/>
              <a:t>patt</a:t>
            </a:r>
            <a:r>
              <a:rPr lang="en-US" dirty="0"/>
              <a:t> ern. </a:t>
            </a:r>
          </a:p>
        </p:txBody>
      </p:sp>
      <p:pic>
        <p:nvPicPr>
          <p:cNvPr id="5122" name="Picture 2" descr="Fig. 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5086" y="1825625"/>
            <a:ext cx="4301574" cy="42858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53194" y="6111501"/>
            <a:ext cx="4673600" cy="646331"/>
          </a:xfrm>
          <a:prstGeom prst="rect">
            <a:avLst/>
          </a:prstGeom>
        </p:spPr>
        <p:txBody>
          <a:bodyPr wrap="square">
            <a:spAutoFit/>
          </a:bodyPr>
          <a:lstStyle/>
          <a:p>
            <a:pPr fontAlgn="base"/>
            <a:r>
              <a:rPr lang="en-US" b="1" i="0" dirty="0" smtClean="0">
                <a:solidFill>
                  <a:srgbClr val="000000"/>
                </a:solidFill>
                <a:effectLst/>
                <a:latin typeface="Arial" panose="020B0604020202020204" pitchFamily="34" charset="0"/>
              </a:rPr>
              <a:t>Fig. 6.7.</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Regular systematic grid sampling example.</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4938943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Grid Sampling</a:t>
            </a:r>
            <a:endParaRPr lang="en-US" dirty="0"/>
          </a:p>
        </p:txBody>
      </p:sp>
      <p:sp>
        <p:nvSpPr>
          <p:cNvPr id="3" name="Content Placeholder 2"/>
          <p:cNvSpPr>
            <a:spLocks noGrp="1"/>
          </p:cNvSpPr>
          <p:nvPr>
            <p:ph idx="1"/>
          </p:nvPr>
        </p:nvSpPr>
        <p:spPr>
          <a:xfrm>
            <a:off x="838200" y="1825625"/>
            <a:ext cx="6620933" cy="4351338"/>
          </a:xfrm>
        </p:spPr>
        <p:txBody>
          <a:bodyPr/>
          <a:lstStyle/>
          <a:p>
            <a:r>
              <a:rPr lang="en-US" dirty="0"/>
              <a:t>A staggered start systematic recognized that systematic errors in one direction are possible, and the start and end of each sampling rank was off set to try to compensate for these errors in one direction</a:t>
            </a:r>
          </a:p>
        </p:txBody>
      </p:sp>
      <p:pic>
        <p:nvPicPr>
          <p:cNvPr id="6146" name="Picture 2" descr="Fig. 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8033" y="1825624"/>
            <a:ext cx="4408975" cy="41090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36933" y="5934670"/>
            <a:ext cx="4639733" cy="923330"/>
          </a:xfrm>
          <a:prstGeom prst="rect">
            <a:avLst/>
          </a:prstGeom>
        </p:spPr>
        <p:txBody>
          <a:bodyPr wrap="square">
            <a:spAutoFit/>
          </a:bodyPr>
          <a:lstStyle/>
          <a:p>
            <a:pPr fontAlgn="base"/>
            <a:r>
              <a:rPr lang="en-US" b="1" i="0" dirty="0" smtClean="0">
                <a:solidFill>
                  <a:srgbClr val="000000"/>
                </a:solidFill>
                <a:effectLst/>
                <a:latin typeface="Arial" panose="020B0604020202020204" pitchFamily="34" charset="0"/>
              </a:rPr>
              <a:t>Fig. 6.8.</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Staggered start (or triangular, or diamond) grid sampling example.</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3456001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Grid Sampling</a:t>
            </a:r>
            <a:endParaRPr lang="en-US" dirty="0"/>
          </a:p>
        </p:txBody>
      </p:sp>
      <p:sp>
        <p:nvSpPr>
          <p:cNvPr id="3" name="Content Placeholder 2"/>
          <p:cNvSpPr>
            <a:spLocks noGrp="1"/>
          </p:cNvSpPr>
          <p:nvPr>
            <p:ph idx="1"/>
          </p:nvPr>
        </p:nvSpPr>
        <p:spPr>
          <a:xfrm>
            <a:off x="838200" y="1825625"/>
            <a:ext cx="6858000" cy="4351338"/>
          </a:xfrm>
        </p:spPr>
        <p:txBody>
          <a:bodyPr>
            <a:normAutofit lnSpcReduction="10000"/>
          </a:bodyPr>
          <a:lstStyle/>
          <a:p>
            <a:r>
              <a:rPr lang="en-US" dirty="0"/>
              <a:t>The systematic unaligned grid was made practical through a combination of GPS and field software that would allow random grid locations within a systematic grid. This approach minimizes the effects of systematic errors in two directions. It is also the method that most supports kriging: the statistical interpolation method that relates distance to value estimation between sampling points. The systematic unaligned grid is probably the method most used by commercial grid samplers today. </a:t>
            </a:r>
          </a:p>
        </p:txBody>
      </p:sp>
      <p:pic>
        <p:nvPicPr>
          <p:cNvPr id="4" name="Picture 3"/>
          <p:cNvPicPr>
            <a:picLocks noChangeAspect="1"/>
          </p:cNvPicPr>
          <p:nvPr/>
        </p:nvPicPr>
        <p:blipFill>
          <a:blip r:embed="rId2"/>
          <a:stretch>
            <a:fillRect/>
          </a:stretch>
        </p:blipFill>
        <p:spPr>
          <a:xfrm>
            <a:off x="7513678" y="1840816"/>
            <a:ext cx="4678322" cy="4134769"/>
          </a:xfrm>
          <a:prstGeom prst="rect">
            <a:avLst/>
          </a:prstGeom>
        </p:spPr>
      </p:pic>
      <p:sp>
        <p:nvSpPr>
          <p:cNvPr id="5" name="Rectangle 4"/>
          <p:cNvSpPr/>
          <p:nvPr/>
        </p:nvSpPr>
        <p:spPr>
          <a:xfrm>
            <a:off x="7399867" y="6110522"/>
            <a:ext cx="4792133" cy="646331"/>
          </a:xfrm>
          <a:prstGeom prst="rect">
            <a:avLst/>
          </a:prstGeom>
        </p:spPr>
        <p:txBody>
          <a:bodyPr wrap="square">
            <a:spAutoFit/>
          </a:bodyPr>
          <a:lstStyle/>
          <a:p>
            <a:pPr fontAlgn="base"/>
            <a:r>
              <a:rPr lang="en-US" b="1" i="0" dirty="0" smtClean="0">
                <a:solidFill>
                  <a:srgbClr val="000000"/>
                </a:solidFill>
                <a:effectLst/>
                <a:latin typeface="Arial" panose="020B0604020202020204" pitchFamily="34" charset="0"/>
              </a:rPr>
              <a:t>Fig. 6.9.</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Systematic unaligned grid sampling example.</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6068591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 Sampling</a:t>
            </a:r>
            <a:endParaRPr lang="en-US" dirty="0"/>
          </a:p>
        </p:txBody>
      </p:sp>
      <p:sp>
        <p:nvSpPr>
          <p:cNvPr id="3" name="Content Placeholder 2"/>
          <p:cNvSpPr>
            <a:spLocks noGrp="1"/>
          </p:cNvSpPr>
          <p:nvPr>
            <p:ph idx="1"/>
          </p:nvPr>
        </p:nvSpPr>
        <p:spPr/>
        <p:txBody>
          <a:bodyPr/>
          <a:lstStyle/>
          <a:p>
            <a:r>
              <a:rPr lang="en-US" dirty="0"/>
              <a:t>To adequately represent field nutrient levels in fields where the range of variability is great enough that different recommendation rates of nutrients are represented, about a sample per acre grid is required (</a:t>
            </a:r>
            <a:r>
              <a:rPr lang="en-US" dirty="0" err="1"/>
              <a:t>Franzen</a:t>
            </a:r>
            <a:r>
              <a:rPr lang="en-US" dirty="0"/>
              <a:t> and Peck, 1995; </a:t>
            </a:r>
            <a:r>
              <a:rPr lang="en-US" dirty="0" err="1"/>
              <a:t>Franzen</a:t>
            </a:r>
            <a:r>
              <a:rPr lang="en-US" dirty="0"/>
              <a:t> et al., 1998). The expense and time required for such intensive sampling has led many growers to use a sampling density less than this, usually one sample per 2.5 acres (1 ha)</a:t>
            </a:r>
          </a:p>
        </p:txBody>
      </p:sp>
    </p:spTree>
    <p:extLst>
      <p:ext uri="{BB962C8B-B14F-4D97-AF65-F5344CB8AC3E}">
        <p14:creationId xmlns:p14="http://schemas.microsoft.com/office/powerpoint/2010/main" val="39653289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Zone </a:t>
            </a:r>
            <a:r>
              <a:rPr lang="en-US" b="1" dirty="0" smtClean="0"/>
              <a:t>Sampling</a:t>
            </a:r>
            <a:endParaRPr lang="en-US" dirty="0"/>
          </a:p>
        </p:txBody>
      </p:sp>
      <p:sp>
        <p:nvSpPr>
          <p:cNvPr id="3" name="Content Placeholder 2"/>
          <p:cNvSpPr>
            <a:spLocks noGrp="1"/>
          </p:cNvSpPr>
          <p:nvPr>
            <p:ph idx="1"/>
          </p:nvPr>
        </p:nvSpPr>
        <p:spPr/>
        <p:txBody>
          <a:bodyPr/>
          <a:lstStyle/>
          <a:p>
            <a:r>
              <a:rPr lang="en-US" dirty="0"/>
              <a:t>Zone sampling strategies were developed in North Dakota and other states where a more con-</a:t>
            </a:r>
            <a:r>
              <a:rPr lang="en-US" dirty="0" err="1"/>
              <a:t>servative</a:t>
            </a:r>
            <a:r>
              <a:rPr lang="en-US" dirty="0"/>
              <a:t> approach to fertilization has historically been used due to the high frequency of crop fail-</a:t>
            </a:r>
            <a:r>
              <a:rPr lang="en-US" dirty="0" err="1"/>
              <a:t>ure</a:t>
            </a:r>
            <a:r>
              <a:rPr lang="en-US" dirty="0"/>
              <a:t> due to drought, and to a lesser extent, floods. In these areas, patterns of fertility, particularly for residual soil nitrate but also for P, K, soil pH and other nutrients, are stable over time. The levels for particular nutrients may increase or decrease over time, but the patterns they form in the fields are remarkably stable. </a:t>
            </a:r>
            <a:endParaRPr lang="en-US" dirty="0"/>
          </a:p>
        </p:txBody>
      </p:sp>
    </p:spTree>
    <p:extLst>
      <p:ext uri="{BB962C8B-B14F-4D97-AF65-F5344CB8AC3E}">
        <p14:creationId xmlns:p14="http://schemas.microsoft.com/office/powerpoint/2010/main" val="34363505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Zone Sampling </a:t>
            </a:r>
            <a:endParaRPr lang="en-US" b="1" dirty="0"/>
          </a:p>
        </p:txBody>
      </p:sp>
      <p:sp>
        <p:nvSpPr>
          <p:cNvPr id="3" name="Content Placeholder 2"/>
          <p:cNvSpPr>
            <a:spLocks noGrp="1"/>
          </p:cNvSpPr>
          <p:nvPr>
            <p:ph idx="1"/>
          </p:nvPr>
        </p:nvSpPr>
        <p:spPr/>
        <p:txBody>
          <a:bodyPr/>
          <a:lstStyle/>
          <a:p>
            <a:r>
              <a:rPr lang="en-US" dirty="0"/>
              <a:t> A number of tools are available to delineate nutrient management zones: </a:t>
            </a:r>
            <a:r>
              <a:rPr lang="en-US" dirty="0" err="1"/>
              <a:t>topogra-phy</a:t>
            </a:r>
            <a:r>
              <a:rPr lang="en-US" dirty="0"/>
              <a:t>, satellite imagery, aerial imagery, soil electrical conductivity (EC) sensors, soil electromagnetic sensors (EM), and multiyear yield maps (</a:t>
            </a:r>
            <a:r>
              <a:rPr lang="en-US" dirty="0" err="1"/>
              <a:t>Franzen</a:t>
            </a:r>
            <a:r>
              <a:rPr lang="en-US" dirty="0"/>
              <a:t>, 2008). The use of NRCS–published soil survey boundaries is highly discouraged, because most only depict polygons over 2.5 acres (1 ha) size, and soils change over time. Unfortunately, this is often the first ‘tool’ that some use to define zones because they are easy to access; however, they should not be used unless the polygons in the soil survey match well with boundaries defined by some of the tools mentioned previously (</a:t>
            </a:r>
            <a:r>
              <a:rPr lang="en-US" dirty="0" err="1"/>
              <a:t>Franzen</a:t>
            </a:r>
            <a:r>
              <a:rPr lang="en-US" dirty="0"/>
              <a:t> et al., 2002).</a:t>
            </a:r>
          </a:p>
        </p:txBody>
      </p:sp>
    </p:spTree>
    <p:extLst>
      <p:ext uri="{BB962C8B-B14F-4D97-AF65-F5344CB8AC3E}">
        <p14:creationId xmlns:p14="http://schemas.microsoft.com/office/powerpoint/2010/main" val="41586027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Topography</a:t>
            </a:r>
            <a:endParaRPr lang="en-US" dirty="0"/>
          </a:p>
        </p:txBody>
      </p:sp>
      <p:sp>
        <p:nvSpPr>
          <p:cNvPr id="3" name="Content Placeholder 2"/>
          <p:cNvSpPr>
            <a:spLocks noGrp="1"/>
          </p:cNvSpPr>
          <p:nvPr>
            <p:ph idx="1"/>
          </p:nvPr>
        </p:nvSpPr>
        <p:spPr/>
        <p:txBody>
          <a:bodyPr/>
          <a:lstStyle/>
          <a:p>
            <a:r>
              <a:rPr lang="en-US" dirty="0"/>
              <a:t>Within fields, topography influences crop pro-</a:t>
            </a:r>
            <a:r>
              <a:rPr lang="en-US" dirty="0" err="1"/>
              <a:t>ductivity</a:t>
            </a:r>
            <a:r>
              <a:rPr lang="en-US" dirty="0"/>
              <a:t> and nutrient availability to crops. The obvious affect is the thickness of A-horizon (the organic rich layer at the soil surface</a:t>
            </a:r>
            <a:r>
              <a:rPr lang="en-US" dirty="0" smtClean="0"/>
              <a:t>).</a:t>
            </a:r>
          </a:p>
          <a:p>
            <a:r>
              <a:rPr lang="en-US" dirty="0"/>
              <a:t>Nitrogen management is greatly affected by topography and the texture of parent material. Nitrogen in the form of nitrate is affected by two important processes: leaching and </a:t>
            </a:r>
            <a:r>
              <a:rPr lang="en-US" dirty="0" err="1"/>
              <a:t>denitrifica-tion</a:t>
            </a:r>
            <a:r>
              <a:rPr lang="en-US" dirty="0"/>
              <a:t>. Soils with a high leaching potential tend to be loamy texture or sandier, on higher landscape positions. Soils with high denitrification potential tend to have a greater clay content in lower land-scape positions. </a:t>
            </a:r>
            <a:endParaRPr lang="en-US" dirty="0"/>
          </a:p>
        </p:txBody>
      </p:sp>
    </p:spTree>
    <p:extLst>
      <p:ext uri="{BB962C8B-B14F-4D97-AF65-F5344CB8AC3E}">
        <p14:creationId xmlns:p14="http://schemas.microsoft.com/office/powerpoint/2010/main" val="21950368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Topography</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5791134" y="1943100"/>
            <a:ext cx="6037183" cy="3999634"/>
          </a:xfrm>
          <a:prstGeom prst="rect">
            <a:avLst/>
          </a:prstGeom>
        </p:spPr>
      </p:pic>
      <p:sp>
        <p:nvSpPr>
          <p:cNvPr id="5" name="Rectangle 4"/>
          <p:cNvSpPr/>
          <p:nvPr/>
        </p:nvSpPr>
        <p:spPr>
          <a:xfrm>
            <a:off x="519765" y="2742588"/>
            <a:ext cx="4918509" cy="2308324"/>
          </a:xfrm>
          <a:prstGeom prst="rect">
            <a:avLst/>
          </a:prstGeom>
        </p:spPr>
        <p:txBody>
          <a:bodyPr wrap="square">
            <a:spAutoFit/>
          </a:bodyPr>
          <a:lstStyle/>
          <a:p>
            <a:pPr fontAlgn="base"/>
            <a:r>
              <a:rPr lang="en-US" b="1" i="0" dirty="0" smtClean="0">
                <a:solidFill>
                  <a:srgbClr val="000000"/>
                </a:solidFill>
                <a:effectLst/>
                <a:latin typeface="Arial" panose="020B0604020202020204" pitchFamily="34" charset="0"/>
              </a:rPr>
              <a:t>Fig. 6.10.</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“Level” elevation in Red River Valley of North Dakota. Severe iron deficiency chlorosis is located on “bumps” in the landscape, where centuries of summer upward water movement has resulted in accumulated lime and soluble salts. Greener areas are leached of lime and salts.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4922856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Imagery</a:t>
            </a:r>
            <a:endParaRPr lang="en-US" b="1" dirty="0"/>
          </a:p>
        </p:txBody>
      </p:sp>
      <p:sp>
        <p:nvSpPr>
          <p:cNvPr id="3" name="Content Placeholder 2"/>
          <p:cNvSpPr>
            <a:spLocks noGrp="1"/>
          </p:cNvSpPr>
          <p:nvPr>
            <p:ph idx="1"/>
          </p:nvPr>
        </p:nvSpPr>
        <p:spPr/>
        <p:txBody>
          <a:bodyPr/>
          <a:lstStyle/>
          <a:p>
            <a:r>
              <a:rPr lang="en-US" dirty="0" smtClean="0"/>
              <a:t>Satellite </a:t>
            </a:r>
            <a:r>
              <a:rPr lang="en-US" dirty="0"/>
              <a:t>imagery quality and pixel size have improved during the past twenty years. Where </a:t>
            </a:r>
            <a:r>
              <a:rPr lang="en-US" dirty="0" err="1"/>
              <a:t>LandSat</a:t>
            </a:r>
            <a:r>
              <a:rPr lang="en-US" dirty="0"/>
              <a:t> satellites once provided pixels about 100 ft2 (30 m), newer satellites in an affordable context provide 10 to 15 ft2 (3 to 5 m). Additional satellites provide even greater resolution; however, these have not provided additional nutrient boundary definition and result in more confusion of pat-terns than firm definition. Satellite imagery has the advantage of obtaining large tracts in a single image. However, satellite imagery always has the disadvantage of cloud interference (Bu et al., 2017).</a:t>
            </a:r>
            <a:endParaRPr lang="en-US" dirty="0"/>
          </a:p>
        </p:txBody>
      </p:sp>
    </p:spTree>
    <p:extLst>
      <p:ext uri="{BB962C8B-B14F-4D97-AF65-F5344CB8AC3E}">
        <p14:creationId xmlns:p14="http://schemas.microsoft.com/office/powerpoint/2010/main" val="26654791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Imagery</a:t>
            </a:r>
            <a:endParaRPr lang="en-US" b="1" dirty="0"/>
          </a:p>
        </p:txBody>
      </p:sp>
      <p:sp>
        <p:nvSpPr>
          <p:cNvPr id="3" name="Content Placeholder 2"/>
          <p:cNvSpPr>
            <a:spLocks noGrp="1"/>
          </p:cNvSpPr>
          <p:nvPr>
            <p:ph idx="1"/>
          </p:nvPr>
        </p:nvSpPr>
        <p:spPr/>
        <p:txBody>
          <a:bodyPr/>
          <a:lstStyle/>
          <a:p>
            <a:r>
              <a:rPr lang="en-US" dirty="0"/>
              <a:t>Aerial imagery from aircraft has been used for many years to identify problems in fields. For use in zone delineation, aerial imagery that data can be collected on cloudy days. However, this is also a disadvantage in that image contains cloud shadows. The extent of the image depends on the altitude of the aircraft. At an altitude of 5000 </a:t>
            </a:r>
            <a:r>
              <a:rPr lang="en-US" dirty="0" err="1"/>
              <a:t>ft</a:t>
            </a:r>
            <a:r>
              <a:rPr lang="en-US" dirty="0"/>
              <a:t> (1500 m), about 160 acres (65 ha) of land can be photographed. </a:t>
            </a:r>
            <a:endParaRPr lang="en-US" dirty="0" smtClean="0"/>
          </a:p>
          <a:p>
            <a:r>
              <a:rPr lang="en-US" dirty="0" smtClean="0"/>
              <a:t>UAV’s</a:t>
            </a:r>
            <a:r>
              <a:rPr lang="en-US" dirty="0"/>
              <a:t>, unless allowed to operate at the height of aircraft, are forced to take a series of images that are ‘stitched’ together. The images may be obtained several minutes of time apart, and different sun angles may confound the final imagery. </a:t>
            </a:r>
            <a:endParaRPr lang="en-US" dirty="0"/>
          </a:p>
        </p:txBody>
      </p:sp>
    </p:spTree>
    <p:extLst>
      <p:ext uri="{BB962C8B-B14F-4D97-AF65-F5344CB8AC3E}">
        <p14:creationId xmlns:p14="http://schemas.microsoft.com/office/powerpoint/2010/main" val="4145368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Watkins et al.</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673466675"/>
              </p:ext>
            </p:extLst>
          </p:nvPr>
        </p:nvGraphicFramePr>
        <p:xfrm>
          <a:off x="101065" y="2377440"/>
          <a:ext cx="5895474" cy="44805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59954635"/>
              </p:ext>
            </p:extLst>
          </p:nvPr>
        </p:nvGraphicFramePr>
        <p:xfrm>
          <a:off x="6140918" y="2377440"/>
          <a:ext cx="5950017" cy="45021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32825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Electrical </a:t>
            </a:r>
            <a:r>
              <a:rPr lang="en-US" b="1" dirty="0" smtClean="0"/>
              <a:t>Conductivity</a:t>
            </a:r>
            <a:endParaRPr lang="en-US" dirty="0"/>
          </a:p>
        </p:txBody>
      </p:sp>
      <p:sp>
        <p:nvSpPr>
          <p:cNvPr id="3" name="Content Placeholder 2"/>
          <p:cNvSpPr>
            <a:spLocks noGrp="1"/>
          </p:cNvSpPr>
          <p:nvPr>
            <p:ph idx="1"/>
          </p:nvPr>
        </p:nvSpPr>
        <p:spPr/>
        <p:txBody>
          <a:bodyPr/>
          <a:lstStyle/>
          <a:p>
            <a:r>
              <a:rPr lang="en-US" dirty="0"/>
              <a:t>Soil clay content, moisture content, nutrient lev-</a:t>
            </a:r>
            <a:r>
              <a:rPr lang="en-US" dirty="0" err="1"/>
              <a:t>els</a:t>
            </a:r>
            <a:r>
              <a:rPr lang="en-US" dirty="0"/>
              <a:t> and soluble salts contribute to different electrical conductivity (EC) readings. A popular EC detector is manufactured by </a:t>
            </a:r>
            <a:r>
              <a:rPr lang="en-US" dirty="0" err="1"/>
              <a:t>Veris</a:t>
            </a:r>
            <a:r>
              <a:rPr lang="en-US" dirty="0"/>
              <a:t> Technologies (Salinas, KS). It uses a series of coulters, with electrodes at one of the edge coulters and one internal to send an electrical signal through the soil, which arcs through the soil and is detected in another coulter electrode, </a:t>
            </a:r>
            <a:r>
              <a:rPr lang="en-US" dirty="0" err="1"/>
              <a:t>provid-ing</a:t>
            </a:r>
            <a:r>
              <a:rPr lang="en-US" dirty="0"/>
              <a:t> a ‘shallow’ EC reading and ‘deep’ EC reading in a single pass through the field (Fig. 6.11). </a:t>
            </a:r>
            <a:endParaRPr lang="en-US" dirty="0"/>
          </a:p>
        </p:txBody>
      </p:sp>
    </p:spTree>
    <p:extLst>
      <p:ext uri="{BB962C8B-B14F-4D97-AF65-F5344CB8AC3E}">
        <p14:creationId xmlns:p14="http://schemas.microsoft.com/office/powerpoint/2010/main" val="22102247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Electrical Conductivity</a:t>
            </a:r>
            <a:endParaRPr lang="en-US" dirty="0"/>
          </a:p>
        </p:txBody>
      </p:sp>
      <p:sp>
        <p:nvSpPr>
          <p:cNvPr id="3" name="Content Placeholder 2"/>
          <p:cNvSpPr>
            <a:spLocks noGrp="1"/>
          </p:cNvSpPr>
          <p:nvPr>
            <p:ph idx="1"/>
          </p:nvPr>
        </p:nvSpPr>
        <p:spPr>
          <a:xfrm>
            <a:off x="838200" y="1825625"/>
            <a:ext cx="4908082" cy="4351338"/>
          </a:xfrm>
        </p:spPr>
        <p:txBody>
          <a:bodyPr>
            <a:normAutofit fontScale="85000" lnSpcReduction="20000"/>
          </a:bodyPr>
          <a:lstStyle/>
          <a:p>
            <a:r>
              <a:rPr lang="en-US" dirty="0" smtClean="0"/>
              <a:t>The coulters </a:t>
            </a:r>
            <a:r>
              <a:rPr lang="en-US" dirty="0"/>
              <a:t>are in contact with the soil during readings, and the soil needs sufficient moisture to allow the electrical signal to travel from one coulter to another. In some regions, the EC readings are directly related to a single soil trait. In regions of low soluble salt content, the instrument can be used to estimate soil clay content, which is useful in predicting crop pro-</a:t>
            </a:r>
            <a:r>
              <a:rPr lang="en-US" dirty="0" err="1"/>
              <a:t>ductivity</a:t>
            </a:r>
            <a:r>
              <a:rPr lang="en-US" dirty="0"/>
              <a:t> potential (Sudduth et al., 2005). In other regions, including North Dakota, soil clay, moisture, and soluble salts are present independently of each other. </a:t>
            </a:r>
            <a:endParaRPr lang="en-US" dirty="0"/>
          </a:p>
        </p:txBody>
      </p:sp>
      <p:pic>
        <p:nvPicPr>
          <p:cNvPr id="7170" name="Picture 2" descr="Fig. 6.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0065" y="1825625"/>
            <a:ext cx="6141797" cy="46063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211669"/>
            <a:ext cx="11755655" cy="646331"/>
          </a:xfrm>
          <a:prstGeom prst="rect">
            <a:avLst/>
          </a:prstGeom>
        </p:spPr>
        <p:txBody>
          <a:bodyPr wrap="square">
            <a:spAutoFit/>
          </a:bodyPr>
          <a:lstStyle/>
          <a:p>
            <a:pPr fontAlgn="base"/>
            <a:r>
              <a:rPr lang="fr-FR" b="1" i="0" dirty="0" smtClean="0">
                <a:solidFill>
                  <a:srgbClr val="000000"/>
                </a:solidFill>
                <a:effectLst/>
                <a:latin typeface="Arial" panose="020B0604020202020204" pitchFamily="34" charset="0"/>
              </a:rPr>
              <a:t>Fig. 6.11.</a:t>
            </a:r>
            <a:br>
              <a:rPr lang="fr-FR" b="1" i="0" dirty="0" smtClean="0">
                <a:solidFill>
                  <a:srgbClr val="000000"/>
                </a:solidFill>
                <a:effectLst/>
                <a:latin typeface="Arial" panose="020B0604020202020204" pitchFamily="34" charset="0"/>
              </a:rPr>
            </a:br>
            <a:r>
              <a:rPr lang="fr-FR" b="0" i="0" dirty="0" err="1" smtClean="0">
                <a:solidFill>
                  <a:srgbClr val="000000"/>
                </a:solidFill>
                <a:effectLst/>
                <a:latin typeface="Arial" panose="020B0604020202020204" pitchFamily="34" charset="0"/>
              </a:rPr>
              <a:t>Veris</a:t>
            </a:r>
            <a:r>
              <a:rPr lang="fr-FR" b="0" i="0" dirty="0" smtClean="0">
                <a:solidFill>
                  <a:srgbClr val="000000"/>
                </a:solidFill>
                <a:effectLst/>
                <a:latin typeface="Arial" panose="020B0604020202020204" pitchFamily="34" charset="0"/>
              </a:rPr>
              <a:t> Technologies </a:t>
            </a:r>
            <a:r>
              <a:rPr lang="fr-FR" b="0" i="0" dirty="0" err="1" smtClean="0">
                <a:solidFill>
                  <a:srgbClr val="000000"/>
                </a:solidFill>
                <a:effectLst/>
                <a:latin typeface="Arial" panose="020B0604020202020204" pitchFamily="34" charset="0"/>
              </a:rPr>
              <a:t>soil</a:t>
            </a:r>
            <a:r>
              <a:rPr lang="fr-FR" b="0" i="0" dirty="0" smtClean="0">
                <a:solidFill>
                  <a:srgbClr val="000000"/>
                </a:solidFill>
                <a:effectLst/>
                <a:latin typeface="Arial" panose="020B0604020202020204" pitchFamily="34" charset="0"/>
              </a:rPr>
              <a:t> EC </a:t>
            </a:r>
            <a:r>
              <a:rPr lang="fr-FR" b="0" i="0" dirty="0" err="1" smtClean="0">
                <a:solidFill>
                  <a:srgbClr val="000000"/>
                </a:solidFill>
                <a:effectLst/>
                <a:latin typeface="Arial" panose="020B0604020202020204" pitchFamily="34" charset="0"/>
              </a:rPr>
              <a:t>sensor</a:t>
            </a:r>
            <a:r>
              <a:rPr lang="fr-FR" b="0" i="0" dirty="0" smtClean="0">
                <a:solidFill>
                  <a:srgbClr val="000000"/>
                </a:solidFill>
                <a:effectLst/>
                <a:latin typeface="Arial" panose="020B0604020202020204" pitchFamily="34" charset="0"/>
              </a:rPr>
              <a:t>. </a:t>
            </a:r>
            <a:r>
              <a:rPr lang="fr-FR" b="0" i="0" dirty="0" err="1" smtClean="0">
                <a:solidFill>
                  <a:srgbClr val="000000"/>
                </a:solidFill>
                <a:effectLst/>
                <a:latin typeface="Arial" panose="020B0604020202020204" pitchFamily="34" charset="0"/>
              </a:rPr>
              <a:t>Courtesy</a:t>
            </a:r>
            <a:r>
              <a:rPr lang="fr-FR" b="0" i="0" dirty="0" smtClean="0">
                <a:solidFill>
                  <a:srgbClr val="000000"/>
                </a:solidFill>
                <a:effectLst/>
                <a:latin typeface="Arial" panose="020B0604020202020204" pitchFamily="34" charset="0"/>
              </a:rPr>
              <a:t> of </a:t>
            </a:r>
            <a:r>
              <a:rPr lang="fr-FR" b="0" i="0" dirty="0" err="1" smtClean="0">
                <a:solidFill>
                  <a:srgbClr val="000000"/>
                </a:solidFill>
                <a:effectLst/>
                <a:latin typeface="Arial" panose="020B0604020202020204" pitchFamily="34" charset="0"/>
              </a:rPr>
              <a:t>Veris</a:t>
            </a:r>
            <a:r>
              <a:rPr lang="fr-FR" b="0" i="0" dirty="0" smtClean="0">
                <a:solidFill>
                  <a:srgbClr val="000000"/>
                </a:solidFill>
                <a:effectLst/>
                <a:latin typeface="Arial" panose="020B0604020202020204" pitchFamily="34" charset="0"/>
              </a:rPr>
              <a:t> Technologies, Salinas, KS.</a:t>
            </a:r>
            <a:endParaRPr lang="fr-FR"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2119278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Electromagnetic </a:t>
            </a:r>
            <a:r>
              <a:rPr lang="en-US" b="1" dirty="0" smtClean="0"/>
              <a:t>Sensors</a:t>
            </a:r>
            <a:endParaRPr lang="en-US" dirty="0"/>
          </a:p>
        </p:txBody>
      </p:sp>
      <p:sp>
        <p:nvSpPr>
          <p:cNvPr id="3" name="Content Placeholder 2"/>
          <p:cNvSpPr>
            <a:spLocks noGrp="1"/>
          </p:cNvSpPr>
          <p:nvPr>
            <p:ph idx="1"/>
          </p:nvPr>
        </p:nvSpPr>
        <p:spPr/>
        <p:txBody>
          <a:bodyPr/>
          <a:lstStyle/>
          <a:p>
            <a:r>
              <a:rPr lang="en-US" dirty="0"/>
              <a:t>Electromagnetic (EM) sensors measure the capacity to measure changes in the soils ability to conduct and accumulate electrical charge (</a:t>
            </a:r>
            <a:r>
              <a:rPr lang="en-US" dirty="0" smtClean="0"/>
              <a:t>Chapter </a:t>
            </a:r>
            <a:r>
              <a:rPr lang="en-US" dirty="0"/>
              <a:t>9; </a:t>
            </a:r>
            <a:r>
              <a:rPr lang="en-US" dirty="0" err="1"/>
              <a:t>Adamchuk</a:t>
            </a:r>
            <a:r>
              <a:rPr lang="en-US" dirty="0"/>
              <a:t> et al., 2018). In physics, electricity and magnetism are mathematically related, thus enabling the use of either one for a similar </a:t>
            </a:r>
            <a:r>
              <a:rPr lang="en-US" dirty="0" smtClean="0"/>
              <a:t>purpose</a:t>
            </a:r>
            <a:r>
              <a:rPr lang="en-US" dirty="0"/>
              <a:t>. </a:t>
            </a:r>
            <a:r>
              <a:rPr lang="en-US" dirty="0" err="1"/>
              <a:t>Electomagnetic</a:t>
            </a:r>
            <a:r>
              <a:rPr lang="en-US" dirty="0"/>
              <a:t> sensors have been used to map the depth of a clay limiting layer in Missouri. It is also a zone delineation tool, producing zone maps similar to those developed using the EC </a:t>
            </a:r>
            <a:r>
              <a:rPr lang="en-US" dirty="0" smtClean="0"/>
              <a:t>sensor</a:t>
            </a:r>
            <a:r>
              <a:rPr lang="en-US" dirty="0"/>
              <a:t>. </a:t>
            </a:r>
            <a:endParaRPr lang="en-US" dirty="0"/>
          </a:p>
        </p:txBody>
      </p:sp>
    </p:spTree>
    <p:extLst>
      <p:ext uri="{BB962C8B-B14F-4D97-AF65-F5344CB8AC3E}">
        <p14:creationId xmlns:p14="http://schemas.microsoft.com/office/powerpoint/2010/main" val="18312570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Electromagnetic Sensors</a:t>
            </a:r>
            <a:endParaRPr lang="en-US" dirty="0"/>
          </a:p>
        </p:txBody>
      </p:sp>
      <p:sp>
        <p:nvSpPr>
          <p:cNvPr id="3" name="Content Placeholder 2"/>
          <p:cNvSpPr>
            <a:spLocks noGrp="1"/>
          </p:cNvSpPr>
          <p:nvPr>
            <p:ph idx="1"/>
          </p:nvPr>
        </p:nvSpPr>
        <p:spPr>
          <a:xfrm>
            <a:off x="838200" y="1825625"/>
            <a:ext cx="4965834" cy="4351338"/>
          </a:xfrm>
        </p:spPr>
        <p:txBody>
          <a:bodyPr/>
          <a:lstStyle/>
          <a:p>
            <a:r>
              <a:rPr lang="en-US" dirty="0"/>
              <a:t>The EM sensors can also be used in </a:t>
            </a:r>
            <a:r>
              <a:rPr lang="en-US" dirty="0" smtClean="0"/>
              <a:t>fields </a:t>
            </a:r>
            <a:r>
              <a:rPr lang="en-US" dirty="0"/>
              <a:t>with rocks without harm to the sensor (Fig. 6.12).</a:t>
            </a:r>
            <a:endParaRPr lang="en-US" dirty="0"/>
          </a:p>
        </p:txBody>
      </p:sp>
      <p:pic>
        <p:nvPicPr>
          <p:cNvPr id="8194" name="Picture 2" descr="Fig. 6.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034" y="1574389"/>
            <a:ext cx="6136764" cy="46025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135604"/>
            <a:ext cx="12743848" cy="646331"/>
          </a:xfrm>
          <a:prstGeom prst="rect">
            <a:avLst/>
          </a:prstGeom>
        </p:spPr>
        <p:txBody>
          <a:bodyPr wrap="square">
            <a:spAutoFit/>
          </a:bodyPr>
          <a:lstStyle/>
          <a:p>
            <a:pPr fontAlgn="base"/>
            <a:r>
              <a:rPr lang="en-US" b="1" i="0" dirty="0" smtClean="0">
                <a:solidFill>
                  <a:srgbClr val="000000"/>
                </a:solidFill>
                <a:effectLst/>
                <a:latin typeface="Arial" panose="020B0604020202020204" pitchFamily="34" charset="0"/>
              </a:rPr>
              <a:t>Fig. 6.12.</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EM-38 sensor, and electromagnetic sensor, courtesy of </a:t>
            </a:r>
            <a:r>
              <a:rPr lang="en-US" b="0" i="0" dirty="0" err="1" smtClean="0">
                <a:solidFill>
                  <a:srgbClr val="000000"/>
                </a:solidFill>
                <a:effectLst/>
                <a:latin typeface="Arial" panose="020B0604020202020204" pitchFamily="34" charset="0"/>
              </a:rPr>
              <a:t>Geonics</a:t>
            </a:r>
            <a:r>
              <a:rPr lang="en-US" b="0" i="0" dirty="0" smtClean="0">
                <a:solidFill>
                  <a:srgbClr val="000000"/>
                </a:solidFill>
                <a:effectLst/>
                <a:latin typeface="Arial" panose="020B0604020202020204" pitchFamily="34" charset="0"/>
              </a:rPr>
              <a:t>, Ltd., Mississauga, ON.</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6501733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Multiyear Yield </a:t>
            </a:r>
            <a:r>
              <a:rPr lang="en-US" b="1" dirty="0" smtClean="0"/>
              <a:t>Maps</a:t>
            </a:r>
            <a:endParaRPr lang="en-US" dirty="0"/>
          </a:p>
        </p:txBody>
      </p:sp>
      <p:sp>
        <p:nvSpPr>
          <p:cNvPr id="3" name="Content Placeholder 2"/>
          <p:cNvSpPr>
            <a:spLocks noGrp="1"/>
          </p:cNvSpPr>
          <p:nvPr>
            <p:ph idx="1"/>
          </p:nvPr>
        </p:nvSpPr>
        <p:spPr/>
        <p:txBody>
          <a:bodyPr/>
          <a:lstStyle/>
          <a:p>
            <a:r>
              <a:rPr lang="en-US" dirty="0"/>
              <a:t>To be most useful, several years of yield maps should be integrated into a multiyear yield map (</a:t>
            </a:r>
            <a:r>
              <a:rPr lang="en-US" dirty="0" err="1"/>
              <a:t>Franzen</a:t>
            </a:r>
            <a:r>
              <a:rPr lang="en-US" dirty="0"/>
              <a:t> et al., 2008; Chapter 5, Fulton et al., 2018). Whether a fi </a:t>
            </a:r>
            <a:r>
              <a:rPr lang="en-US" dirty="0" err="1"/>
              <a:t>eld</a:t>
            </a:r>
            <a:r>
              <a:rPr lang="en-US" dirty="0"/>
              <a:t> has had a history of a sin-</a:t>
            </a:r>
            <a:r>
              <a:rPr lang="en-US" dirty="0" err="1"/>
              <a:t>gle</a:t>
            </a:r>
            <a:r>
              <a:rPr lang="en-US" dirty="0"/>
              <a:t> crop or a diverse crop rotation, the same general procedure should be followed to create the multiyear yield map. A fi </a:t>
            </a:r>
            <a:r>
              <a:rPr lang="en-US" dirty="0" err="1"/>
              <a:t>eld</a:t>
            </a:r>
            <a:r>
              <a:rPr lang="en-US" dirty="0"/>
              <a:t> that has been in continuous wheat might average 80 bushels per acre (5 Mg ha-1) one year and 20 bushels per acre (1.2 Mg ha-1) another year. The actual bushels for the fi </a:t>
            </a:r>
            <a:r>
              <a:rPr lang="en-US" dirty="0" err="1"/>
              <a:t>eld</a:t>
            </a:r>
            <a:r>
              <a:rPr lang="en-US" dirty="0"/>
              <a:t> therefore cannot be used when the data sets are combined. </a:t>
            </a:r>
            <a:endParaRPr lang="en-US" dirty="0"/>
          </a:p>
        </p:txBody>
      </p:sp>
    </p:spTree>
    <p:extLst>
      <p:ext uri="{BB962C8B-B14F-4D97-AF65-F5344CB8AC3E}">
        <p14:creationId xmlns:p14="http://schemas.microsoft.com/office/powerpoint/2010/main" val="9921955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Multiyear Yield </a:t>
            </a:r>
            <a:r>
              <a:rPr lang="en-US" b="1" dirty="0" smtClean="0"/>
              <a:t>Maps</a:t>
            </a:r>
            <a:endParaRPr lang="en-US" dirty="0"/>
          </a:p>
        </p:txBody>
      </p:sp>
      <p:sp>
        <p:nvSpPr>
          <p:cNvPr id="3" name="Content Placeholder 2"/>
          <p:cNvSpPr>
            <a:spLocks noGrp="1"/>
          </p:cNvSpPr>
          <p:nvPr>
            <p:ph idx="1"/>
          </p:nvPr>
        </p:nvSpPr>
        <p:spPr/>
        <p:txBody>
          <a:bodyPr/>
          <a:lstStyle/>
          <a:p>
            <a:r>
              <a:rPr lang="en-US" dirty="0"/>
              <a:t>Standardization is a simple mathematical </a:t>
            </a:r>
            <a:r>
              <a:rPr lang="en-US" dirty="0" err="1"/>
              <a:t>exer-cise</a:t>
            </a:r>
            <a:r>
              <a:rPr lang="en-US" dirty="0"/>
              <a:t> that converts bushels per acre into relative yield. In the example year of high wheat yield with high-</a:t>
            </a:r>
            <a:r>
              <a:rPr lang="en-US" dirty="0" err="1"/>
              <a:t>est</a:t>
            </a:r>
            <a:r>
              <a:rPr lang="en-US" dirty="0"/>
              <a:t> yield of 80 bushels per acre (5 Mg ha-1), divide each yield by 80. The range of yield is then 0 to 1. If the next year is canola, and the highest canola yield was 3500 pounds per acre, divide each yield by 3500. The range of yield is from 0 to 1.</a:t>
            </a:r>
            <a:endParaRPr lang="en-US" dirty="0"/>
          </a:p>
        </p:txBody>
      </p:sp>
    </p:spTree>
    <p:extLst>
      <p:ext uri="{BB962C8B-B14F-4D97-AF65-F5344CB8AC3E}">
        <p14:creationId xmlns:p14="http://schemas.microsoft.com/office/powerpoint/2010/main" val="31732723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658628" y="35968"/>
            <a:ext cx="7392202" cy="6822032"/>
          </a:xfrm>
          <a:prstGeom prst="rect">
            <a:avLst/>
          </a:prstGeom>
        </p:spPr>
      </p:pic>
      <p:sp>
        <p:nvSpPr>
          <p:cNvPr id="5" name="Rectangle 4"/>
          <p:cNvSpPr/>
          <p:nvPr/>
        </p:nvSpPr>
        <p:spPr>
          <a:xfrm>
            <a:off x="141171" y="1825625"/>
            <a:ext cx="4296828" cy="4524315"/>
          </a:xfrm>
          <a:prstGeom prst="rect">
            <a:avLst/>
          </a:prstGeom>
        </p:spPr>
        <p:txBody>
          <a:bodyPr wrap="square">
            <a:spAutoFit/>
          </a:bodyPr>
          <a:lstStyle/>
          <a:p>
            <a:pPr fontAlgn="base"/>
            <a:r>
              <a:rPr lang="en-US" sz="2400" b="1" i="0" dirty="0" smtClean="0">
                <a:solidFill>
                  <a:srgbClr val="000000"/>
                </a:solidFill>
                <a:effectLst/>
                <a:latin typeface="Arial" panose="020B0604020202020204" pitchFamily="34" charset="0"/>
              </a:rPr>
              <a:t/>
            </a:r>
            <a:br>
              <a:rPr lang="en-US" sz="2400" b="1" i="0" dirty="0" smtClean="0">
                <a:solidFill>
                  <a:srgbClr val="000000"/>
                </a:solidFill>
                <a:effectLst/>
                <a:latin typeface="Arial" panose="020B0604020202020204" pitchFamily="34" charset="0"/>
              </a:rPr>
            </a:br>
            <a:r>
              <a:rPr lang="en-US" sz="2400" b="1" i="0" dirty="0" smtClean="0">
                <a:solidFill>
                  <a:srgbClr val="000000"/>
                </a:solidFill>
                <a:effectLst/>
                <a:latin typeface="Arial" panose="020B0604020202020204" pitchFamily="34" charset="0"/>
              </a:rPr>
              <a:t>Fig. 6.13.</a:t>
            </a:r>
            <a:br>
              <a:rPr lang="en-US" sz="2400" b="1" i="0" dirty="0" smtClean="0">
                <a:solidFill>
                  <a:srgbClr val="000000"/>
                </a:solidFill>
                <a:effectLst/>
                <a:latin typeface="Arial" panose="020B0604020202020204" pitchFamily="34" charset="0"/>
              </a:rPr>
            </a:br>
            <a:r>
              <a:rPr lang="en-US" sz="2400" b="0" i="0" dirty="0" smtClean="0">
                <a:solidFill>
                  <a:srgbClr val="000000"/>
                </a:solidFill>
                <a:effectLst/>
                <a:latin typeface="Arial" panose="020B0604020202020204" pitchFamily="34" charset="0"/>
              </a:rPr>
              <a:t>A multiyear yield map of corn and soybean rotations in a 40-acre field near </a:t>
            </a:r>
            <a:r>
              <a:rPr lang="en-US" sz="2400" b="0" i="0" dirty="0" err="1" smtClean="0">
                <a:solidFill>
                  <a:srgbClr val="000000"/>
                </a:solidFill>
                <a:effectLst/>
                <a:latin typeface="Arial" panose="020B0604020202020204" pitchFamily="34" charset="0"/>
              </a:rPr>
              <a:t>Thomasboro</a:t>
            </a:r>
            <a:r>
              <a:rPr lang="en-US" sz="2400" b="0" i="0" dirty="0" smtClean="0">
                <a:solidFill>
                  <a:srgbClr val="000000"/>
                </a:solidFill>
                <a:effectLst/>
                <a:latin typeface="Arial" panose="020B0604020202020204" pitchFamily="34" charset="0"/>
              </a:rPr>
              <a:t>, IL, over 4 yr. Yield frequency is relative yield from the mean (0) value. Positive values are increasing yield over mean yields, while negative values are decreasing yield from the mean. From </a:t>
            </a:r>
            <a:r>
              <a:rPr lang="en-US" sz="2400" b="0" i="0" u="none" strike="noStrike" dirty="0" err="1" smtClean="0">
                <a:solidFill>
                  <a:srgbClr val="000000"/>
                </a:solidFill>
                <a:effectLst/>
                <a:latin typeface="inherit"/>
                <a:hlinkClick r:id="rId3"/>
              </a:rPr>
              <a:t>Franzen</a:t>
            </a:r>
            <a:r>
              <a:rPr lang="en-US" sz="2400" b="0" i="0" u="none" strike="noStrike" dirty="0" smtClean="0">
                <a:solidFill>
                  <a:srgbClr val="000000"/>
                </a:solidFill>
                <a:effectLst/>
                <a:latin typeface="inherit"/>
                <a:hlinkClick r:id="rId3"/>
              </a:rPr>
              <a:t>, 2006</a:t>
            </a:r>
            <a:r>
              <a:rPr lang="en-US" sz="2400" b="0" i="0" dirty="0" smtClean="0">
                <a:solidFill>
                  <a:srgbClr val="000000"/>
                </a:solidFill>
                <a:effectLst/>
                <a:latin typeface="Arial" panose="020B0604020202020204" pitchFamily="34" charset="0"/>
              </a:rPr>
              <a:t>.</a:t>
            </a:r>
            <a:endParaRPr lang="en-US" sz="24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6375496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Combinations of Zone Mapping </a:t>
            </a:r>
            <a:r>
              <a:rPr lang="en-US" b="1" dirty="0" smtClean="0"/>
              <a:t>Tools</a:t>
            </a:r>
            <a:endParaRPr lang="en-US" dirty="0"/>
          </a:p>
        </p:txBody>
      </p:sp>
      <p:sp>
        <p:nvSpPr>
          <p:cNvPr id="3" name="Content Placeholder 2"/>
          <p:cNvSpPr>
            <a:spLocks noGrp="1"/>
          </p:cNvSpPr>
          <p:nvPr>
            <p:ph idx="1"/>
          </p:nvPr>
        </p:nvSpPr>
        <p:spPr/>
        <p:txBody>
          <a:bodyPr>
            <a:normAutofit fontScale="92500" lnSpcReduction="10000"/>
          </a:bodyPr>
          <a:lstStyle/>
          <a:p>
            <a:r>
              <a:rPr lang="en-US" dirty="0"/>
              <a:t>Management zone soil nutrient maps are often based on elevation, soil nutrient levels, crop </a:t>
            </a:r>
            <a:r>
              <a:rPr lang="en-US" dirty="0" err="1"/>
              <a:t>reflec-tance</a:t>
            </a:r>
            <a:r>
              <a:rPr lang="en-US" dirty="0"/>
              <a:t>, EC, and yield maps (</a:t>
            </a:r>
            <a:r>
              <a:rPr lang="en-US" dirty="0" err="1"/>
              <a:t>Franzen</a:t>
            </a:r>
            <a:r>
              <a:rPr lang="en-US" dirty="0"/>
              <a:t> et al., 2011). These maps can be produced by first producing individual zone maps of each tool database for the field. A layering program then is used to </a:t>
            </a:r>
            <a:r>
              <a:rPr lang="en-US" dirty="0" err="1"/>
              <a:t>superim</a:t>
            </a:r>
            <a:r>
              <a:rPr lang="en-US" dirty="0"/>
              <a:t>-pose the value and location of each zone map pixel geographically over the corresponding pixel of the other zone map(s). A clustering program then is used to analyze the patterns from each zone map to produce the final multi-zone map. An example of this approach is available in Clay et al. (2017).</a:t>
            </a:r>
          </a:p>
          <a:p>
            <a:r>
              <a:rPr lang="en-US" dirty="0"/>
              <a:t>The choice of zone number is largely left to the consultant or grower. Usually three to five zones for fields from 40 acres (16.1 ha) to 640 acres (259 ha) are selected. Up to 10 zones have been used to man-age fields in extreme cases. </a:t>
            </a:r>
            <a:endParaRPr lang="en-US" dirty="0"/>
          </a:p>
        </p:txBody>
      </p:sp>
    </p:spTree>
    <p:extLst>
      <p:ext uri="{BB962C8B-B14F-4D97-AF65-F5344CB8AC3E}">
        <p14:creationId xmlns:p14="http://schemas.microsoft.com/office/powerpoint/2010/main" val="34093384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Selecting a Soil Sampling </a:t>
            </a:r>
            <a:r>
              <a:rPr lang="en-US" b="1" dirty="0" smtClean="0"/>
              <a:t>Strategy</a:t>
            </a:r>
            <a:endParaRPr lang="en-US" dirty="0"/>
          </a:p>
        </p:txBody>
      </p:sp>
      <p:sp>
        <p:nvSpPr>
          <p:cNvPr id="3" name="Content Placeholder 2"/>
          <p:cNvSpPr>
            <a:spLocks noGrp="1"/>
          </p:cNvSpPr>
          <p:nvPr>
            <p:ph idx="1"/>
          </p:nvPr>
        </p:nvSpPr>
        <p:spPr/>
        <p:txBody>
          <a:bodyPr/>
          <a:lstStyle/>
          <a:p>
            <a:r>
              <a:rPr lang="en-US" dirty="0"/>
              <a:t>Grid sampling has been most useful for farms that have received large amounts of fertilizer or manure in the past, which overwhelms any relic of natural soil nutrient variation. Examples of this are many areas in Iowa, Illinois and Indiana, where the fertilizer “buildup and maintenance” approach have resulted in high soil test levels. There is </a:t>
            </a:r>
            <a:r>
              <a:rPr lang="en-US" dirty="0" err="1"/>
              <a:t>vari</a:t>
            </a:r>
            <a:r>
              <a:rPr lang="en-US" dirty="0"/>
              <a:t>-ability in these fields, but the variability is all in the ‘high’ range, so the recommendation would be the same. Because of the uniformity of </a:t>
            </a:r>
            <a:r>
              <a:rPr lang="en-US" dirty="0" err="1"/>
              <a:t>recommen-dation</a:t>
            </a:r>
            <a:r>
              <a:rPr lang="en-US" dirty="0"/>
              <a:t>, a 2.5-acre grid (1 ha) is acceptable in these fields. If there is high </a:t>
            </a:r>
            <a:r>
              <a:rPr lang="en-US" dirty="0" err="1"/>
              <a:t>variabililty</a:t>
            </a:r>
            <a:r>
              <a:rPr lang="en-US" dirty="0"/>
              <a:t> in the </a:t>
            </a:r>
            <a:r>
              <a:rPr lang="en-US" dirty="0" err="1"/>
              <a:t>recom-mendation</a:t>
            </a:r>
            <a:r>
              <a:rPr lang="en-US" dirty="0"/>
              <a:t>, then a high sampling density may be required to create an accurate map (</a:t>
            </a:r>
            <a:r>
              <a:rPr lang="en-US" dirty="0" err="1"/>
              <a:t>Franzen</a:t>
            </a:r>
            <a:r>
              <a:rPr lang="en-US" dirty="0"/>
              <a:t> and Peck, 1995; </a:t>
            </a:r>
            <a:r>
              <a:rPr lang="en-US" dirty="0" err="1"/>
              <a:t>Mallarino</a:t>
            </a:r>
            <a:r>
              <a:rPr lang="en-US" dirty="0"/>
              <a:t> and </a:t>
            </a:r>
            <a:r>
              <a:rPr lang="en-US" dirty="0" err="1"/>
              <a:t>Wittry</a:t>
            </a:r>
            <a:r>
              <a:rPr lang="en-US" dirty="0"/>
              <a:t>, 2004).</a:t>
            </a:r>
            <a:endParaRPr lang="en-US" dirty="0"/>
          </a:p>
        </p:txBody>
      </p:sp>
    </p:spTree>
    <p:extLst>
      <p:ext uri="{BB962C8B-B14F-4D97-AF65-F5344CB8AC3E}">
        <p14:creationId xmlns:p14="http://schemas.microsoft.com/office/powerpoint/2010/main" val="2119900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Selecting a Soil Sampling </a:t>
            </a:r>
            <a:r>
              <a:rPr lang="en-US" b="1" dirty="0" smtClean="0"/>
              <a:t>Strategy</a:t>
            </a:r>
            <a:endParaRPr lang="en-US" dirty="0"/>
          </a:p>
        </p:txBody>
      </p:sp>
      <p:sp>
        <p:nvSpPr>
          <p:cNvPr id="3" name="Content Placeholder 2"/>
          <p:cNvSpPr>
            <a:spLocks noGrp="1"/>
          </p:cNvSpPr>
          <p:nvPr>
            <p:ph idx="1"/>
          </p:nvPr>
        </p:nvSpPr>
        <p:spPr/>
        <p:txBody>
          <a:bodyPr>
            <a:normAutofit fontScale="92500" lnSpcReduction="10000"/>
          </a:bodyPr>
          <a:lstStyle/>
          <a:p>
            <a:r>
              <a:rPr lang="en-US" dirty="0"/>
              <a:t>Zone sampling is most useful for soil nitrate where the fertilizer recommendation is based on the </a:t>
            </a:r>
            <a:r>
              <a:rPr lang="en-US" dirty="0" err="1"/>
              <a:t>resid-ual</a:t>
            </a:r>
            <a:r>
              <a:rPr lang="en-US" dirty="0"/>
              <a:t> soil nitrate (Morris et al., 2018). Residual soil nitrate is related to water movement and crop productivity, which is most often related to topography and </a:t>
            </a:r>
            <a:r>
              <a:rPr lang="en-US" dirty="0" err="1"/>
              <a:t>natu-ral</a:t>
            </a:r>
            <a:r>
              <a:rPr lang="en-US" dirty="0"/>
              <a:t> variation. In areas where farmers fertilize using a more conservative ‘sufficiency’ approach, even soil phosphorus and potassium levels are best delineated using a zone approach. In the sufficiency approach, the farmer fertilizes each crop, and although rate is linked to soil test level, the goal is to apply the most profitable fertilizer application in a given year, not to build a soil test level to a higher fertility status. In Iowa, </a:t>
            </a:r>
            <a:r>
              <a:rPr lang="en-US" dirty="0" err="1"/>
              <a:t>Mallarino</a:t>
            </a:r>
            <a:r>
              <a:rPr lang="en-US" dirty="0"/>
              <a:t> and </a:t>
            </a:r>
            <a:r>
              <a:rPr lang="en-US" dirty="0" err="1"/>
              <a:t>Wittry</a:t>
            </a:r>
            <a:r>
              <a:rPr lang="en-US" dirty="0"/>
              <a:t> (2014) reported that the grid approach was best for soil phosphorus, while the management zone approach was better for </a:t>
            </a:r>
            <a:r>
              <a:rPr lang="en-US" dirty="0" err="1"/>
              <a:t>potas-sium</a:t>
            </a:r>
            <a:r>
              <a:rPr lang="en-US" dirty="0"/>
              <a:t> and soil pH (</a:t>
            </a:r>
            <a:r>
              <a:rPr lang="en-US" dirty="0" err="1"/>
              <a:t>Mallarino</a:t>
            </a:r>
            <a:r>
              <a:rPr lang="en-US" dirty="0"/>
              <a:t> and </a:t>
            </a:r>
            <a:r>
              <a:rPr lang="en-US" dirty="0" err="1"/>
              <a:t>Wittry</a:t>
            </a:r>
            <a:r>
              <a:rPr lang="en-US" dirty="0"/>
              <a:t>, 2004).</a:t>
            </a:r>
            <a:endParaRPr lang="en-US" dirty="0"/>
          </a:p>
        </p:txBody>
      </p:sp>
    </p:spTree>
    <p:extLst>
      <p:ext uri="{BB962C8B-B14F-4D97-AF65-F5344CB8AC3E}">
        <p14:creationId xmlns:p14="http://schemas.microsoft.com/office/powerpoint/2010/main" val="1371849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57821" y="1543068"/>
            <a:ext cx="9358388" cy="460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1676400" y="26458"/>
            <a:ext cx="10515600" cy="1325563"/>
          </a:xfrm>
        </p:spPr>
        <p:txBody>
          <a:bodyPr/>
          <a:lstStyle/>
          <a:p>
            <a:pPr algn="r"/>
            <a:r>
              <a:rPr lang="en-US" dirty="0" smtClean="0">
                <a:solidFill>
                  <a:schemeClr val="bg1"/>
                </a:solidFill>
              </a:rPr>
              <a:t>Sampling</a:t>
            </a:r>
            <a:endParaRPr lang="en-US" dirty="0">
              <a:solidFill>
                <a:schemeClr val="bg1"/>
              </a:solidFill>
            </a:endParaRPr>
          </a:p>
        </p:txBody>
      </p:sp>
    </p:spTree>
    <p:extLst>
      <p:ext uri="{BB962C8B-B14F-4D97-AF65-F5344CB8AC3E}">
        <p14:creationId xmlns:p14="http://schemas.microsoft.com/office/powerpoint/2010/main" val="29009476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Selecting a Soil Sampling </a:t>
            </a:r>
            <a:r>
              <a:rPr lang="en-US" b="1" dirty="0" smtClean="0"/>
              <a:t>Strategy</a:t>
            </a:r>
            <a:endParaRPr lang="en-US" dirty="0"/>
          </a:p>
        </p:txBody>
      </p:sp>
      <p:sp>
        <p:nvSpPr>
          <p:cNvPr id="3" name="Content Placeholder 2"/>
          <p:cNvSpPr>
            <a:spLocks noGrp="1"/>
          </p:cNvSpPr>
          <p:nvPr>
            <p:ph idx="1"/>
          </p:nvPr>
        </p:nvSpPr>
        <p:spPr/>
        <p:txBody>
          <a:bodyPr>
            <a:normAutofit/>
          </a:bodyPr>
          <a:lstStyle/>
          <a:p>
            <a:r>
              <a:rPr lang="en-US" dirty="0" smtClean="0"/>
              <a:t>So what would you do.</a:t>
            </a:r>
            <a:endParaRPr lang="en-US" dirty="0"/>
          </a:p>
        </p:txBody>
      </p:sp>
    </p:spTree>
    <p:extLst>
      <p:ext uri="{BB962C8B-B14F-4D97-AF65-F5344CB8AC3E}">
        <p14:creationId xmlns:p14="http://schemas.microsoft.com/office/powerpoint/2010/main" val="37799728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a:t>
            </a:r>
            <a:endParaRPr lang="en-US" dirty="0"/>
          </a:p>
        </p:txBody>
      </p:sp>
      <p:sp>
        <p:nvSpPr>
          <p:cNvPr id="3" name="Content Placeholder 2"/>
          <p:cNvSpPr>
            <a:spLocks noGrp="1"/>
          </p:cNvSpPr>
          <p:nvPr>
            <p:ph idx="1"/>
          </p:nvPr>
        </p:nvSpPr>
        <p:spPr/>
        <p:txBody>
          <a:bodyPr/>
          <a:lstStyle/>
          <a:p>
            <a:r>
              <a:rPr lang="en-US" b="1" dirty="0" smtClean="0"/>
              <a:t>Video 6.1. </a:t>
            </a:r>
            <a:r>
              <a:rPr lang="en-US" dirty="0" smtClean="0"/>
              <a:t>How can the knowledge of spatial variability facilitate decision making in fields? </a:t>
            </a:r>
            <a:r>
              <a:rPr lang="en-US" dirty="0" smtClean="0">
                <a:hlinkClick r:id="rId2"/>
              </a:rPr>
              <a:t>http://bit.ly/spatial-variability</a:t>
            </a:r>
            <a:r>
              <a:rPr lang="en-US" dirty="0" smtClean="0"/>
              <a:t> </a:t>
            </a:r>
          </a:p>
          <a:p>
            <a:r>
              <a:rPr lang="en-US" b="1" dirty="0" smtClean="0"/>
              <a:t>Video 6.2. </a:t>
            </a:r>
            <a:r>
              <a:rPr lang="en-US" dirty="0" smtClean="0"/>
              <a:t>Why is soil testing better with precision agriculture? </a:t>
            </a:r>
            <a:r>
              <a:rPr lang="en-US" dirty="0" smtClean="0">
                <a:hlinkClick r:id="rId3"/>
              </a:rPr>
              <a:t>http://bit.ly/soil-testing-better</a:t>
            </a:r>
            <a:r>
              <a:rPr lang="en-US" dirty="0" smtClean="0"/>
              <a:t> </a:t>
            </a:r>
          </a:p>
          <a:p>
            <a:r>
              <a:rPr lang="en-US" b="1" dirty="0"/>
              <a:t>Video 6.3</a:t>
            </a:r>
            <a:r>
              <a:rPr lang="en-US" b="1" dirty="0" smtClean="0"/>
              <a:t>. </a:t>
            </a:r>
            <a:r>
              <a:rPr lang="en-US" dirty="0" smtClean="0"/>
              <a:t>Zone </a:t>
            </a:r>
            <a:r>
              <a:rPr lang="en-US" dirty="0"/>
              <a:t>sampling vs. grid sampling. </a:t>
            </a:r>
            <a:r>
              <a:rPr lang="en-US" dirty="0">
                <a:hlinkClick r:id="rId4"/>
              </a:rPr>
              <a:t>http://</a:t>
            </a:r>
            <a:r>
              <a:rPr lang="en-US" dirty="0" smtClean="0">
                <a:hlinkClick r:id="rId4"/>
              </a:rPr>
              <a:t>bit.ly/zone-sampling-vs-grid-sampling</a:t>
            </a:r>
            <a:endParaRPr lang="en-US" dirty="0" smtClean="0"/>
          </a:p>
          <a:p>
            <a:r>
              <a:rPr lang="en-US" b="1" dirty="0"/>
              <a:t>Video 6.4</a:t>
            </a:r>
            <a:r>
              <a:rPr lang="en-US" b="1" dirty="0" smtClean="0"/>
              <a:t>. </a:t>
            </a:r>
            <a:r>
              <a:rPr lang="en-US" dirty="0" smtClean="0"/>
              <a:t>How </a:t>
            </a:r>
            <a:r>
              <a:rPr lang="en-US" dirty="0"/>
              <a:t>can yield maps aid with soil sampling? </a:t>
            </a:r>
            <a:r>
              <a:rPr lang="en-US" dirty="0">
                <a:hlinkClick r:id="rId5"/>
              </a:rPr>
              <a:t>http://bit.ly/yield-maps-soil</a:t>
            </a:r>
            <a:endParaRPr lang="en-US" dirty="0"/>
          </a:p>
          <a:p>
            <a:endParaRPr lang="en-US" dirty="0"/>
          </a:p>
          <a:p>
            <a:endParaRPr lang="en-US" dirty="0"/>
          </a:p>
        </p:txBody>
      </p:sp>
    </p:spTree>
    <p:extLst>
      <p:ext uri="{BB962C8B-B14F-4D97-AF65-F5344CB8AC3E}">
        <p14:creationId xmlns:p14="http://schemas.microsoft.com/office/powerpoint/2010/main" val="292993714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Chapter Questions</a:t>
            </a:r>
            <a:br>
              <a:rPr lang="en-US" b="1" dirty="0" smtClean="0"/>
            </a:br>
            <a:endParaRPr lang="en-US" dirty="0"/>
          </a:p>
        </p:txBody>
      </p:sp>
      <p:sp>
        <p:nvSpPr>
          <p:cNvPr id="3" name="Content Placeholder 2"/>
          <p:cNvSpPr>
            <a:spLocks noGrp="1"/>
          </p:cNvSpPr>
          <p:nvPr>
            <p:ph idx="1"/>
          </p:nvPr>
        </p:nvSpPr>
        <p:spPr/>
        <p:txBody>
          <a:bodyPr>
            <a:normAutofit fontScale="85000" lnSpcReduction="20000"/>
          </a:bodyPr>
          <a:lstStyle/>
          <a:p>
            <a:pPr fontAlgn="base"/>
            <a:r>
              <a:rPr lang="en-US" dirty="0" smtClean="0"/>
              <a:t>How </a:t>
            </a:r>
            <a:r>
              <a:rPr lang="en-US" dirty="0"/>
              <a:t>might field topography influence soil nutrient variability?</a:t>
            </a:r>
          </a:p>
          <a:p>
            <a:pPr fontAlgn="base"/>
            <a:r>
              <a:rPr lang="en-US" dirty="0"/>
              <a:t>Name four factors other than topography that might influence natural soil nutrient variability.</a:t>
            </a:r>
          </a:p>
          <a:p>
            <a:pPr fontAlgn="base"/>
            <a:r>
              <a:rPr lang="en-US" dirty="0"/>
              <a:t>Name two factors that might contribute to systematic variability of soil nutrients.</a:t>
            </a:r>
          </a:p>
          <a:p>
            <a:pPr fontAlgn="base"/>
            <a:r>
              <a:rPr lang="en-US" dirty="0"/>
              <a:t>Fields where high rates of phosphate and potash fertilizer were applied in a soil test buildup</a:t>
            </a:r>
          </a:p>
          <a:p>
            <a:pPr fontAlgn="base"/>
            <a:r>
              <a:rPr lang="en-US" dirty="0"/>
              <a:t>program would benefit from which site-specific soil sampling strategy for P and K: grid or zone?</a:t>
            </a:r>
          </a:p>
          <a:p>
            <a:pPr fontAlgn="base"/>
            <a:r>
              <a:rPr lang="en-US" dirty="0"/>
              <a:t>Name four possible tools that might be utilized to help delineate soil nutrient zones.</a:t>
            </a:r>
          </a:p>
          <a:p>
            <a:pPr fontAlgn="base"/>
            <a:r>
              <a:rPr lang="en-US" dirty="0"/>
              <a:t>What soil sampling strategy is used most often to avoid systemic soil sampling errors and why is it more effective than other strategies?</a:t>
            </a:r>
          </a:p>
          <a:p>
            <a:endParaRPr lang="en-US" dirty="0"/>
          </a:p>
        </p:txBody>
      </p:sp>
    </p:spTree>
    <p:extLst>
      <p:ext uri="{BB962C8B-B14F-4D97-AF65-F5344CB8AC3E}">
        <p14:creationId xmlns:p14="http://schemas.microsoft.com/office/powerpoint/2010/main" val="1850113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23739" y="389964"/>
            <a:ext cx="7886700" cy="8471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n-US" dirty="0">
              <a:solidFill>
                <a:schemeClr val="bg1"/>
              </a:solidFill>
            </a:endParaRPr>
          </a:p>
        </p:txBody>
      </p:sp>
      <p:graphicFrame>
        <p:nvGraphicFramePr>
          <p:cNvPr id="3" name="Chart 2"/>
          <p:cNvGraphicFramePr>
            <a:graphicFrameLocks/>
          </p:cNvGraphicFramePr>
          <p:nvPr>
            <p:extLst/>
          </p:nvPr>
        </p:nvGraphicFramePr>
        <p:xfrm>
          <a:off x="1622595" y="1107103"/>
          <a:ext cx="8398499" cy="4257377"/>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1577788" y="10001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smtClean="0">
                <a:solidFill>
                  <a:schemeClr val="bg1"/>
                </a:solidFill>
              </a:rPr>
              <a:t>9 On farm No-till Wheat P Response Studies</a:t>
            </a:r>
            <a:endParaRPr lang="en-US" dirty="0">
              <a:solidFill>
                <a:schemeClr val="bg1"/>
              </a:solidFill>
            </a:endParaRPr>
          </a:p>
        </p:txBody>
      </p:sp>
      <p:graphicFrame>
        <p:nvGraphicFramePr>
          <p:cNvPr id="5" name="Table 4"/>
          <p:cNvGraphicFramePr>
            <a:graphicFrameLocks noGrp="1"/>
          </p:cNvGraphicFramePr>
          <p:nvPr>
            <p:extLst/>
          </p:nvPr>
        </p:nvGraphicFramePr>
        <p:xfrm>
          <a:off x="1667403" y="5364480"/>
          <a:ext cx="8308884" cy="1493520"/>
        </p:xfrm>
        <a:graphic>
          <a:graphicData uri="http://schemas.openxmlformats.org/drawingml/2006/table">
            <a:tbl>
              <a:tblPr/>
              <a:tblGrid>
                <a:gridCol w="687629">
                  <a:extLst>
                    <a:ext uri="{9D8B030D-6E8A-4147-A177-3AD203B41FA5}">
                      <a16:colId xmlns:a16="http://schemas.microsoft.com/office/drawing/2014/main" xmlns="" val="20000"/>
                    </a:ext>
                  </a:extLst>
                </a:gridCol>
                <a:gridCol w="1341657">
                  <a:extLst>
                    <a:ext uri="{9D8B030D-6E8A-4147-A177-3AD203B41FA5}">
                      <a16:colId xmlns:a16="http://schemas.microsoft.com/office/drawing/2014/main" xmlns="" val="20001"/>
                    </a:ext>
                  </a:extLst>
                </a:gridCol>
                <a:gridCol w="1147246">
                  <a:extLst>
                    <a:ext uri="{9D8B030D-6E8A-4147-A177-3AD203B41FA5}">
                      <a16:colId xmlns:a16="http://schemas.microsoft.com/office/drawing/2014/main" xmlns="" val="20002"/>
                    </a:ext>
                  </a:extLst>
                </a:gridCol>
                <a:gridCol w="855392">
                  <a:extLst>
                    <a:ext uri="{9D8B030D-6E8A-4147-A177-3AD203B41FA5}">
                      <a16:colId xmlns:a16="http://schemas.microsoft.com/office/drawing/2014/main" xmlns="" val="20003"/>
                    </a:ext>
                  </a:extLst>
                </a:gridCol>
                <a:gridCol w="855392">
                  <a:extLst>
                    <a:ext uri="{9D8B030D-6E8A-4147-A177-3AD203B41FA5}">
                      <a16:colId xmlns:a16="http://schemas.microsoft.com/office/drawing/2014/main" xmlns="" val="20004"/>
                    </a:ext>
                  </a:extLst>
                </a:gridCol>
                <a:gridCol w="855392">
                  <a:extLst>
                    <a:ext uri="{9D8B030D-6E8A-4147-A177-3AD203B41FA5}">
                      <a16:colId xmlns:a16="http://schemas.microsoft.com/office/drawing/2014/main" xmlns="" val="20005"/>
                    </a:ext>
                  </a:extLst>
                </a:gridCol>
                <a:gridCol w="855392">
                  <a:extLst>
                    <a:ext uri="{9D8B030D-6E8A-4147-A177-3AD203B41FA5}">
                      <a16:colId xmlns:a16="http://schemas.microsoft.com/office/drawing/2014/main" xmlns="" val="20006"/>
                    </a:ext>
                  </a:extLst>
                </a:gridCol>
                <a:gridCol w="855392">
                  <a:extLst>
                    <a:ext uri="{9D8B030D-6E8A-4147-A177-3AD203B41FA5}">
                      <a16:colId xmlns:a16="http://schemas.microsoft.com/office/drawing/2014/main" xmlns="" val="20007"/>
                    </a:ext>
                  </a:extLst>
                </a:gridCol>
                <a:gridCol w="855392">
                  <a:extLst>
                    <a:ext uri="{9D8B030D-6E8A-4147-A177-3AD203B41FA5}">
                      <a16:colId xmlns:a16="http://schemas.microsoft.com/office/drawing/2014/main" xmlns="" val="20008"/>
                    </a:ext>
                  </a:extLst>
                </a:gridCol>
              </a:tblGrid>
              <a:tr h="197164">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Year</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Location</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Sampling Depth</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solidFill>
                  </a:tcPr>
                </a:tc>
                <a:tc grid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Mehlich III Extractable P</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solidFill>
                  </a:tcPr>
                </a:tc>
                <a:tc hMerge="1">
                  <a:txBody>
                    <a:bodyPr/>
                    <a:lstStyle/>
                    <a:p>
                      <a:endParaRPr lang="en-US"/>
                    </a:p>
                  </a:txBody>
                  <a:tcPr/>
                </a:tc>
                <a:tc hMerge="1">
                  <a:txBody>
                    <a:bodyPr/>
                    <a:lstStyle/>
                    <a:p>
                      <a:endParaRPr lang="en-US"/>
                    </a:p>
                  </a:txBody>
                  <a:tcPr/>
                </a:tc>
                <a:tc grid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Soil </a:t>
                      </a:r>
                      <a:r>
                        <a:rPr lang="en-US" sz="1400" b="1" u="none" strike="noStrike" dirty="0" smtClean="0">
                          <a:solidFill>
                            <a:schemeClr val="bg1"/>
                          </a:solidFill>
                          <a:effectLst/>
                          <a:latin typeface="Arial" panose="020B0604020202020204" pitchFamily="34" charset="0"/>
                          <a:cs typeface="Arial" panose="020B0604020202020204" pitchFamily="34" charset="0"/>
                        </a:rPr>
                        <a:t>pH</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solidFill>
                  </a:tcPr>
                </a:tc>
                <a:tc hMerge="1">
                  <a:txBody>
                    <a:bodyPr/>
                    <a:lstStyle/>
                    <a:p>
                      <a:pPr algn="ctr" fontAlgn="b"/>
                      <a:endParaRPr lang="en-US" sz="26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solidFill>
                      <a:schemeClr val="accent1"/>
                    </a:solidFill>
                  </a:tcPr>
                </a:tc>
                <a:tc hMerge="1">
                  <a:txBody>
                    <a:bodyPr/>
                    <a:lstStyle/>
                    <a:p>
                      <a:pPr algn="ctr" fontAlgn="b"/>
                      <a:endParaRPr lang="en-US" sz="26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solidFill>
                      <a:schemeClr val="accent1"/>
                    </a:solidFill>
                  </a:tcPr>
                </a:tc>
                <a:extLst>
                  <a:ext uri="{0D108BD9-81ED-4DB2-BD59-A6C34878D82A}">
                    <a16:rowId xmlns:a16="http://schemas.microsoft.com/office/drawing/2014/main" xmlns="" val="10000"/>
                  </a:ext>
                </a:extLst>
              </a:tr>
              <a:tr h="19716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Min</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Max</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Ave</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Min</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Max</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Ave</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solidFill>
                  </a:tcPr>
                </a:tc>
                <a:extLst>
                  <a:ext uri="{0D108BD9-81ED-4DB2-BD59-A6C34878D82A}">
                    <a16:rowId xmlns:a16="http://schemas.microsoft.com/office/drawing/2014/main" xmlns="" val="10001"/>
                  </a:ext>
                </a:extLst>
              </a:tr>
              <a:tr h="19716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u="none" strike="noStrike" dirty="0">
                          <a:effectLst/>
                          <a:latin typeface="Arial" panose="020B0604020202020204" pitchFamily="34" charset="0"/>
                          <a:cs typeface="Arial" panose="020B0604020202020204" pitchFamily="34" charset="0"/>
                        </a:rPr>
                        <a:t>cm</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grid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u="none" strike="noStrike" dirty="0">
                          <a:effectLst/>
                          <a:latin typeface="Arial" panose="020B0604020202020204" pitchFamily="34" charset="0"/>
                          <a:cs typeface="Arial" panose="020B0604020202020204" pitchFamily="34" charset="0"/>
                        </a:rPr>
                        <a:t>Mg P kg</a:t>
                      </a:r>
                      <a:r>
                        <a:rPr lang="en-US" sz="1400" u="none" strike="noStrike" baseline="30000" dirty="0">
                          <a:effectLst/>
                          <a:latin typeface="Arial" panose="020B0604020202020204" pitchFamily="34" charset="0"/>
                          <a:cs typeface="Arial" panose="020B0604020202020204" pitchFamily="34" charset="0"/>
                        </a:rPr>
                        <a:t>-1</a:t>
                      </a:r>
                      <a:endParaRPr lang="en-US" sz="1400" b="0" i="0" u="none" strike="noStrike" baseline="30000"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hMerge="1">
                  <a:txBody>
                    <a:bodyPr/>
                    <a:lstStyle/>
                    <a:p>
                      <a:endParaRPr lang="en-US"/>
                    </a:p>
                  </a:txBody>
                  <a:tcPr/>
                </a:tc>
                <a:tc hMerge="1">
                  <a:txBody>
                    <a:bodyPr/>
                    <a:lstStyle/>
                    <a:p>
                      <a:endParaRPr lang="en-US"/>
                    </a:p>
                  </a:txBody>
                  <a:tcPr/>
                </a:tc>
                <a:tc grid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hMerge="1">
                  <a:txBody>
                    <a:bodyPr/>
                    <a:lstStyle/>
                    <a:p>
                      <a:pPr algn="ctr" fontAlgn="b"/>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hMerge="1">
                  <a:txBody>
                    <a:bodyPr/>
                    <a:lstStyle/>
                    <a:p>
                      <a:pPr algn="ctr" fontAlgn="b"/>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10002"/>
                  </a:ext>
                </a:extLst>
              </a:tr>
              <a:tr h="19716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1" u="none" strike="noStrike" dirty="0">
                          <a:effectLst/>
                          <a:latin typeface="Arial" panose="020B0604020202020204" pitchFamily="34" charset="0"/>
                          <a:cs typeface="Arial" panose="020B0604020202020204" pitchFamily="34" charset="0"/>
                        </a:rPr>
                        <a:t>2014</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1" u="none" strike="noStrike">
                          <a:effectLst/>
                          <a:latin typeface="Arial" panose="020B0604020202020204" pitchFamily="34" charset="0"/>
                          <a:cs typeface="Arial" panose="020B0604020202020204" pitchFamily="34" charset="0"/>
                        </a:rPr>
                        <a:t>Stillwater </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u="none" strike="noStrike" dirty="0">
                          <a:effectLst/>
                          <a:latin typeface="Arial" panose="020B0604020202020204" pitchFamily="34" charset="0"/>
                          <a:cs typeface="Arial" panose="020B0604020202020204" pitchFamily="34" charset="0"/>
                        </a:rPr>
                        <a:t>0 -5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1" i="1" u="none" strike="noStrike" dirty="0">
                          <a:effectLst/>
                          <a:latin typeface="Arial" panose="020B0604020202020204" pitchFamily="34" charset="0"/>
                          <a:cs typeface="Arial" panose="020B0604020202020204" pitchFamily="34" charset="0"/>
                        </a:rPr>
                        <a:t>2.2</a:t>
                      </a:r>
                      <a:endParaRPr lang="en-US" sz="14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1" i="1" u="none" strike="noStrike" dirty="0">
                          <a:effectLst/>
                          <a:latin typeface="Arial" panose="020B0604020202020204" pitchFamily="34" charset="0"/>
                          <a:cs typeface="Arial" panose="020B0604020202020204" pitchFamily="34" charset="0"/>
                        </a:rPr>
                        <a:t>41.1</a:t>
                      </a:r>
                      <a:endParaRPr lang="en-US" sz="14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u="none" strike="noStrike">
                          <a:effectLst/>
                          <a:latin typeface="Arial" panose="020B0604020202020204" pitchFamily="34" charset="0"/>
                          <a:cs typeface="Arial" panose="020B0604020202020204" pitchFamily="34" charset="0"/>
                        </a:rPr>
                        <a:t>11.8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1" i="1" u="none" strike="noStrike">
                          <a:effectLst/>
                          <a:latin typeface="Arial" panose="020B0604020202020204" pitchFamily="34" charset="0"/>
                          <a:cs typeface="Arial" panose="020B0604020202020204" pitchFamily="34" charset="0"/>
                        </a:rPr>
                        <a:t>5.9</a:t>
                      </a:r>
                      <a:endParaRPr lang="en-US" sz="1400" b="1" i="1"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1" i="1" u="none" strike="noStrike">
                          <a:effectLst/>
                          <a:latin typeface="Arial" panose="020B0604020202020204" pitchFamily="34" charset="0"/>
                          <a:cs typeface="Arial" panose="020B0604020202020204" pitchFamily="34" charset="0"/>
                        </a:rPr>
                        <a:t>8.1</a:t>
                      </a:r>
                      <a:endParaRPr lang="en-US" sz="1400" b="1" i="1"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u="none" strike="noStrike" dirty="0">
                          <a:effectLst/>
                          <a:latin typeface="Arial" panose="020B0604020202020204" pitchFamily="34" charset="0"/>
                          <a:cs typeface="Arial" panose="020B0604020202020204" pitchFamily="34" charset="0"/>
                        </a:rPr>
                        <a:t>6.9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extLst>
                  <a:ext uri="{0D108BD9-81ED-4DB2-BD59-A6C34878D82A}">
                    <a16:rowId xmlns:a16="http://schemas.microsoft.com/office/drawing/2014/main" xmlns="" val="10003"/>
                  </a:ext>
                </a:extLst>
              </a:tr>
              <a:tr h="19716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u="none" strike="noStrike">
                          <a:effectLst/>
                          <a:latin typeface="Arial" panose="020B0604020202020204" pitchFamily="34" charset="0"/>
                          <a:cs typeface="Arial" panose="020B0604020202020204" pitchFamily="34" charset="0"/>
                        </a:rPr>
                        <a:t>5 -10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1" i="1" u="none" strike="noStrike">
                          <a:effectLst/>
                          <a:latin typeface="Arial" panose="020B0604020202020204" pitchFamily="34" charset="0"/>
                          <a:cs typeface="Arial" panose="020B0604020202020204" pitchFamily="34" charset="0"/>
                        </a:rPr>
                        <a:t>2.9</a:t>
                      </a:r>
                      <a:endParaRPr lang="en-US" sz="1400" b="1" i="1"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1" i="1" u="none" strike="noStrike" dirty="0">
                          <a:effectLst/>
                          <a:latin typeface="Arial" panose="020B0604020202020204" pitchFamily="34" charset="0"/>
                          <a:cs typeface="Arial" panose="020B0604020202020204" pitchFamily="34" charset="0"/>
                        </a:rPr>
                        <a:t>43.3</a:t>
                      </a:r>
                      <a:endParaRPr lang="en-US" sz="14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u="none" strike="noStrike">
                          <a:effectLst/>
                          <a:latin typeface="Arial" panose="020B0604020202020204" pitchFamily="34" charset="0"/>
                          <a:cs typeface="Arial" panose="020B0604020202020204" pitchFamily="34" charset="0"/>
                        </a:rPr>
                        <a:t>7.3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1" i="1" u="none" strike="noStrike" dirty="0">
                          <a:effectLst/>
                          <a:latin typeface="Arial" panose="020B0604020202020204" pitchFamily="34" charset="0"/>
                          <a:cs typeface="Arial" panose="020B0604020202020204" pitchFamily="34" charset="0"/>
                        </a:rPr>
                        <a:t>6.3</a:t>
                      </a:r>
                      <a:endParaRPr lang="en-US" sz="14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1" i="1" u="none" strike="noStrike" dirty="0">
                          <a:effectLst/>
                          <a:latin typeface="Arial" panose="020B0604020202020204" pitchFamily="34" charset="0"/>
                          <a:cs typeface="Arial" panose="020B0604020202020204" pitchFamily="34" charset="0"/>
                        </a:rPr>
                        <a:t>8.2</a:t>
                      </a:r>
                      <a:endParaRPr lang="en-US" sz="14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u="none" strike="noStrike">
                          <a:effectLst/>
                          <a:latin typeface="Arial" panose="020B0604020202020204" pitchFamily="34" charset="0"/>
                          <a:cs typeface="Arial" panose="020B0604020202020204" pitchFamily="34" charset="0"/>
                        </a:rPr>
                        <a:t>7.3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extLst>
                  <a:ext uri="{0D108BD9-81ED-4DB2-BD59-A6C34878D82A}">
                    <a16:rowId xmlns:a16="http://schemas.microsoft.com/office/drawing/2014/main" xmlns="" val="10004"/>
                  </a:ext>
                </a:extLst>
              </a:tr>
              <a:tr h="19716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u="none" strike="noStrike">
                          <a:effectLst/>
                          <a:latin typeface="Arial" panose="020B0604020202020204" pitchFamily="34" charset="0"/>
                          <a:cs typeface="Arial" panose="020B0604020202020204" pitchFamily="34" charset="0"/>
                        </a:rPr>
                        <a:t>10 -15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u="none" strike="noStrike">
                          <a:effectLst/>
                          <a:latin typeface="Arial" panose="020B0604020202020204" pitchFamily="34" charset="0"/>
                          <a:cs typeface="Arial" panose="020B0604020202020204" pitchFamily="34" charset="0"/>
                        </a:rPr>
                        <a:t>2.3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u="none" strike="noStrike">
                          <a:effectLst/>
                          <a:latin typeface="Arial" panose="020B0604020202020204" pitchFamily="34" charset="0"/>
                          <a:cs typeface="Arial" panose="020B0604020202020204" pitchFamily="34" charset="0"/>
                        </a:rPr>
                        <a:t>12.7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u="none" strike="noStrike">
                          <a:effectLst/>
                          <a:latin typeface="Arial" panose="020B0604020202020204" pitchFamily="34" charset="0"/>
                          <a:cs typeface="Arial" panose="020B0604020202020204" pitchFamily="34" charset="0"/>
                        </a:rPr>
                        <a:t>4.9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u="none" strike="noStrike">
                          <a:effectLst/>
                          <a:latin typeface="Arial" panose="020B0604020202020204" pitchFamily="34" charset="0"/>
                          <a:cs typeface="Arial" panose="020B0604020202020204" pitchFamily="34" charset="0"/>
                        </a:rPr>
                        <a:t>6.2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u="none" strike="noStrike" dirty="0">
                          <a:effectLst/>
                          <a:latin typeface="Arial" panose="020B0604020202020204" pitchFamily="34" charset="0"/>
                          <a:cs typeface="Arial" panose="020B0604020202020204" pitchFamily="34" charset="0"/>
                        </a:rPr>
                        <a:t>5.2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u="none" strike="noStrike" dirty="0">
                          <a:effectLst/>
                          <a:latin typeface="Arial" panose="020B0604020202020204" pitchFamily="34" charset="0"/>
                          <a:cs typeface="Arial" panose="020B0604020202020204" pitchFamily="34" charset="0"/>
                        </a:rPr>
                        <a:t>7.3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extLst>
                  <a:ext uri="{0D108BD9-81ED-4DB2-BD59-A6C34878D82A}">
                    <a16:rowId xmlns:a16="http://schemas.microsoft.com/office/drawing/2014/main" xmlns="" val="10005"/>
                  </a:ext>
                </a:extLst>
              </a:tr>
              <a:tr h="19716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u="none" strike="noStrike" dirty="0">
                          <a:effectLst/>
                          <a:latin typeface="Arial" panose="020B0604020202020204" pitchFamily="34" charset="0"/>
                          <a:cs typeface="Arial" panose="020B0604020202020204" pitchFamily="34" charset="0"/>
                        </a:rPr>
                        <a:t>15 -30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u="none" strike="noStrike" dirty="0">
                          <a:effectLst/>
                          <a:latin typeface="Arial" panose="020B0604020202020204" pitchFamily="34" charset="0"/>
                          <a:cs typeface="Arial" panose="020B0604020202020204" pitchFamily="34" charset="0"/>
                        </a:rPr>
                        <a:t>1.5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u="none" strike="noStrike" dirty="0">
                          <a:effectLst/>
                          <a:latin typeface="Arial" panose="020B0604020202020204" pitchFamily="34" charset="0"/>
                          <a:cs typeface="Arial" panose="020B0604020202020204" pitchFamily="34" charset="0"/>
                        </a:rPr>
                        <a:t>5.3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u="none" strike="noStrike" dirty="0">
                          <a:effectLst/>
                          <a:latin typeface="Arial" panose="020B0604020202020204" pitchFamily="34" charset="0"/>
                          <a:cs typeface="Arial" panose="020B0604020202020204" pitchFamily="34" charset="0"/>
                        </a:rPr>
                        <a:t>2.7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u="none" strike="noStrike" dirty="0">
                          <a:effectLst/>
                          <a:latin typeface="Arial" panose="020B0604020202020204" pitchFamily="34" charset="0"/>
                          <a:cs typeface="Arial" panose="020B0604020202020204" pitchFamily="34" charset="0"/>
                        </a:rPr>
                        <a:t>6.6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u="none" strike="noStrike" dirty="0">
                          <a:effectLst/>
                          <a:latin typeface="Arial" panose="020B0604020202020204" pitchFamily="34" charset="0"/>
                          <a:cs typeface="Arial" panose="020B0604020202020204" pitchFamily="34" charset="0"/>
                        </a:rPr>
                        <a:t>9.1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u="none" strike="noStrike" dirty="0">
                          <a:effectLst/>
                          <a:latin typeface="Arial" panose="020B0604020202020204" pitchFamily="34" charset="0"/>
                          <a:cs typeface="Arial" panose="020B0604020202020204" pitchFamily="34" charset="0"/>
                        </a:rPr>
                        <a:t>7.8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5D9CC"/>
                    </a:solidFill>
                  </a:tcPr>
                </a:tc>
                <a:extLst>
                  <a:ext uri="{0D108BD9-81ED-4DB2-BD59-A6C34878D82A}">
                    <a16:rowId xmlns:a16="http://schemas.microsoft.com/office/drawing/2014/main" xmlns="" val="10006"/>
                  </a:ext>
                </a:extLst>
              </a:tr>
            </a:tbl>
          </a:graphicData>
        </a:graphic>
      </p:graphicFrame>
      <p:sp>
        <p:nvSpPr>
          <p:cNvPr id="7"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Watkins et al.</a:t>
            </a:r>
            <a:endParaRPr lang="en-US" dirty="0"/>
          </a:p>
        </p:txBody>
      </p:sp>
    </p:spTree>
    <p:extLst>
      <p:ext uri="{BB962C8B-B14F-4D97-AF65-F5344CB8AC3E}">
        <p14:creationId xmlns:p14="http://schemas.microsoft.com/office/powerpoint/2010/main" val="3797860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813" y="162994"/>
            <a:ext cx="10515600" cy="1325563"/>
          </a:xfrm>
        </p:spPr>
        <p:txBody>
          <a:bodyPr/>
          <a:lstStyle/>
          <a:p>
            <a:r>
              <a:rPr lang="en-US" dirty="0" smtClean="0"/>
              <a:t>Watkins et al.</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108094" y="1340159"/>
            <a:ext cx="8882642" cy="5322269"/>
          </a:xfrm>
          <a:prstGeom prst="rect">
            <a:avLst/>
          </a:prstGeom>
        </p:spPr>
      </p:pic>
    </p:spTree>
    <p:extLst>
      <p:ext uri="{BB962C8B-B14F-4D97-AF65-F5344CB8AC3E}">
        <p14:creationId xmlns:p14="http://schemas.microsoft.com/office/powerpoint/2010/main" val="423054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4468</Words>
  <Application>Microsoft Office PowerPoint</Application>
  <PresentationFormat>Widescreen</PresentationFormat>
  <Paragraphs>703</Paragraphs>
  <Slides>72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79" baseType="lpstr">
      <vt:lpstr>Arial</vt:lpstr>
      <vt:lpstr>Calibri</vt:lpstr>
      <vt:lpstr>Calibri Light</vt:lpstr>
      <vt:lpstr>inherit</vt:lpstr>
      <vt:lpstr>Times New Roman</vt:lpstr>
      <vt:lpstr>Office Theme</vt:lpstr>
      <vt:lpstr>Packager Shell Object</vt:lpstr>
      <vt:lpstr>Soil Variability and Fertility Management</vt:lpstr>
      <vt:lpstr>PowerPoint Presentation</vt:lpstr>
      <vt:lpstr>Sources of Soil Variability </vt:lpstr>
      <vt:lpstr>General Soil Sampling Basics</vt:lpstr>
      <vt:lpstr>Watkins et al.</vt:lpstr>
      <vt:lpstr>Watkins et al.</vt:lpstr>
      <vt:lpstr>Sampling</vt:lpstr>
      <vt:lpstr>PowerPoint Presentation</vt:lpstr>
      <vt:lpstr>Watkins et al.</vt:lpstr>
      <vt:lpstr>Sampling in Banded Fields. </vt:lpstr>
      <vt:lpstr>How we Do Nitrogen – Corn </vt:lpstr>
      <vt:lpstr>How N is done. </vt:lpstr>
      <vt:lpstr>PowerPoint Presentation</vt:lpstr>
      <vt:lpstr>Nitrogen in the Crop - EONR</vt:lpstr>
      <vt:lpstr>PowerPoint Presentation</vt:lpstr>
      <vt:lpstr>PowerPoint Presentation</vt:lpstr>
      <vt:lpstr>PowerPoint Presentation</vt:lpstr>
      <vt:lpstr>Nitrogen in the Crop - EONR</vt:lpstr>
      <vt:lpstr>Fine and Course Control</vt:lpstr>
      <vt:lpstr>PowerPoint Presentation</vt:lpstr>
      <vt:lpstr>How we Do Phosphorus</vt:lpstr>
      <vt:lpstr>How we Do Phosphorus Recs</vt:lpstr>
      <vt:lpstr>How we Do Phosphorus Recs</vt:lpstr>
      <vt:lpstr>How we Do Phosphorus Recs</vt:lpstr>
      <vt:lpstr>Understanding Crop Response to Fertilizer Low Soil Test Levels</vt:lpstr>
      <vt:lpstr>Understanding Crop Response to Fertilizer Medium Soil Test Levels</vt:lpstr>
      <vt:lpstr>Understanding Crop Response to Fertilizer High Soil Test Levels</vt:lpstr>
      <vt:lpstr>PowerPoint Presentation</vt:lpstr>
      <vt:lpstr>Economics of Accuracy</vt:lpstr>
      <vt:lpstr>How we Do VRT Phosphorus Recs</vt:lpstr>
      <vt:lpstr>How we Do VRT Phosphorus Recs</vt:lpstr>
      <vt:lpstr>PowerPoint Presentation</vt:lpstr>
      <vt:lpstr>How we Do VRT Phosphorus Recs</vt:lpstr>
      <vt:lpstr>Original Soil Development</vt:lpstr>
      <vt:lpstr>Parent material</vt:lpstr>
      <vt:lpstr>Salinity</vt:lpstr>
      <vt:lpstr>Erosion</vt:lpstr>
      <vt:lpstr>PowerPoint Presentation</vt:lpstr>
      <vt:lpstr>Systematic Variability</vt:lpstr>
      <vt:lpstr>Systematic Variability</vt:lpstr>
      <vt:lpstr>Systematic Variability</vt:lpstr>
      <vt:lpstr>PowerPoint Presentation</vt:lpstr>
      <vt:lpstr>PowerPoint Presentation</vt:lpstr>
      <vt:lpstr>KMZ file</vt:lpstr>
      <vt:lpstr>Systematic Variability</vt:lpstr>
      <vt:lpstr>Soil Sampling Strategies for Site-Specific Nutrient Management</vt:lpstr>
      <vt:lpstr>Grid Sampling</vt:lpstr>
      <vt:lpstr>Grid Sampling</vt:lpstr>
      <vt:lpstr>Grid Sampling</vt:lpstr>
      <vt:lpstr>Grid Sampling</vt:lpstr>
      <vt:lpstr>Grid Sampling</vt:lpstr>
      <vt:lpstr>Grid Sampling</vt:lpstr>
      <vt:lpstr>Grid Sampling</vt:lpstr>
      <vt:lpstr>Zone Sampling</vt:lpstr>
      <vt:lpstr>Zone Sampling </vt:lpstr>
      <vt:lpstr>Topography</vt:lpstr>
      <vt:lpstr>Topography</vt:lpstr>
      <vt:lpstr>Imagery</vt:lpstr>
      <vt:lpstr>Imagery</vt:lpstr>
      <vt:lpstr>Electrical Conductivity</vt:lpstr>
      <vt:lpstr>Electrical Conductivity</vt:lpstr>
      <vt:lpstr>Electromagnetic Sensors</vt:lpstr>
      <vt:lpstr>Electromagnetic Sensors</vt:lpstr>
      <vt:lpstr>Multiyear Yield Maps</vt:lpstr>
      <vt:lpstr>Multiyear Yield Maps</vt:lpstr>
      <vt:lpstr>PowerPoint Presentation</vt:lpstr>
      <vt:lpstr>Combinations of Zone Mapping Tools</vt:lpstr>
      <vt:lpstr>Selecting a Soil Sampling Strategy</vt:lpstr>
      <vt:lpstr>Selecting a Soil Sampling Strategy</vt:lpstr>
      <vt:lpstr>Selecting a Soil Sampling Strategy</vt:lpstr>
      <vt:lpstr>Videos</vt:lpstr>
      <vt:lpstr>Chapter Questions </vt:lpstr>
    </vt:vector>
  </TitlesOfParts>
  <Company>Oklahoma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Soil Variability and Fertility Management</dc:title>
  <dc:creator>Arnall, Brian</dc:creator>
  <cp:lastModifiedBy>Brian Arnall</cp:lastModifiedBy>
  <cp:revision>33</cp:revision>
  <dcterms:created xsi:type="dcterms:W3CDTF">2018-09-25T14:45:50Z</dcterms:created>
  <dcterms:modified xsi:type="dcterms:W3CDTF">2018-10-17T02:16:45Z</dcterms:modified>
</cp:coreProperties>
</file>