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0" r:id="rId5"/>
    <p:sldId id="275" r:id="rId6"/>
    <p:sldId id="264" r:id="rId7"/>
    <p:sldId id="265" r:id="rId8"/>
    <p:sldId id="278" r:id="rId9"/>
    <p:sldId id="279" r:id="rId10"/>
    <p:sldId id="266" r:id="rId11"/>
    <p:sldId id="261" r:id="rId12"/>
    <p:sldId id="281" r:id="rId13"/>
    <p:sldId id="262" r:id="rId14"/>
    <p:sldId id="268" r:id="rId15"/>
    <p:sldId id="269" r:id="rId16"/>
    <p:sldId id="282" r:id="rId17"/>
    <p:sldId id="263" r:id="rId18"/>
    <p:sldId id="272" r:id="rId19"/>
    <p:sldId id="270" r:id="rId20"/>
    <p:sldId id="273" r:id="rId21"/>
    <p:sldId id="274" r:id="rId22"/>
    <p:sldId id="284" r:id="rId23"/>
    <p:sldId id="283" r:id="rId24"/>
    <p:sldId id="271" r:id="rId25"/>
    <p:sldId id="259"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3" autoAdjust="0"/>
    <p:restoredTop sz="94660"/>
  </p:normalViewPr>
  <p:slideViewPr>
    <p:cSldViewPr snapToGrid="0">
      <p:cViewPr varScale="1">
        <p:scale>
          <a:sx n="99" d="100"/>
          <a:sy n="99" d="100"/>
        </p:scale>
        <p:origin x="5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9311C-7C17-42B4-9726-B6380C31B349}"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7BC23-C00B-45B0-ABCE-7180C6FDB44E}" type="slidenum">
              <a:rPr lang="en-US" smtClean="0"/>
              <a:t>‹#›</a:t>
            </a:fld>
            <a:endParaRPr lang="en-US"/>
          </a:p>
        </p:txBody>
      </p:sp>
    </p:spTree>
    <p:extLst>
      <p:ext uri="{BB962C8B-B14F-4D97-AF65-F5344CB8AC3E}">
        <p14:creationId xmlns:p14="http://schemas.microsoft.com/office/powerpoint/2010/main" val="130295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9311C-7C17-42B4-9726-B6380C31B349}"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7BC23-C00B-45B0-ABCE-7180C6FDB44E}" type="slidenum">
              <a:rPr lang="en-US" smtClean="0"/>
              <a:t>‹#›</a:t>
            </a:fld>
            <a:endParaRPr lang="en-US"/>
          </a:p>
        </p:txBody>
      </p:sp>
    </p:spTree>
    <p:extLst>
      <p:ext uri="{BB962C8B-B14F-4D97-AF65-F5344CB8AC3E}">
        <p14:creationId xmlns:p14="http://schemas.microsoft.com/office/powerpoint/2010/main" val="280989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9311C-7C17-42B4-9726-B6380C31B349}"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7BC23-C00B-45B0-ABCE-7180C6FDB44E}" type="slidenum">
              <a:rPr lang="en-US" smtClean="0"/>
              <a:t>‹#›</a:t>
            </a:fld>
            <a:endParaRPr lang="en-US"/>
          </a:p>
        </p:txBody>
      </p:sp>
    </p:spTree>
    <p:extLst>
      <p:ext uri="{BB962C8B-B14F-4D97-AF65-F5344CB8AC3E}">
        <p14:creationId xmlns:p14="http://schemas.microsoft.com/office/powerpoint/2010/main" val="244956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9311C-7C17-42B4-9726-B6380C31B349}"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7BC23-C00B-45B0-ABCE-7180C6FDB44E}" type="slidenum">
              <a:rPr lang="en-US" smtClean="0"/>
              <a:t>‹#›</a:t>
            </a:fld>
            <a:endParaRPr lang="en-US"/>
          </a:p>
        </p:txBody>
      </p:sp>
    </p:spTree>
    <p:extLst>
      <p:ext uri="{BB962C8B-B14F-4D97-AF65-F5344CB8AC3E}">
        <p14:creationId xmlns:p14="http://schemas.microsoft.com/office/powerpoint/2010/main" val="109869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9311C-7C17-42B4-9726-B6380C31B349}"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7BC23-C00B-45B0-ABCE-7180C6FDB44E}" type="slidenum">
              <a:rPr lang="en-US" smtClean="0"/>
              <a:t>‹#›</a:t>
            </a:fld>
            <a:endParaRPr lang="en-US"/>
          </a:p>
        </p:txBody>
      </p:sp>
    </p:spTree>
    <p:extLst>
      <p:ext uri="{BB962C8B-B14F-4D97-AF65-F5344CB8AC3E}">
        <p14:creationId xmlns:p14="http://schemas.microsoft.com/office/powerpoint/2010/main" val="44512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9311C-7C17-42B4-9726-B6380C31B349}"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7BC23-C00B-45B0-ABCE-7180C6FDB44E}" type="slidenum">
              <a:rPr lang="en-US" smtClean="0"/>
              <a:t>‹#›</a:t>
            </a:fld>
            <a:endParaRPr lang="en-US"/>
          </a:p>
        </p:txBody>
      </p:sp>
    </p:spTree>
    <p:extLst>
      <p:ext uri="{BB962C8B-B14F-4D97-AF65-F5344CB8AC3E}">
        <p14:creationId xmlns:p14="http://schemas.microsoft.com/office/powerpoint/2010/main" val="338674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9311C-7C17-42B4-9726-B6380C31B349}"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67BC23-C00B-45B0-ABCE-7180C6FDB44E}" type="slidenum">
              <a:rPr lang="en-US" smtClean="0"/>
              <a:t>‹#›</a:t>
            </a:fld>
            <a:endParaRPr lang="en-US"/>
          </a:p>
        </p:txBody>
      </p:sp>
    </p:spTree>
    <p:extLst>
      <p:ext uri="{BB962C8B-B14F-4D97-AF65-F5344CB8AC3E}">
        <p14:creationId xmlns:p14="http://schemas.microsoft.com/office/powerpoint/2010/main" val="297962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9311C-7C17-42B4-9726-B6380C31B349}"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67BC23-C00B-45B0-ABCE-7180C6FDB44E}" type="slidenum">
              <a:rPr lang="en-US" smtClean="0"/>
              <a:t>‹#›</a:t>
            </a:fld>
            <a:endParaRPr lang="en-US"/>
          </a:p>
        </p:txBody>
      </p:sp>
    </p:spTree>
    <p:extLst>
      <p:ext uri="{BB962C8B-B14F-4D97-AF65-F5344CB8AC3E}">
        <p14:creationId xmlns:p14="http://schemas.microsoft.com/office/powerpoint/2010/main" val="59171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9311C-7C17-42B4-9726-B6380C31B349}"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67BC23-C00B-45B0-ABCE-7180C6FDB44E}" type="slidenum">
              <a:rPr lang="en-US" smtClean="0"/>
              <a:t>‹#›</a:t>
            </a:fld>
            <a:endParaRPr lang="en-US"/>
          </a:p>
        </p:txBody>
      </p:sp>
    </p:spTree>
    <p:extLst>
      <p:ext uri="{BB962C8B-B14F-4D97-AF65-F5344CB8AC3E}">
        <p14:creationId xmlns:p14="http://schemas.microsoft.com/office/powerpoint/2010/main" val="73935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9311C-7C17-42B4-9726-B6380C31B349}"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7BC23-C00B-45B0-ABCE-7180C6FDB44E}" type="slidenum">
              <a:rPr lang="en-US" smtClean="0"/>
              <a:t>‹#›</a:t>
            </a:fld>
            <a:endParaRPr lang="en-US"/>
          </a:p>
        </p:txBody>
      </p:sp>
    </p:spTree>
    <p:extLst>
      <p:ext uri="{BB962C8B-B14F-4D97-AF65-F5344CB8AC3E}">
        <p14:creationId xmlns:p14="http://schemas.microsoft.com/office/powerpoint/2010/main" val="320841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9311C-7C17-42B4-9726-B6380C31B349}"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7BC23-C00B-45B0-ABCE-7180C6FDB44E}" type="slidenum">
              <a:rPr lang="en-US" smtClean="0"/>
              <a:t>‹#›</a:t>
            </a:fld>
            <a:endParaRPr lang="en-US"/>
          </a:p>
        </p:txBody>
      </p:sp>
    </p:spTree>
    <p:extLst>
      <p:ext uri="{BB962C8B-B14F-4D97-AF65-F5344CB8AC3E}">
        <p14:creationId xmlns:p14="http://schemas.microsoft.com/office/powerpoint/2010/main" val="414682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9311C-7C17-42B4-9726-B6380C31B349}" type="datetimeFigureOut">
              <a:rPr lang="en-US" smtClean="0"/>
              <a:t>9/19/2018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7BC23-C00B-45B0-ABCE-7180C6FDB44E}" type="slidenum">
              <a:rPr lang="en-US" smtClean="0"/>
              <a:t>‹#›</a:t>
            </a:fld>
            <a:endParaRPr lang="en-US"/>
          </a:p>
        </p:txBody>
      </p:sp>
    </p:spTree>
    <p:extLst>
      <p:ext uri="{BB962C8B-B14F-4D97-AF65-F5344CB8AC3E}">
        <p14:creationId xmlns:p14="http://schemas.microsoft.com/office/powerpoint/2010/main" val="4183467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sl8wHbs-VA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l.sciencesocieties.org/publications/books/articles/acsesspublicati/precisionagbasics/63?show-t-f=figures&amp;wrapper=no#ref-19"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dl.sciencesocieties.org/publications/books/articles/acsesspublicati/precisionagbasics/63?show-t-f=figures&amp;wrapper=no#ref-13"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bit.ly/yield-mapping-attention" TargetMode="External"/><Relationship Id="rId3" Type="http://schemas.openxmlformats.org/officeDocument/2006/relationships/hyperlink" Target="http://bit.ly/cotton-yield-maps" TargetMode="External"/><Relationship Id="rId7" Type="http://schemas.openxmlformats.org/officeDocument/2006/relationships/hyperlink" Target="http://bit.ly/post-harvest-yield" TargetMode="External"/><Relationship Id="rId2" Type="http://schemas.openxmlformats.org/officeDocument/2006/relationships/hyperlink" Target="http://bit.ly/cotton-yield-monitoring" TargetMode="External"/><Relationship Id="rId1" Type="http://schemas.openxmlformats.org/officeDocument/2006/relationships/slideLayout" Target="../slideLayouts/slideLayout2.xml"/><Relationship Id="rId6" Type="http://schemas.openxmlformats.org/officeDocument/2006/relationships/hyperlink" Target="http://bit.ly/poor-yield-data" TargetMode="External"/><Relationship Id="rId5" Type="http://schemas.openxmlformats.org/officeDocument/2006/relationships/hyperlink" Target="http://bit.ly/calibration-and-harvesting" TargetMode="External"/><Relationship Id="rId4" Type="http://schemas.openxmlformats.org/officeDocument/2006/relationships/hyperlink" Target="http://bit.ly/pre-harvest-equipmen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VwnJKZgiP4"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FDjGx-94yao" TargetMode="External"/><Relationship Id="rId4" Type="http://schemas.openxmlformats.org/officeDocument/2006/relationships/hyperlink" Target="https://www.youtube.com/watch?v=0IvGF8kjQU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Yield Monitoring and Mapping	</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Tree>
    <p:extLst>
      <p:ext uri="{BB962C8B-B14F-4D97-AF65-F5344CB8AC3E}">
        <p14:creationId xmlns:p14="http://schemas.microsoft.com/office/powerpoint/2010/main" val="3477100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Plates</a:t>
            </a:r>
            <a:endParaRPr lang="en-US" dirty="0"/>
          </a:p>
        </p:txBody>
      </p:sp>
      <p:sp>
        <p:nvSpPr>
          <p:cNvPr id="3" name="Content Placeholder 2"/>
          <p:cNvSpPr>
            <a:spLocks noGrp="1"/>
          </p:cNvSpPr>
          <p:nvPr>
            <p:ph idx="1"/>
          </p:nvPr>
        </p:nvSpPr>
        <p:spPr>
          <a:xfrm>
            <a:off x="251717" y="1809095"/>
            <a:ext cx="5881099" cy="4351338"/>
          </a:xfrm>
        </p:spPr>
        <p:txBody>
          <a:bodyPr>
            <a:normAutofit fontScale="77500" lnSpcReduction="20000"/>
          </a:bodyPr>
          <a:lstStyle/>
          <a:p>
            <a:r>
              <a:rPr lang="en-US" dirty="0"/>
              <a:t>In many yield monitor systems, the grain weight or volume is measured by a mass flow sensor that consists of an impact plate positioned near the top of the clean grain elevator (Fig. 5.4, 5.5). The sensor measures the force generated as grain impacts the plate after it is accelerated off of the elevator conveyor paddle. That force is a function of the mass and velocity of the bulk material as it makes contact with the impact plate. Since the geometry of the elevator is known or can be measured, the grain velocity can be estimated from the elevator speed (measured by a sensor on the elevator) and the elevator geometry (distance from the top of the elevator, orientation of the impact plate and elevator, etc.).</a:t>
            </a:r>
          </a:p>
        </p:txBody>
      </p:sp>
      <p:pic>
        <p:nvPicPr>
          <p:cNvPr id="4098" name="Picture 2" descr="Fig.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4510" y="1927502"/>
            <a:ext cx="6194901" cy="41145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7610" y="6176963"/>
            <a:ext cx="11353800" cy="646331"/>
          </a:xfrm>
          <a:prstGeom prst="rect">
            <a:avLst/>
          </a:prstGeom>
        </p:spPr>
        <p:txBody>
          <a:bodyPr wrap="square">
            <a:spAutoFit/>
          </a:bodyPr>
          <a:lstStyle/>
          <a:p>
            <a:r>
              <a:rPr lang="en-US" dirty="0" smtClean="0"/>
              <a:t>Fig. 5.4.</a:t>
            </a:r>
          </a:p>
          <a:p>
            <a:r>
              <a:rPr lang="en-US" dirty="0" smtClean="0"/>
              <a:t>Typical installation of an impact sensor in the clean grain elevator housing (courtesy of the University of Kentucky).</a:t>
            </a:r>
            <a:endParaRPr lang="en-US" dirty="0"/>
          </a:p>
        </p:txBody>
      </p:sp>
    </p:spTree>
    <p:extLst>
      <p:ext uri="{BB962C8B-B14F-4D97-AF65-F5344CB8AC3E}">
        <p14:creationId xmlns:p14="http://schemas.microsoft.com/office/powerpoint/2010/main" val="212631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Plates</a:t>
            </a:r>
            <a:endParaRPr lang="en-US" dirty="0"/>
          </a:p>
        </p:txBody>
      </p:sp>
      <p:sp>
        <p:nvSpPr>
          <p:cNvPr id="3" name="Content Placeholder 2"/>
          <p:cNvSpPr>
            <a:spLocks noGrp="1"/>
          </p:cNvSpPr>
          <p:nvPr>
            <p:ph idx="1"/>
          </p:nvPr>
        </p:nvSpPr>
        <p:spPr>
          <a:xfrm>
            <a:off x="838200" y="1825625"/>
            <a:ext cx="6137953" cy="4351338"/>
          </a:xfrm>
        </p:spPr>
        <p:txBody>
          <a:bodyPr/>
          <a:lstStyle/>
          <a:p>
            <a:r>
              <a:rPr lang="en-US" dirty="0"/>
              <a:t>Since yield monitors must translate the impact sensor readings into mass estimates, mass flow </a:t>
            </a:r>
            <a:r>
              <a:rPr lang="en-US" dirty="0" smtClean="0"/>
              <a:t>sensors </a:t>
            </a:r>
            <a:r>
              <a:rPr lang="en-US" dirty="0"/>
              <a:t>require regular calibration. Sensor calibration should be conducted during harvest preparation and different calibrations should be done for </a:t>
            </a:r>
            <a:r>
              <a:rPr lang="en-US" dirty="0" smtClean="0"/>
              <a:t>different </a:t>
            </a:r>
            <a:r>
              <a:rPr lang="en-US" dirty="0"/>
              <a:t>crops. Calibration is conducted by harvesting and weighing multiple loads of grain, then </a:t>
            </a:r>
            <a:r>
              <a:rPr lang="en-US" dirty="0" smtClean="0"/>
              <a:t>recording </a:t>
            </a:r>
            <a:r>
              <a:rPr lang="en-US" dirty="0"/>
              <a:t>the load weights in the yield monitor in-cab display.</a:t>
            </a:r>
          </a:p>
        </p:txBody>
      </p:sp>
      <p:pic>
        <p:nvPicPr>
          <p:cNvPr id="5122" name="Picture 2" descr="Fig. 5.5."/>
          <p:cNvPicPr>
            <a:picLocks noChangeAspect="1" noChangeArrowheads="1"/>
          </p:cNvPicPr>
          <p:nvPr/>
        </p:nvPicPr>
        <p:blipFill rotWithShape="1">
          <a:blip r:embed="rId2">
            <a:extLst>
              <a:ext uri="{28A0092B-C50C-407E-A947-70E740481C1C}">
                <a14:useLocalDpi xmlns:a14="http://schemas.microsoft.com/office/drawing/2010/main" val="0"/>
              </a:ext>
            </a:extLst>
          </a:blip>
          <a:srcRect l="5974" t="9157" r="12032" b="17221"/>
          <a:stretch/>
        </p:blipFill>
        <p:spPr bwMode="auto">
          <a:xfrm>
            <a:off x="6929988" y="3368842"/>
            <a:ext cx="5262012" cy="34544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2740" y="6176963"/>
            <a:ext cx="9051533" cy="646331"/>
          </a:xfrm>
          <a:prstGeom prst="rect">
            <a:avLst/>
          </a:prstGeom>
        </p:spPr>
        <p:txBody>
          <a:bodyPr wrap="square">
            <a:spAutoFit/>
          </a:bodyPr>
          <a:lstStyle/>
          <a:p>
            <a:r>
              <a:rPr lang="en-US" dirty="0" smtClean="0"/>
              <a:t>Fig. 5.5.</a:t>
            </a:r>
          </a:p>
          <a:p>
            <a:r>
              <a:rPr lang="en-US" dirty="0" smtClean="0"/>
              <a:t>Example impact style grain mass flow sensor (courtesy of </a:t>
            </a:r>
            <a:r>
              <a:rPr lang="en-US" dirty="0" err="1" smtClean="0"/>
              <a:t>AgLeader</a:t>
            </a:r>
            <a:r>
              <a:rPr lang="en-US" dirty="0" smtClean="0"/>
              <a:t>).</a:t>
            </a:r>
            <a:endParaRPr lang="en-US" dirty="0"/>
          </a:p>
        </p:txBody>
      </p:sp>
    </p:spTree>
    <p:extLst>
      <p:ext uri="{BB962C8B-B14F-4D97-AF65-F5344CB8AC3E}">
        <p14:creationId xmlns:p14="http://schemas.microsoft.com/office/powerpoint/2010/main" val="106910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65682" cy="1325563"/>
          </a:xfrm>
        </p:spPr>
        <p:txBody>
          <a:bodyPr/>
          <a:lstStyle/>
          <a:p>
            <a:r>
              <a:rPr lang="en-US" dirty="0"/>
              <a:t>Measuring Volume with a Photoelectric Sensor</a:t>
            </a:r>
          </a:p>
        </p:txBody>
      </p:sp>
      <p:sp>
        <p:nvSpPr>
          <p:cNvPr id="3" name="Content Placeholder 2"/>
          <p:cNvSpPr>
            <a:spLocks noGrp="1"/>
          </p:cNvSpPr>
          <p:nvPr>
            <p:ph idx="1"/>
          </p:nvPr>
        </p:nvSpPr>
        <p:spPr>
          <a:xfrm>
            <a:off x="693821" y="1941128"/>
            <a:ext cx="10577362" cy="4351338"/>
          </a:xfrm>
        </p:spPr>
        <p:txBody>
          <a:bodyPr>
            <a:normAutofit/>
          </a:bodyPr>
          <a:lstStyle/>
          <a:p>
            <a:r>
              <a:rPr lang="en-US" dirty="0"/>
              <a:t>A photoelectric sensor estimates the volume of product that passes through a light beam. These sensors have two main components: a light </a:t>
            </a:r>
            <a:r>
              <a:rPr lang="en-US" dirty="0" smtClean="0"/>
              <a:t>emitter </a:t>
            </a:r>
            <a:r>
              <a:rPr lang="en-US" dirty="0"/>
              <a:t>and a light sensor. </a:t>
            </a:r>
            <a:endParaRPr lang="en-US" dirty="0" smtClean="0"/>
          </a:p>
          <a:p>
            <a:r>
              <a:rPr lang="en-US" dirty="0" smtClean="0"/>
              <a:t>The </a:t>
            </a:r>
            <a:r>
              <a:rPr lang="en-US" dirty="0"/>
              <a:t>emitter and sensor are mounted on opposite sides of the ducts or </a:t>
            </a:r>
            <a:r>
              <a:rPr lang="en-US" dirty="0" smtClean="0"/>
              <a:t>elevator </a:t>
            </a:r>
            <a:r>
              <a:rPr lang="en-US" dirty="0"/>
              <a:t>that direct the product flow. The ratio of time that the light beam is broken versus unobstructed is related to the volume of the product. The light beam is interrupted when the harvested </a:t>
            </a:r>
            <a:r>
              <a:rPr lang="en-US" dirty="0" smtClean="0"/>
              <a:t>product </a:t>
            </a:r>
            <a:r>
              <a:rPr lang="en-US" dirty="0"/>
              <a:t>passes </a:t>
            </a:r>
            <a:r>
              <a:rPr lang="en-US" dirty="0" smtClean="0"/>
              <a:t>through </a:t>
            </a:r>
            <a:r>
              <a:rPr lang="en-US" dirty="0"/>
              <a:t>the path between the emitter and the sensor</a:t>
            </a:r>
            <a:r>
              <a:rPr lang="en-US" dirty="0" smtClean="0"/>
              <a:t>.</a:t>
            </a:r>
          </a:p>
          <a:p>
            <a:endParaRPr lang="en-US" dirty="0"/>
          </a:p>
          <a:p>
            <a:r>
              <a:rPr lang="en-US" dirty="0">
                <a:hlinkClick r:id="rId2"/>
              </a:rPr>
              <a:t>https://</a:t>
            </a:r>
            <a:r>
              <a:rPr lang="en-US" dirty="0" smtClean="0">
                <a:hlinkClick r:id="rId2"/>
              </a:rPr>
              <a:t>www.youtube.com/watch?v=sl8wHbs-VAI</a:t>
            </a:r>
            <a:r>
              <a:rPr lang="en-US" dirty="0" smtClean="0"/>
              <a:t> </a:t>
            </a:r>
            <a:endParaRPr lang="en-US" dirty="0"/>
          </a:p>
        </p:txBody>
      </p:sp>
    </p:spTree>
    <p:extLst>
      <p:ext uri="{BB962C8B-B14F-4D97-AF65-F5344CB8AC3E}">
        <p14:creationId xmlns:p14="http://schemas.microsoft.com/office/powerpoint/2010/main" val="200427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65682" cy="1325563"/>
          </a:xfrm>
        </p:spPr>
        <p:txBody>
          <a:bodyPr/>
          <a:lstStyle/>
          <a:p>
            <a:r>
              <a:rPr lang="en-US" dirty="0"/>
              <a:t>Measuring Volume with a Photoelectric Sensor</a:t>
            </a:r>
          </a:p>
        </p:txBody>
      </p:sp>
      <p:sp>
        <p:nvSpPr>
          <p:cNvPr id="3" name="Content Placeholder 2"/>
          <p:cNvSpPr>
            <a:spLocks noGrp="1"/>
          </p:cNvSpPr>
          <p:nvPr>
            <p:ph idx="1"/>
          </p:nvPr>
        </p:nvSpPr>
        <p:spPr>
          <a:xfrm>
            <a:off x="838200" y="1825625"/>
            <a:ext cx="8450519" cy="4351338"/>
          </a:xfrm>
        </p:spPr>
        <p:txBody>
          <a:bodyPr/>
          <a:lstStyle/>
          <a:p>
            <a:r>
              <a:rPr lang="en-US" dirty="0"/>
              <a:t>On a grain combine, the photoelectric sensor measures the volume of grain contained on each paddle of the clean grain </a:t>
            </a:r>
            <a:r>
              <a:rPr lang="en-US" dirty="0" smtClean="0"/>
              <a:t>elevator </a:t>
            </a:r>
            <a:r>
              <a:rPr lang="en-US" dirty="0"/>
              <a:t>(Fig. 5.6). On a cotton harvester, the sensor is located on the conveyance duct before the cotton passes into the basket on the harvester. On a grain combine, one drawback to optical volume sensors is that operation of the combine on a sloped </a:t>
            </a:r>
            <a:r>
              <a:rPr lang="en-US" dirty="0" smtClean="0"/>
              <a:t>portion </a:t>
            </a:r>
            <a:r>
              <a:rPr lang="en-US" dirty="0"/>
              <a:t>of the field causes grain to shift to one side or the other on the elevator paddle.</a:t>
            </a:r>
          </a:p>
        </p:txBody>
      </p:sp>
      <p:pic>
        <p:nvPicPr>
          <p:cNvPr id="6146" name="Picture 2" descr="Fig.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720" y="0"/>
            <a:ext cx="2766921"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6358" y="5850235"/>
            <a:ext cx="11919284" cy="923330"/>
          </a:xfrm>
          <a:prstGeom prst="rect">
            <a:avLst/>
          </a:prstGeom>
        </p:spPr>
        <p:txBody>
          <a:bodyPr wrap="square">
            <a:spAutoFit/>
          </a:bodyPr>
          <a:lstStyle/>
          <a:p>
            <a:r>
              <a:rPr lang="en-US" dirty="0" smtClean="0"/>
              <a:t>Fig. 5.6.</a:t>
            </a:r>
          </a:p>
          <a:p>
            <a:r>
              <a:rPr lang="en-US" dirty="0" smtClean="0"/>
              <a:t>Illustration of the Precision Planting </a:t>
            </a:r>
            <a:r>
              <a:rPr lang="en-US" dirty="0" err="1" smtClean="0"/>
              <a:t>YieldSense</a:t>
            </a:r>
            <a:r>
              <a:rPr lang="en-US" dirty="0" smtClean="0"/>
              <a:t> grain property tool that measures and adjust for variations in varying properties (e.g., test weight) on-the-go.</a:t>
            </a:r>
            <a:endParaRPr lang="en-US" dirty="0"/>
          </a:p>
        </p:txBody>
      </p:sp>
    </p:spTree>
    <p:extLst>
      <p:ext uri="{BB962C8B-B14F-4D97-AF65-F5344CB8AC3E}">
        <p14:creationId xmlns:p14="http://schemas.microsoft.com/office/powerpoint/2010/main" val="4169635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808" y="785883"/>
            <a:ext cx="5341344" cy="55371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8382802" cy="1325563"/>
          </a:xfrm>
        </p:spPr>
        <p:txBody>
          <a:bodyPr/>
          <a:lstStyle/>
          <a:p>
            <a:r>
              <a:rPr lang="en-US" dirty="0"/>
              <a:t>Volumetric Flow Sensing Alternatives</a:t>
            </a:r>
          </a:p>
        </p:txBody>
      </p:sp>
      <p:sp>
        <p:nvSpPr>
          <p:cNvPr id="3" name="Content Placeholder 2"/>
          <p:cNvSpPr>
            <a:spLocks noGrp="1"/>
          </p:cNvSpPr>
          <p:nvPr>
            <p:ph idx="1"/>
          </p:nvPr>
        </p:nvSpPr>
        <p:spPr>
          <a:xfrm>
            <a:off x="838200" y="1825625"/>
            <a:ext cx="7295147" cy="4351338"/>
          </a:xfrm>
        </p:spPr>
        <p:txBody>
          <a:bodyPr>
            <a:normAutofit lnSpcReduction="10000"/>
          </a:bodyPr>
          <a:lstStyle/>
          <a:p>
            <a:r>
              <a:rPr lang="en-US" dirty="0"/>
              <a:t>Grain moisture content is generally calculated based on the dielectric properties of the harvested grain. The dielectric properties are related to the grain’s ability to store energy in an electrical field, which is directly related to grain moisture content. The sensors are often referred to as capacitance-based moisture sensors since capacitors also store energy in an electric field. The dielectric constant is measured using a calibrated capacitance sensor, from which the grain moisture content is calculated using known relationships.</a:t>
            </a:r>
          </a:p>
        </p:txBody>
      </p:sp>
      <p:sp>
        <p:nvSpPr>
          <p:cNvPr id="4" name="Rectangle 3"/>
          <p:cNvSpPr/>
          <p:nvPr/>
        </p:nvSpPr>
        <p:spPr>
          <a:xfrm>
            <a:off x="125129" y="6211669"/>
            <a:ext cx="12281836" cy="646331"/>
          </a:xfrm>
          <a:prstGeom prst="rect">
            <a:avLst/>
          </a:prstGeom>
        </p:spPr>
        <p:txBody>
          <a:bodyPr wrap="square">
            <a:spAutoFit/>
          </a:bodyPr>
          <a:lstStyle/>
          <a:p>
            <a:r>
              <a:rPr lang="en-US" dirty="0" smtClean="0"/>
              <a:t>Fig. 5.7.</a:t>
            </a:r>
          </a:p>
          <a:p>
            <a:r>
              <a:rPr lang="en-US" dirty="0" smtClean="0"/>
              <a:t>Illustration of a side Mounted Moisture Sensor for a grain combine (courtesy of the University of Kentucky).</a:t>
            </a:r>
            <a:endParaRPr lang="en-US" dirty="0"/>
          </a:p>
        </p:txBody>
      </p:sp>
    </p:spTree>
    <p:extLst>
      <p:ext uri="{BB962C8B-B14F-4D97-AF65-F5344CB8AC3E}">
        <p14:creationId xmlns:p14="http://schemas.microsoft.com/office/powerpoint/2010/main" val="355728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Moisture</a:t>
            </a:r>
            <a:endParaRPr lang="en-US" dirty="0"/>
          </a:p>
        </p:txBody>
      </p:sp>
      <p:sp>
        <p:nvSpPr>
          <p:cNvPr id="3" name="Content Placeholder 2"/>
          <p:cNvSpPr>
            <a:spLocks noGrp="1"/>
          </p:cNvSpPr>
          <p:nvPr>
            <p:ph idx="1"/>
          </p:nvPr>
        </p:nvSpPr>
        <p:spPr>
          <a:xfrm>
            <a:off x="838200" y="1825625"/>
            <a:ext cx="6689913" cy="4351338"/>
          </a:xfrm>
        </p:spPr>
        <p:txBody>
          <a:bodyPr>
            <a:normAutofit lnSpcReduction="10000"/>
          </a:bodyPr>
          <a:lstStyle/>
          <a:p>
            <a:r>
              <a:rPr lang="en-US" dirty="0"/>
              <a:t>Most moisture sensing devices are placed either in the clean grain auger (fountain augers) or on the side of the clean grain elevator (Fig. 5.7). The most desirable location for the moisture sensor is on the side of the clean grain elevator due to mounting ease, easier access for maintenance, and the limited grain flow through the device since this </a:t>
            </a:r>
            <a:r>
              <a:rPr lang="en-US" dirty="0" smtClean="0"/>
              <a:t>configuration </a:t>
            </a:r>
            <a:r>
              <a:rPr lang="en-US" dirty="0"/>
              <a:t>only samples out of the elevator rather than measuring the entire grain stream (Fig. 5.8).</a:t>
            </a:r>
          </a:p>
        </p:txBody>
      </p:sp>
      <p:pic>
        <p:nvPicPr>
          <p:cNvPr id="8194" name="Picture 2" descr="Fig.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113" y="1027906"/>
            <a:ext cx="4548384" cy="5712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6211669"/>
            <a:ext cx="9105499" cy="646331"/>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5.8.</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Example side mounted grain moisture sensor.</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3615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Sensors</a:t>
            </a:r>
            <a:endParaRPr lang="en-US" dirty="0"/>
          </a:p>
        </p:txBody>
      </p:sp>
      <p:sp>
        <p:nvSpPr>
          <p:cNvPr id="3" name="Content Placeholder 2"/>
          <p:cNvSpPr>
            <a:spLocks noGrp="1"/>
          </p:cNvSpPr>
          <p:nvPr>
            <p:ph idx="1"/>
          </p:nvPr>
        </p:nvSpPr>
        <p:spPr/>
        <p:txBody>
          <a:bodyPr>
            <a:normAutofit lnSpcReduction="10000"/>
          </a:bodyPr>
          <a:lstStyle/>
          <a:p>
            <a:r>
              <a:rPr lang="en-US" b="1" dirty="0"/>
              <a:t>Fan Speed Sensor: </a:t>
            </a:r>
            <a:r>
              <a:rPr lang="en-US" dirty="0" smtClean="0"/>
              <a:t>On </a:t>
            </a:r>
            <a:r>
              <a:rPr lang="en-US" dirty="0"/>
              <a:t>some harvesters such as cotton pickers, a fan speed sensor is also included in the yield </a:t>
            </a:r>
            <a:r>
              <a:rPr lang="en-US" dirty="0" smtClean="0"/>
              <a:t>monitoring </a:t>
            </a:r>
            <a:r>
              <a:rPr lang="en-US" dirty="0"/>
              <a:t>system. Simply, this sensor becomes important to (e.g., cotton bolls) calculate the velocity of the material as it passes by the yield sensors</a:t>
            </a:r>
            <a:r>
              <a:rPr lang="en-US" dirty="0" smtClean="0"/>
              <a:t>.</a:t>
            </a:r>
          </a:p>
          <a:p>
            <a:r>
              <a:rPr lang="en-US" b="1" dirty="0" smtClean="0"/>
              <a:t>Elevator Speed Sensor:</a:t>
            </a:r>
            <a:r>
              <a:rPr lang="en-US" dirty="0"/>
              <a:t> By monitoring the speed of a shaft directly coupled to the elevator drive, a simple ratio can be used to determine the frequency of the paddles passing the impact plate and it can be used for mass flow rate signal conditioning</a:t>
            </a:r>
            <a:r>
              <a:rPr lang="en-US" dirty="0" smtClean="0"/>
              <a:t>.</a:t>
            </a:r>
          </a:p>
          <a:p>
            <a:r>
              <a:rPr lang="en-US" b="1" dirty="0" smtClean="0"/>
              <a:t>Header Position:</a:t>
            </a:r>
            <a:r>
              <a:rPr lang="en-US" dirty="0"/>
              <a:t> Most yield monitoring systems use the position of the header (i.e., “down” during harvesting operations and “up” when turning) </a:t>
            </a:r>
            <a:r>
              <a:rPr lang="en-US" dirty="0" smtClean="0"/>
              <a:t>as </a:t>
            </a:r>
            <a:r>
              <a:rPr lang="en-US" dirty="0"/>
              <a:t>the means to start and stop data collection.</a:t>
            </a:r>
          </a:p>
        </p:txBody>
      </p:sp>
    </p:spTree>
    <p:extLst>
      <p:ext uri="{BB962C8B-B14F-4D97-AF65-F5344CB8AC3E}">
        <p14:creationId xmlns:p14="http://schemas.microsoft.com/office/powerpoint/2010/main" val="80514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a:xfrm>
            <a:off x="838200" y="1825625"/>
            <a:ext cx="5658853" cy="4351338"/>
          </a:xfrm>
        </p:spPr>
        <p:txBody>
          <a:bodyPr>
            <a:normAutofit lnSpcReduction="10000"/>
          </a:bodyPr>
          <a:lstStyle/>
          <a:p>
            <a:r>
              <a:rPr lang="en-US" dirty="0"/>
              <a:t>1.	GNSS receiver using differential correction(which was previously was called a GPS </a:t>
            </a:r>
            <a:r>
              <a:rPr lang="en-US" dirty="0" err="1"/>
              <a:t>receiv-er</a:t>
            </a:r>
            <a:r>
              <a:rPr lang="en-US" dirty="0"/>
              <a:t>),</a:t>
            </a:r>
          </a:p>
          <a:p>
            <a:r>
              <a:rPr lang="en-US" dirty="0"/>
              <a:t>2.	In-cab display,</a:t>
            </a:r>
          </a:p>
          <a:p>
            <a:r>
              <a:rPr lang="en-US" dirty="0"/>
              <a:t>3.	Header height sensor,</a:t>
            </a:r>
          </a:p>
          <a:p>
            <a:r>
              <a:rPr lang="en-US" dirty="0"/>
              <a:t>4.	Ground speed sensor if not using the GNSS for speed measurements, and</a:t>
            </a:r>
          </a:p>
          <a:p>
            <a:r>
              <a:rPr lang="en-US" dirty="0"/>
              <a:t>5.	Flow sensor mounted on the duct.</a:t>
            </a:r>
          </a:p>
        </p:txBody>
      </p:sp>
      <p:pic>
        <p:nvPicPr>
          <p:cNvPr id="9218" name="Picture 2" descr="Fig.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053" y="2065747"/>
            <a:ext cx="5694947" cy="43289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1546" y="6176963"/>
            <a:ext cx="8791074" cy="646331"/>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5.9.</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Sensors used to measure yield on a cotton picker (</a:t>
            </a:r>
            <a:r>
              <a:rPr lang="en-US" b="0" i="0" u="none" strike="noStrike" dirty="0" err="1" smtClean="0">
                <a:solidFill>
                  <a:srgbClr val="000000"/>
                </a:solidFill>
                <a:effectLst/>
                <a:latin typeface="inherit"/>
                <a:hlinkClick r:id="rId3"/>
              </a:rPr>
              <a:t>Markinos</a:t>
            </a:r>
            <a:r>
              <a:rPr lang="en-US" b="0" i="0" u="none" strike="noStrike" dirty="0" smtClean="0">
                <a:solidFill>
                  <a:srgbClr val="000000"/>
                </a:solidFill>
                <a:effectLst/>
                <a:latin typeface="inherit"/>
                <a:hlinkClick r:id="rId3"/>
              </a:rPr>
              <a:t> et al., 2005</a:t>
            </a:r>
            <a:r>
              <a:rPr lang="en-US" b="0" i="0" dirty="0" smtClean="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751380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a:xfrm>
            <a:off x="838200" y="2122487"/>
            <a:ext cx="5678103" cy="4351338"/>
          </a:xfrm>
        </p:spPr>
        <p:txBody>
          <a:bodyPr/>
          <a:lstStyle/>
          <a:p>
            <a:endParaRPr lang="en-US" dirty="0"/>
          </a:p>
        </p:txBody>
      </p:sp>
      <p:pic>
        <p:nvPicPr>
          <p:cNvPr id="10242" name="Picture 2" descr="Fig. 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674" y="217179"/>
            <a:ext cx="5839326" cy="59783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34670"/>
            <a:ext cx="11986660" cy="923330"/>
          </a:xfrm>
          <a:prstGeom prst="rect">
            <a:avLst/>
          </a:prstGeom>
        </p:spPr>
        <p:txBody>
          <a:bodyPr wrap="square">
            <a:spAutoFit/>
          </a:bodyPr>
          <a:lstStyle/>
          <a:p>
            <a:r>
              <a:rPr lang="en-US" dirty="0" smtClean="0"/>
              <a:t>Fig. 5.10.</a:t>
            </a:r>
          </a:p>
          <a:p>
            <a:r>
              <a:rPr lang="en-US" dirty="0" smtClean="0"/>
              <a:t>Illustration of an optical sensor array measuring cotton within the duct carrying cotton from the spindles to the basket. The output or detection of cotton is converted to a yield estimate (</a:t>
            </a:r>
            <a:r>
              <a:rPr lang="en-US" dirty="0" err="1" smtClean="0"/>
              <a:t>Markinos</a:t>
            </a:r>
            <a:r>
              <a:rPr lang="en-US" dirty="0" smtClean="0"/>
              <a:t> et al., 2005).</a:t>
            </a:r>
            <a:endParaRPr lang="en-US" dirty="0"/>
          </a:p>
        </p:txBody>
      </p:sp>
    </p:spTree>
    <p:extLst>
      <p:ext uri="{BB962C8B-B14F-4D97-AF65-F5344CB8AC3E}">
        <p14:creationId xmlns:p14="http://schemas.microsoft.com/office/powerpoint/2010/main" val="2960911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p:txBody>
          <a:bodyPr/>
          <a:lstStyle/>
          <a:p>
            <a:endParaRPr lang="en-US"/>
          </a:p>
        </p:txBody>
      </p:sp>
      <p:pic>
        <p:nvPicPr>
          <p:cNvPr id="11266" name="Picture 2" descr="Fig. 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902" y="1862008"/>
            <a:ext cx="6506678" cy="4314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421" y="6042649"/>
            <a:ext cx="12031579" cy="923330"/>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5.11.</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Illustration of microwave technology measuring cotton in the plastic duct work carrying cotton from the spindles to the basket (courtesy of John Deere).</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4919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Yield monitors provide the ability to not just estimate yield, but to identify the location in the ﬁeld where yield is produced. Yield monitors provide information that is valuable for a multitude of management purposes, including estimating the amount of nutrients removed by the harvested crop, estimating proﬁtability, developing management zones, and analyzing impacts of treatments used in on-farm studies. These topics are discussed in associated chapters within this book. However, proper yield monitor calibration and maintenance is necessary to ensure that production and farm business assessments based on yield data are accurate and reliable. The purpose of this chapter is to provide background information on grain and cotton yield monitoring systems, guidance on preparing to harvest a ﬁeld, techniques to improve accuracy, details of the importance of cleaning yield monitor data, identifying potential errors in yield monitor data, and providing guidance on using yield monitor data to improve ﬁeld understanding.</a:t>
            </a:r>
            <a:endParaRPr lang="en-US" dirty="0"/>
          </a:p>
        </p:txBody>
      </p:sp>
    </p:spTree>
    <p:extLst>
      <p:ext uri="{BB962C8B-B14F-4D97-AF65-F5344CB8AC3E}">
        <p14:creationId xmlns:p14="http://schemas.microsoft.com/office/powerpoint/2010/main" val="344464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descr="Fig. 5.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478" y="2479300"/>
            <a:ext cx="4784358" cy="345537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Fig. 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903" y="2479300"/>
            <a:ext cx="4790807" cy="3455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897" y="5934670"/>
            <a:ext cx="12118206" cy="923330"/>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5.12.</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Mass flow sensor response is nonlinear with the illustration showing the difference between a two-point and multi-point calibration procedure (courtesy of </a:t>
            </a:r>
            <a:r>
              <a:rPr lang="en-US" b="0" i="0" u="none" strike="noStrike" dirty="0" smtClean="0">
                <a:solidFill>
                  <a:srgbClr val="000000"/>
                </a:solidFill>
                <a:effectLst/>
                <a:latin typeface="inherit"/>
                <a:hlinkClick r:id="rId4"/>
              </a:rPr>
              <a:t>Luck and Fulton, 2014</a:t>
            </a:r>
            <a:r>
              <a:rPr lang="en-US" b="0" i="0" dirty="0" smtClean="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302559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Cleaning</a:t>
            </a:r>
            <a:endParaRPr lang="en-US" dirty="0"/>
          </a:p>
        </p:txBody>
      </p:sp>
      <p:sp>
        <p:nvSpPr>
          <p:cNvPr id="3" name="Content Placeholder 2"/>
          <p:cNvSpPr>
            <a:spLocks noGrp="1"/>
          </p:cNvSpPr>
          <p:nvPr>
            <p:ph idx="1"/>
          </p:nvPr>
        </p:nvSpPr>
        <p:spPr>
          <a:xfrm>
            <a:off x="838200" y="1825625"/>
            <a:ext cx="3599046" cy="4351338"/>
          </a:xfrm>
        </p:spPr>
        <p:txBody>
          <a:bodyPr/>
          <a:lstStyle/>
          <a:p>
            <a:r>
              <a:rPr lang="en-US" dirty="0"/>
              <a:t>One of the problems with yield monitor data is that the actual and estimated values may not match due to one or multiple error sources not being accounted for. </a:t>
            </a:r>
            <a:endParaRPr lang="en-US" dirty="0"/>
          </a:p>
        </p:txBody>
      </p:sp>
      <p:pic>
        <p:nvPicPr>
          <p:cNvPr id="13314" name="Picture 2" descr="Fig. 5.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27906"/>
            <a:ext cx="7620000" cy="5534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76963"/>
            <a:ext cx="6096000" cy="646331"/>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5.13.</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Actual and measured yield data collected from a field.</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070502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Accuracy of Yield </a:t>
            </a:r>
            <a:br>
              <a:rPr lang="en-US" dirty="0"/>
            </a:br>
            <a:r>
              <a:rPr lang="en-US" dirty="0"/>
              <a:t>Monitor Data</a:t>
            </a:r>
          </a:p>
        </p:txBody>
      </p:sp>
      <p:sp>
        <p:nvSpPr>
          <p:cNvPr id="3" name="Content Placeholder 2"/>
          <p:cNvSpPr>
            <a:spLocks noGrp="1"/>
          </p:cNvSpPr>
          <p:nvPr>
            <p:ph idx="1"/>
          </p:nvPr>
        </p:nvSpPr>
        <p:spPr>
          <a:xfrm>
            <a:off x="838200" y="1825625"/>
            <a:ext cx="10515600" cy="4767680"/>
          </a:xfrm>
        </p:spPr>
        <p:txBody>
          <a:bodyPr/>
          <a:lstStyle/>
          <a:p>
            <a:pPr marL="0" indent="0">
              <a:buNone/>
            </a:pPr>
            <a:r>
              <a:rPr lang="en-US" dirty="0" smtClean="0"/>
              <a:t>Highlight </a:t>
            </a:r>
            <a:r>
              <a:rPr lang="en-US" dirty="0"/>
              <a:t>common causes of yield estimate errors</a:t>
            </a:r>
            <a:r>
              <a:rPr lang="en-US" dirty="0" smtClean="0"/>
              <a:t>.</a:t>
            </a:r>
          </a:p>
          <a:p>
            <a:r>
              <a:rPr lang="en-US" b="1" dirty="0"/>
              <a:t>Using old calibration data: </a:t>
            </a:r>
            <a:r>
              <a:rPr lang="en-US" dirty="0"/>
              <a:t>Systematic errors are produced by using old calibration data. With time, calibrations can change due to machine wear or sensor output drift. </a:t>
            </a:r>
            <a:endParaRPr lang="en-US" dirty="0" smtClean="0"/>
          </a:p>
          <a:p>
            <a:r>
              <a:rPr lang="en-US" b="1" dirty="0" smtClean="0"/>
              <a:t>Calibration </a:t>
            </a:r>
            <a:r>
              <a:rPr lang="en-US" b="1" dirty="0"/>
              <a:t>loads do not span the flow rates</a:t>
            </a:r>
            <a:r>
              <a:rPr lang="en-US" dirty="0"/>
              <a:t>: When calibrating the yield monitor system, it is important to calibrate the system for the full range of expected values.</a:t>
            </a:r>
          </a:p>
          <a:p>
            <a:r>
              <a:rPr lang="en-US" b="1" dirty="0"/>
              <a:t>Poor calibration of the moisture, temperature, and speed sensors: </a:t>
            </a:r>
            <a:r>
              <a:rPr lang="en-US" dirty="0"/>
              <a:t>Poor calibration of these </a:t>
            </a:r>
            <a:r>
              <a:rPr lang="en-US" dirty="0" smtClean="0"/>
              <a:t>sensors </a:t>
            </a:r>
            <a:r>
              <a:rPr lang="en-US" dirty="0"/>
              <a:t>results in incorrect estimates</a:t>
            </a:r>
            <a:r>
              <a:rPr lang="en-US" dirty="0" smtClean="0"/>
              <a:t>.</a:t>
            </a:r>
          </a:p>
          <a:p>
            <a:r>
              <a:rPr lang="en-US" b="1" dirty="0"/>
              <a:t>Inaccurate setting of the number of rows. </a:t>
            </a:r>
          </a:p>
        </p:txBody>
      </p:sp>
    </p:spTree>
    <p:extLst>
      <p:ext uri="{BB962C8B-B14F-4D97-AF65-F5344CB8AC3E}">
        <p14:creationId xmlns:p14="http://schemas.microsoft.com/office/powerpoint/2010/main" val="259499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Accuracy of Yield </a:t>
            </a:r>
            <a:br>
              <a:rPr lang="en-US" dirty="0"/>
            </a:br>
            <a:r>
              <a:rPr lang="en-US" dirty="0"/>
              <a:t>Monitor Data</a:t>
            </a:r>
          </a:p>
        </p:txBody>
      </p:sp>
      <p:sp>
        <p:nvSpPr>
          <p:cNvPr id="3" name="Content Placeholder 2"/>
          <p:cNvSpPr>
            <a:spLocks noGrp="1"/>
          </p:cNvSpPr>
          <p:nvPr>
            <p:ph idx="1"/>
          </p:nvPr>
        </p:nvSpPr>
        <p:spPr>
          <a:xfrm>
            <a:off x="838200" y="1825625"/>
            <a:ext cx="10515600" cy="4902434"/>
          </a:xfrm>
        </p:spPr>
        <p:txBody>
          <a:bodyPr>
            <a:normAutofit/>
          </a:bodyPr>
          <a:lstStyle/>
          <a:p>
            <a:r>
              <a:rPr lang="en-US" b="1" dirty="0"/>
              <a:t>Sudden Ground speed changes: </a:t>
            </a:r>
            <a:r>
              <a:rPr lang="en-US" dirty="0"/>
              <a:t>Rapid changes in the combine speed can result in erroneous yield estimates</a:t>
            </a:r>
            <a:r>
              <a:rPr lang="en-US" dirty="0" smtClean="0"/>
              <a:t>.</a:t>
            </a:r>
          </a:p>
          <a:p>
            <a:r>
              <a:rPr lang="en-US" b="1" dirty="0"/>
              <a:t>Wear of the </a:t>
            </a:r>
            <a:r>
              <a:rPr lang="en-US" b="1" dirty="0" err="1"/>
              <a:t>flighting</a:t>
            </a:r>
            <a:r>
              <a:rPr lang="en-US" b="1" dirty="0"/>
              <a:t> in the clean grain </a:t>
            </a:r>
            <a:r>
              <a:rPr lang="en-US" b="1" dirty="0" smtClean="0"/>
              <a:t>elevator</a:t>
            </a:r>
            <a:r>
              <a:rPr lang="en-US" dirty="0"/>
              <a:t>: As the </a:t>
            </a:r>
            <a:r>
              <a:rPr lang="en-US" dirty="0" err="1"/>
              <a:t>flighting</a:t>
            </a:r>
            <a:r>
              <a:rPr lang="en-US" dirty="0"/>
              <a:t> wears, the ejection speed of the grain leaving the elevator declines, which </a:t>
            </a:r>
            <a:r>
              <a:rPr lang="en-US" dirty="0" smtClean="0"/>
              <a:t>reduces </a:t>
            </a:r>
            <a:r>
              <a:rPr lang="en-US" dirty="0"/>
              <a:t>the estimated yields</a:t>
            </a:r>
            <a:r>
              <a:rPr lang="en-US" dirty="0" smtClean="0"/>
              <a:t>.</a:t>
            </a:r>
            <a:endParaRPr lang="en-US" dirty="0"/>
          </a:p>
          <a:p>
            <a:r>
              <a:rPr lang="en-US" b="1" dirty="0"/>
              <a:t>Changing speed setting on the clean grain elevator</a:t>
            </a:r>
            <a:r>
              <a:rPr lang="en-US" dirty="0"/>
              <a:t>: If the speed settings on the clean grain elevator are changed, it is important to recalibrate the mass flow sensor</a:t>
            </a:r>
            <a:r>
              <a:rPr lang="en-US" dirty="0" smtClean="0"/>
              <a:t>.</a:t>
            </a:r>
          </a:p>
          <a:p>
            <a:r>
              <a:rPr lang="en-US" b="1" dirty="0"/>
              <a:t>Buildup of plant residue or other debris on the sensor plate:</a:t>
            </a:r>
            <a:r>
              <a:rPr lang="en-US" dirty="0"/>
              <a:t> With operation, there is often a buildup of residue or debris on the sensor plate. </a:t>
            </a:r>
          </a:p>
        </p:txBody>
      </p:sp>
    </p:spTree>
    <p:extLst>
      <p:ext uri="{BB962C8B-B14F-4D97-AF65-F5344CB8AC3E}">
        <p14:creationId xmlns:p14="http://schemas.microsoft.com/office/powerpoint/2010/main" val="67283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and Understanding Yield  </a:t>
            </a:r>
            <a:br>
              <a:rPr lang="en-US" dirty="0"/>
            </a:br>
            <a:r>
              <a:rPr lang="en-US" dirty="0"/>
              <a:t>Monitor Data</a:t>
            </a:r>
            <a:endParaRPr lang="en-US" dirty="0"/>
          </a:p>
        </p:txBody>
      </p:sp>
      <p:sp>
        <p:nvSpPr>
          <p:cNvPr id="3" name="Content Placeholder 2"/>
          <p:cNvSpPr>
            <a:spLocks noGrp="1"/>
          </p:cNvSpPr>
          <p:nvPr>
            <p:ph idx="1"/>
          </p:nvPr>
        </p:nvSpPr>
        <p:spPr>
          <a:xfrm>
            <a:off x="838200" y="1825625"/>
            <a:ext cx="5437472" cy="4351338"/>
          </a:xfrm>
        </p:spPr>
        <p:txBody>
          <a:bodyPr/>
          <a:lstStyle/>
          <a:p>
            <a:r>
              <a:rPr lang="en-US" dirty="0" smtClean="0"/>
              <a:t>Looking fo</a:t>
            </a:r>
            <a:r>
              <a:rPr lang="en-US" dirty="0" smtClean="0"/>
              <a:t>r commonality or correlations. </a:t>
            </a:r>
            <a:endParaRPr lang="en-US" dirty="0"/>
          </a:p>
        </p:txBody>
      </p:sp>
      <p:pic>
        <p:nvPicPr>
          <p:cNvPr id="14338" name="Picture 2" descr="Fig. 5.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137" y="2127183"/>
            <a:ext cx="5507536" cy="4130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657671"/>
            <a:ext cx="12300284" cy="1200329"/>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
            </a:r>
            <a:br>
              <a:rPr lang="en-US" b="1" i="0" dirty="0" smtClean="0">
                <a:solidFill>
                  <a:srgbClr val="000000"/>
                </a:solidFill>
                <a:effectLst/>
                <a:latin typeface="Arial" panose="020B0604020202020204" pitchFamily="34" charset="0"/>
              </a:rPr>
            </a:br>
            <a:r>
              <a:rPr lang="en-US" b="1" i="0" dirty="0" smtClean="0">
                <a:solidFill>
                  <a:srgbClr val="000000"/>
                </a:solidFill>
                <a:effectLst/>
                <a:latin typeface="Arial" panose="020B0604020202020204" pitchFamily="34" charset="0"/>
              </a:rPr>
              <a:t>Fig. 5.14.</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A yield map superimposed on an elevation map. The low maize yields in the summit/shoulder positions cannot be eliminated, but the magnitude of the differences can be reduced (Courtesy South Dakota State University).</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947784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
        <p:nvSpPr>
          <p:cNvPr id="3" name="Content Placeholder 2"/>
          <p:cNvSpPr>
            <a:spLocks noGrp="1"/>
          </p:cNvSpPr>
          <p:nvPr>
            <p:ph idx="1"/>
          </p:nvPr>
        </p:nvSpPr>
        <p:spPr>
          <a:xfrm>
            <a:off x="838200" y="1690688"/>
            <a:ext cx="10515600" cy="5032375"/>
          </a:xfrm>
        </p:spPr>
        <p:txBody>
          <a:bodyPr>
            <a:normAutofit fontScale="92500" lnSpcReduction="10000"/>
          </a:bodyPr>
          <a:lstStyle/>
          <a:p>
            <a:r>
              <a:rPr lang="en-US" b="1" dirty="0"/>
              <a:t>Video 5.1</a:t>
            </a:r>
            <a:r>
              <a:rPr lang="en-US" b="1" dirty="0" smtClean="0"/>
              <a:t>. </a:t>
            </a:r>
            <a:r>
              <a:rPr lang="en-US" dirty="0" smtClean="0"/>
              <a:t>How </a:t>
            </a:r>
            <a:r>
              <a:rPr lang="en-US" dirty="0"/>
              <a:t>does a cotton yield monitoring system </a:t>
            </a:r>
            <a:r>
              <a:rPr lang="en-US" dirty="0" smtClean="0"/>
              <a:t>work?</a:t>
            </a:r>
            <a:br>
              <a:rPr lang="en-US" dirty="0" smtClean="0"/>
            </a:br>
            <a:r>
              <a:rPr lang="en-US" dirty="0" smtClean="0"/>
              <a:t> </a:t>
            </a:r>
            <a:r>
              <a:rPr lang="en-US" dirty="0" smtClean="0">
                <a:hlinkClick r:id="rId2"/>
              </a:rPr>
              <a:t>http</a:t>
            </a:r>
            <a:r>
              <a:rPr lang="en-US" dirty="0">
                <a:hlinkClick r:id="rId2"/>
              </a:rPr>
              <a:t>://bit.ly/cotton-yield-monitoring</a:t>
            </a:r>
            <a:endParaRPr lang="en-US" dirty="0"/>
          </a:p>
          <a:p>
            <a:r>
              <a:rPr lang="en-US" b="1" dirty="0"/>
              <a:t>Video 5.2</a:t>
            </a:r>
            <a:r>
              <a:rPr lang="en-US" b="1" dirty="0" smtClean="0"/>
              <a:t>. </a:t>
            </a:r>
            <a:r>
              <a:rPr lang="en-US" dirty="0" smtClean="0"/>
              <a:t>How </a:t>
            </a:r>
            <a:r>
              <a:rPr lang="en-US" dirty="0"/>
              <a:t>do cotton yield maps aid in making decisions</a:t>
            </a:r>
            <a:r>
              <a:rPr lang="en-US" dirty="0" smtClean="0"/>
              <a:t>?</a:t>
            </a:r>
            <a:br>
              <a:rPr lang="en-US" dirty="0" smtClean="0"/>
            </a:br>
            <a:r>
              <a:rPr lang="en-US" dirty="0" smtClean="0">
                <a:hlinkClick r:id="rId3"/>
              </a:rPr>
              <a:t>http</a:t>
            </a:r>
            <a:r>
              <a:rPr lang="en-US" dirty="0">
                <a:hlinkClick r:id="rId3"/>
              </a:rPr>
              <a:t>://bit.ly/cotton-yield-maps</a:t>
            </a:r>
            <a:endParaRPr lang="en-US" dirty="0"/>
          </a:p>
          <a:p>
            <a:r>
              <a:rPr lang="en-US" b="1" dirty="0"/>
              <a:t>Video 5.3</a:t>
            </a:r>
            <a:r>
              <a:rPr lang="en-US" b="1" dirty="0" smtClean="0"/>
              <a:t>. </a:t>
            </a:r>
            <a:r>
              <a:rPr lang="en-US" dirty="0" smtClean="0"/>
              <a:t>Pre-harvest </a:t>
            </a:r>
            <a:r>
              <a:rPr lang="en-US" dirty="0"/>
              <a:t>equipment check. </a:t>
            </a:r>
            <a:r>
              <a:rPr lang="en-US" dirty="0">
                <a:hlinkClick r:id="rId4"/>
              </a:rPr>
              <a:t>http://bit.ly/pre-harvest-equipment</a:t>
            </a:r>
            <a:endParaRPr lang="en-US" dirty="0"/>
          </a:p>
          <a:p>
            <a:r>
              <a:rPr lang="en-US" b="1" dirty="0" smtClean="0"/>
              <a:t>Video 5.4. </a:t>
            </a:r>
            <a:r>
              <a:rPr lang="en-US" dirty="0" smtClean="0"/>
              <a:t>Calibration and harvesting system check. </a:t>
            </a:r>
            <a:r>
              <a:rPr lang="en-US" dirty="0" smtClean="0">
                <a:hlinkClick r:id="rId5"/>
              </a:rPr>
              <a:t>http://bit.ly/calibration-and-harvesting</a:t>
            </a:r>
            <a:r>
              <a:rPr lang="en-US" dirty="0" smtClean="0"/>
              <a:t> </a:t>
            </a:r>
          </a:p>
          <a:p>
            <a:r>
              <a:rPr lang="en-US" b="1" dirty="0" smtClean="0"/>
              <a:t>Video 5.5. </a:t>
            </a:r>
            <a:r>
              <a:rPr lang="en-US" dirty="0" smtClean="0"/>
              <a:t>Poor yield data = poor decisions. </a:t>
            </a:r>
            <a:br>
              <a:rPr lang="en-US" dirty="0" smtClean="0"/>
            </a:br>
            <a:r>
              <a:rPr lang="en-US" dirty="0" smtClean="0">
                <a:hlinkClick r:id="rId6"/>
              </a:rPr>
              <a:t>http://bit.ly/poor-yield-data</a:t>
            </a:r>
            <a:r>
              <a:rPr lang="en-US" dirty="0" smtClean="0"/>
              <a:t> </a:t>
            </a:r>
          </a:p>
          <a:p>
            <a:r>
              <a:rPr lang="en-US" b="1" dirty="0" smtClean="0"/>
              <a:t>Video 5.6</a:t>
            </a:r>
            <a:r>
              <a:rPr lang="en-US" dirty="0" smtClean="0"/>
              <a:t>. Post-harvest yield data cleaning. </a:t>
            </a:r>
            <a:r>
              <a:rPr lang="en-US" dirty="0" smtClean="0">
                <a:hlinkClick r:id="rId7"/>
              </a:rPr>
              <a:t>http://bit.ly/post-harvest-yield</a:t>
            </a:r>
            <a:r>
              <a:rPr lang="en-US" dirty="0" smtClean="0"/>
              <a:t> </a:t>
            </a:r>
          </a:p>
          <a:p>
            <a:r>
              <a:rPr lang="en-US" b="1" dirty="0" smtClean="0"/>
              <a:t>Video 5.7. </a:t>
            </a:r>
            <a:r>
              <a:rPr lang="en-US" dirty="0" smtClean="0"/>
              <a:t>Why does yield mapping need special attention? </a:t>
            </a:r>
            <a:r>
              <a:rPr lang="en-US" dirty="0" smtClean="0">
                <a:hlinkClick r:id="rId8"/>
              </a:rPr>
              <a:t>http://bit.ly/yield-mapping-attention</a:t>
            </a:r>
            <a:r>
              <a:rPr lang="en-US" dirty="0" smtClean="0"/>
              <a:t> </a:t>
            </a:r>
            <a:endParaRPr lang="en-US" dirty="0"/>
          </a:p>
        </p:txBody>
      </p:sp>
    </p:spTree>
    <p:extLst>
      <p:ext uri="{BB962C8B-B14F-4D97-AF65-F5344CB8AC3E}">
        <p14:creationId xmlns:p14="http://schemas.microsoft.com/office/powerpoint/2010/main" val="3482393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Questions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sensors need to be calibrated when preparing to harvest a field?</a:t>
            </a:r>
          </a:p>
          <a:p>
            <a:endParaRPr lang="en-US" dirty="0" smtClean="0"/>
          </a:p>
          <a:p>
            <a:r>
              <a:rPr lang="en-US" dirty="0" smtClean="0"/>
              <a:t>What factors influence calibration constants?</a:t>
            </a:r>
          </a:p>
          <a:p>
            <a:endParaRPr lang="en-US" dirty="0" smtClean="0"/>
          </a:p>
          <a:p>
            <a:r>
              <a:rPr lang="en-US" dirty="0" smtClean="0"/>
              <a:t>You harvest a 50,000 </a:t>
            </a:r>
            <a:r>
              <a:rPr lang="en-US" dirty="0" err="1" smtClean="0"/>
              <a:t>lb</a:t>
            </a:r>
            <a:r>
              <a:rPr lang="en-US" dirty="0" smtClean="0"/>
              <a:t> of corn from a field containing at 22% moisture. How many pounds and bushels of corn do you have at 15.5% moisture?</a:t>
            </a:r>
          </a:p>
          <a:p>
            <a:endParaRPr lang="en-US" dirty="0" smtClean="0"/>
          </a:p>
          <a:p>
            <a:r>
              <a:rPr lang="en-US" dirty="0" smtClean="0"/>
              <a:t>What will happen to the yield monitor data when the combine slows down? What happens when the combine speeds up?</a:t>
            </a:r>
          </a:p>
          <a:p>
            <a:endParaRPr lang="en-US" dirty="0" smtClean="0"/>
          </a:p>
          <a:p>
            <a:r>
              <a:rPr lang="en-US" dirty="0" smtClean="0"/>
              <a:t>Why does yield monitor data need to be cleaned?</a:t>
            </a:r>
            <a:endParaRPr lang="en-US" dirty="0"/>
          </a:p>
        </p:txBody>
      </p:sp>
    </p:spTree>
    <p:extLst>
      <p:ext uri="{BB962C8B-B14F-4D97-AF65-F5344CB8AC3E}">
        <p14:creationId xmlns:p14="http://schemas.microsoft.com/office/powerpoint/2010/main" val="360175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 Monitors. </a:t>
            </a:r>
            <a:endParaRPr lang="en-US" dirty="0"/>
          </a:p>
        </p:txBody>
      </p:sp>
      <p:sp>
        <p:nvSpPr>
          <p:cNvPr id="3" name="Content Placeholder 2"/>
          <p:cNvSpPr>
            <a:spLocks noGrp="1"/>
          </p:cNvSpPr>
          <p:nvPr>
            <p:ph idx="1"/>
          </p:nvPr>
        </p:nvSpPr>
        <p:spPr>
          <a:xfrm>
            <a:off x="838200" y="1825625"/>
            <a:ext cx="4272815" cy="4351338"/>
          </a:xfrm>
        </p:spPr>
        <p:txBody>
          <a:bodyPr/>
          <a:lstStyle/>
          <a:p>
            <a:r>
              <a:rPr lang="en-US" dirty="0" smtClean="0"/>
              <a:t>Currently, commercially available systems are available for grains corn, wheat, oats, soybeans, cotton and sugarcane</a:t>
            </a:r>
            <a:endParaRPr lang="en-US" dirty="0"/>
          </a:p>
        </p:txBody>
      </p:sp>
      <p:pic>
        <p:nvPicPr>
          <p:cNvPr id="5" name="Picture 4"/>
          <p:cNvPicPr>
            <a:picLocks noChangeAspect="1"/>
          </p:cNvPicPr>
          <p:nvPr/>
        </p:nvPicPr>
        <p:blipFill>
          <a:blip r:embed="rId2"/>
          <a:stretch>
            <a:fillRect/>
          </a:stretch>
        </p:blipFill>
        <p:spPr>
          <a:xfrm>
            <a:off x="5255394" y="2497848"/>
            <a:ext cx="6936606" cy="4360152"/>
          </a:xfrm>
          <a:prstGeom prst="rect">
            <a:avLst/>
          </a:prstGeom>
        </p:spPr>
      </p:pic>
    </p:spTree>
    <p:extLst>
      <p:ext uri="{BB962C8B-B14F-4D97-AF65-F5344CB8AC3E}">
        <p14:creationId xmlns:p14="http://schemas.microsoft.com/office/powerpoint/2010/main" val="217040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 Map</a:t>
            </a:r>
            <a:endParaRPr lang="en-US" dirty="0"/>
          </a:p>
        </p:txBody>
      </p:sp>
      <p:sp>
        <p:nvSpPr>
          <p:cNvPr id="3" name="Content Placeholder 2"/>
          <p:cNvSpPr>
            <a:spLocks noGrp="1"/>
          </p:cNvSpPr>
          <p:nvPr>
            <p:ph idx="1"/>
          </p:nvPr>
        </p:nvSpPr>
        <p:spPr>
          <a:xfrm>
            <a:off x="838200" y="1825625"/>
            <a:ext cx="5264217" cy="4351338"/>
          </a:xfrm>
        </p:spPr>
        <p:txBody>
          <a:bodyPr/>
          <a:lstStyle/>
          <a:p>
            <a:r>
              <a:rPr lang="en-US" dirty="0" smtClean="0"/>
              <a:t>These systems estimate yield as the crop is harvested and produce information that can be used to produce yield maps </a:t>
            </a:r>
            <a:endParaRPr lang="en-US" dirty="0"/>
          </a:p>
        </p:txBody>
      </p:sp>
      <p:pic>
        <p:nvPicPr>
          <p:cNvPr id="4" name="Picture 3"/>
          <p:cNvPicPr>
            <a:picLocks noChangeAspect="1"/>
          </p:cNvPicPr>
          <p:nvPr/>
        </p:nvPicPr>
        <p:blipFill>
          <a:blip r:embed="rId2"/>
          <a:stretch>
            <a:fillRect/>
          </a:stretch>
        </p:blipFill>
        <p:spPr>
          <a:xfrm>
            <a:off x="6314173" y="1668759"/>
            <a:ext cx="5877827" cy="5016421"/>
          </a:xfrm>
          <a:prstGeom prst="rect">
            <a:avLst/>
          </a:prstGeom>
        </p:spPr>
      </p:pic>
      <p:sp>
        <p:nvSpPr>
          <p:cNvPr id="5" name="Rectangle 4"/>
          <p:cNvSpPr/>
          <p:nvPr/>
        </p:nvSpPr>
        <p:spPr>
          <a:xfrm>
            <a:off x="362551" y="6176963"/>
            <a:ext cx="6096000" cy="646331"/>
          </a:xfrm>
          <a:prstGeom prst="rect">
            <a:avLst/>
          </a:prstGeom>
        </p:spPr>
        <p:txBody>
          <a:bodyPr>
            <a:spAutoFit/>
          </a:bodyPr>
          <a:lstStyle/>
          <a:p>
            <a:r>
              <a:rPr lang="en-US" dirty="0" smtClean="0"/>
              <a:t>Fig. 5.1.</a:t>
            </a:r>
          </a:p>
          <a:p>
            <a:r>
              <a:rPr lang="en-US" dirty="0" smtClean="0"/>
              <a:t>Yield monitor and yield map (courtesy Ohio State University).</a:t>
            </a:r>
            <a:endParaRPr lang="en-US" dirty="0"/>
          </a:p>
        </p:txBody>
      </p:sp>
    </p:spTree>
    <p:extLst>
      <p:ext uri="{BB962C8B-B14F-4D97-AF65-F5344CB8AC3E}">
        <p14:creationId xmlns:p14="http://schemas.microsoft.com/office/powerpoint/2010/main" val="254344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combine works</a:t>
            </a:r>
            <a:endParaRPr lang="en-US" dirty="0"/>
          </a:p>
        </p:txBody>
      </p:sp>
      <p:pic>
        <p:nvPicPr>
          <p:cNvPr id="4" name="Picture 3"/>
          <p:cNvPicPr>
            <a:picLocks noChangeAspect="1"/>
          </p:cNvPicPr>
          <p:nvPr/>
        </p:nvPicPr>
        <p:blipFill>
          <a:blip r:embed="rId2"/>
          <a:stretch>
            <a:fillRect/>
          </a:stretch>
        </p:blipFill>
        <p:spPr>
          <a:xfrm>
            <a:off x="6343048" y="2758841"/>
            <a:ext cx="5703178" cy="4099159"/>
          </a:xfrm>
          <a:prstGeom prst="rect">
            <a:avLst/>
          </a:prstGeom>
        </p:spPr>
      </p:pic>
      <p:sp>
        <p:nvSpPr>
          <p:cNvPr id="5" name="Rectangle 4"/>
          <p:cNvSpPr/>
          <p:nvPr/>
        </p:nvSpPr>
        <p:spPr>
          <a:xfrm>
            <a:off x="145774" y="6380941"/>
            <a:ext cx="4902111" cy="369332"/>
          </a:xfrm>
          <a:prstGeom prst="rect">
            <a:avLst/>
          </a:prstGeom>
        </p:spPr>
        <p:txBody>
          <a:bodyPr wrap="none">
            <a:spAutoFit/>
          </a:bodyPr>
          <a:lstStyle/>
          <a:p>
            <a:r>
              <a:rPr lang="en-US" dirty="0" smtClean="0">
                <a:hlinkClick r:id="rId3"/>
              </a:rPr>
              <a:t>https://www.youtube.com/watch?v=fVwnJKZgiP4</a:t>
            </a:r>
            <a:r>
              <a:rPr lang="en-US" dirty="0" smtClean="0"/>
              <a:t> </a:t>
            </a:r>
            <a:endParaRPr lang="en-US" dirty="0"/>
          </a:p>
        </p:txBody>
      </p:sp>
      <p:sp>
        <p:nvSpPr>
          <p:cNvPr id="6" name="Rectangle 5"/>
          <p:cNvSpPr/>
          <p:nvPr/>
        </p:nvSpPr>
        <p:spPr>
          <a:xfrm>
            <a:off x="145774" y="5933275"/>
            <a:ext cx="4913333" cy="369332"/>
          </a:xfrm>
          <a:prstGeom prst="rect">
            <a:avLst/>
          </a:prstGeom>
        </p:spPr>
        <p:txBody>
          <a:bodyPr wrap="none">
            <a:spAutoFit/>
          </a:bodyPr>
          <a:lstStyle/>
          <a:p>
            <a:r>
              <a:rPr lang="en-US" dirty="0" smtClean="0">
                <a:hlinkClick r:id="rId4"/>
              </a:rPr>
              <a:t>https://www.youtube.com/watch?v=0IvGF8kjQUs</a:t>
            </a:r>
            <a:r>
              <a:rPr lang="en-US" dirty="0" smtClean="0"/>
              <a:t> </a:t>
            </a:r>
            <a:endParaRPr lang="en-US" dirty="0"/>
          </a:p>
        </p:txBody>
      </p:sp>
      <p:sp>
        <p:nvSpPr>
          <p:cNvPr id="7" name="Rectangle 6"/>
          <p:cNvSpPr/>
          <p:nvPr/>
        </p:nvSpPr>
        <p:spPr>
          <a:xfrm>
            <a:off x="6778646" y="2096485"/>
            <a:ext cx="4898649" cy="369332"/>
          </a:xfrm>
          <a:prstGeom prst="rect">
            <a:avLst/>
          </a:prstGeom>
        </p:spPr>
        <p:txBody>
          <a:bodyPr wrap="none">
            <a:spAutoFit/>
          </a:bodyPr>
          <a:lstStyle/>
          <a:p>
            <a:r>
              <a:rPr lang="en-US" dirty="0" smtClean="0">
                <a:hlinkClick r:id="rId5"/>
              </a:rPr>
              <a:t>https://www.youtube.com/watch?v=FDjGx-94yao</a:t>
            </a:r>
            <a:r>
              <a:rPr lang="en-US" dirty="0" smtClean="0"/>
              <a:t> </a:t>
            </a:r>
            <a:endParaRPr lang="en-US" dirty="0"/>
          </a:p>
        </p:txBody>
      </p:sp>
      <p:pic>
        <p:nvPicPr>
          <p:cNvPr id="8" name="Picture 7"/>
          <p:cNvPicPr>
            <a:picLocks noChangeAspect="1"/>
          </p:cNvPicPr>
          <p:nvPr/>
        </p:nvPicPr>
        <p:blipFill>
          <a:blip r:embed="rId6"/>
          <a:stretch>
            <a:fillRect/>
          </a:stretch>
        </p:blipFill>
        <p:spPr>
          <a:xfrm>
            <a:off x="145774" y="1846540"/>
            <a:ext cx="5406235" cy="4008401"/>
          </a:xfrm>
          <a:prstGeom prst="rect">
            <a:avLst/>
          </a:prstGeom>
        </p:spPr>
      </p:pic>
    </p:spTree>
    <p:extLst>
      <p:ext uri="{BB962C8B-B14F-4D97-AF65-F5344CB8AC3E}">
        <p14:creationId xmlns:p14="http://schemas.microsoft.com/office/powerpoint/2010/main" val="204659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t>
            </a:r>
            <a:r>
              <a:rPr lang="en-US" dirty="0" smtClean="0"/>
              <a:t>ield monitor Components</a:t>
            </a:r>
            <a:endParaRPr lang="en-US" dirty="0"/>
          </a:p>
        </p:txBody>
      </p:sp>
      <p:sp>
        <p:nvSpPr>
          <p:cNvPr id="3" name="Content Placeholder 2"/>
          <p:cNvSpPr>
            <a:spLocks noGrp="1"/>
          </p:cNvSpPr>
          <p:nvPr>
            <p:ph idx="1"/>
          </p:nvPr>
        </p:nvSpPr>
        <p:spPr>
          <a:xfrm>
            <a:off x="838200" y="1825625"/>
            <a:ext cx="5562600" cy="4351338"/>
          </a:xfrm>
        </p:spPr>
        <p:txBody>
          <a:bodyPr>
            <a:normAutofit fontScale="92500" lnSpcReduction="10000"/>
          </a:bodyPr>
          <a:lstStyle/>
          <a:p>
            <a:r>
              <a:rPr lang="en-US" dirty="0" smtClean="0"/>
              <a:t>A yield monitor estimate the mass of the harvested grain and assign it to the area from where it was harvested. However, the area is not a fixed value, and it is dependent on header width, and combine speed. The accuracy of the calculated yield is dependent on the calibration of the moisture and mass or volume sensors, and accuracy of the differential global positioning system receiver (DGPS), moisture sensor</a:t>
            </a:r>
            <a:endParaRPr lang="en-US" dirty="0"/>
          </a:p>
        </p:txBody>
      </p:sp>
      <p:pic>
        <p:nvPicPr>
          <p:cNvPr id="2050" name="Picture 2" descr="Fig.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685" y="2098307"/>
            <a:ext cx="5527368" cy="38063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657671"/>
            <a:ext cx="11919284" cy="1200329"/>
          </a:xfrm>
          <a:prstGeom prst="rect">
            <a:avLst/>
          </a:prstGeom>
        </p:spPr>
        <p:txBody>
          <a:bodyPr wrap="square">
            <a:spAutoFit/>
          </a:bodyPr>
          <a:lstStyle/>
          <a:p>
            <a:r>
              <a:rPr lang="en-US" dirty="0" smtClean="0"/>
              <a:t>Fig. 5.2.</a:t>
            </a:r>
          </a:p>
          <a:p>
            <a:r>
              <a:rPr lang="en-US" dirty="0" smtClean="0"/>
              <a:t>Basic components of a grain yield monitoring system (courtesy of the University of Kentucky). This illustration shows some of the standard and basic components required to properly operate a yield monitor system on a grain combine. These components will be similar on a cotton harvester, except there will be no moisture sensor.</a:t>
            </a:r>
            <a:endParaRPr lang="en-US" dirty="0"/>
          </a:p>
        </p:txBody>
      </p:sp>
    </p:spTree>
    <p:extLst>
      <p:ext uri="{BB962C8B-B14F-4D97-AF65-F5344CB8AC3E}">
        <p14:creationId xmlns:p14="http://schemas.microsoft.com/office/powerpoint/2010/main" val="137861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Content Placeholder 2"/>
          <p:cNvSpPr>
            <a:spLocks noGrp="1"/>
          </p:cNvSpPr>
          <p:nvPr>
            <p:ph idx="1"/>
          </p:nvPr>
        </p:nvSpPr>
        <p:spPr>
          <a:xfrm>
            <a:off x="838200" y="1825625"/>
            <a:ext cx="7873148" cy="3886110"/>
          </a:xfrm>
        </p:spPr>
        <p:txBody>
          <a:bodyPr>
            <a:normAutofit fontScale="92500" lnSpcReduction="10000"/>
          </a:bodyPr>
          <a:lstStyle/>
          <a:p>
            <a:r>
              <a:rPr lang="en-US" dirty="0"/>
              <a:t>The user interface (UI) provides a </a:t>
            </a:r>
            <a:r>
              <a:rPr lang="en-US" dirty="0" smtClean="0"/>
              <a:t>linkage between </a:t>
            </a:r>
            <a:r>
              <a:rPr lang="en-US" dirty="0"/>
              <a:t>the farmer and the sensors. In many situations</a:t>
            </a:r>
            <a:r>
              <a:rPr lang="en-US" dirty="0" smtClean="0"/>
              <a:t>, the </a:t>
            </a:r>
            <a:r>
              <a:rPr lang="en-US" dirty="0"/>
              <a:t>peripheral components are </a:t>
            </a:r>
            <a:r>
              <a:rPr lang="en-US" dirty="0" smtClean="0"/>
              <a:t>grouped together </a:t>
            </a:r>
            <a:r>
              <a:rPr lang="en-US" dirty="0"/>
              <a:t>into a working system. The UI is </a:t>
            </a:r>
            <a:r>
              <a:rPr lang="en-US" dirty="0" smtClean="0"/>
              <a:t>usually located </a:t>
            </a:r>
            <a:r>
              <a:rPr lang="en-US" dirty="0"/>
              <a:t>in the combine cab and it is used to: </a:t>
            </a:r>
            <a:r>
              <a:rPr lang="en-US" dirty="0" err="1"/>
              <a:t>i</a:t>
            </a:r>
            <a:r>
              <a:rPr lang="en-US" dirty="0"/>
              <a:t>) </a:t>
            </a:r>
            <a:r>
              <a:rPr lang="en-US" dirty="0" smtClean="0"/>
              <a:t>convert the </a:t>
            </a:r>
            <a:r>
              <a:rPr lang="en-US" dirty="0"/>
              <a:t>output from different sensors into data </a:t>
            </a:r>
            <a:r>
              <a:rPr lang="en-US" dirty="0" smtClean="0"/>
              <a:t>for storage</a:t>
            </a:r>
            <a:r>
              <a:rPr lang="en-US" dirty="0"/>
              <a:t>, display, and later use; ii) provide the </a:t>
            </a:r>
            <a:r>
              <a:rPr lang="en-US" dirty="0" smtClean="0"/>
              <a:t>GNSS (</a:t>
            </a:r>
            <a:r>
              <a:rPr lang="en-US" dirty="0"/>
              <a:t>also called GPS); iii) provide access to external </a:t>
            </a:r>
            <a:r>
              <a:rPr lang="en-US" dirty="0" smtClean="0"/>
              <a:t>storage devices</a:t>
            </a:r>
            <a:r>
              <a:rPr lang="en-US" dirty="0"/>
              <a:t>; iv) provide a display and </a:t>
            </a:r>
            <a:r>
              <a:rPr lang="en-US" dirty="0" smtClean="0"/>
              <a:t>keyboard </a:t>
            </a:r>
            <a:r>
              <a:rPr lang="en-US" dirty="0"/>
              <a:t>that can be used to monitor and control the </a:t>
            </a:r>
            <a:r>
              <a:rPr lang="en-US" dirty="0" smtClean="0"/>
              <a:t>devices associated </a:t>
            </a:r>
            <a:r>
              <a:rPr lang="en-US" dirty="0"/>
              <a:t>with the yield monitor system; and v</a:t>
            </a:r>
            <a:r>
              <a:rPr lang="en-US" dirty="0" smtClean="0"/>
              <a:t>) provide </a:t>
            </a:r>
            <a:r>
              <a:rPr lang="en-US" dirty="0"/>
              <a:t>real-time harvest information</a:t>
            </a:r>
          </a:p>
        </p:txBody>
      </p:sp>
      <p:pic>
        <p:nvPicPr>
          <p:cNvPr id="3074" name="Picture 2" descr="Fig.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809" y="0"/>
            <a:ext cx="3381191" cy="6010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461" y="5711735"/>
            <a:ext cx="11993078" cy="1200329"/>
          </a:xfrm>
          <a:prstGeom prst="rect">
            <a:avLst/>
          </a:prstGeom>
        </p:spPr>
        <p:txBody>
          <a:bodyPr wrap="square">
            <a:spAutoFit/>
          </a:bodyPr>
          <a:lstStyle/>
          <a:p>
            <a:r>
              <a:rPr lang="en-US" dirty="0" smtClean="0"/>
              <a:t>Fig. 5.3.</a:t>
            </a:r>
          </a:p>
          <a:p>
            <a:r>
              <a:rPr lang="en-US" dirty="0" smtClean="0"/>
              <a:t>Illustration of an in-cab yield monitor display providing both instantaneous grain yield plus creating a yield map on-the-go. Field summary data including average yield and grain moisture along with accumulated amount harvested (courtesy of Ohio State University).</a:t>
            </a:r>
            <a:endParaRPr lang="en-US" dirty="0"/>
          </a:p>
        </p:txBody>
      </p:sp>
    </p:spTree>
    <p:extLst>
      <p:ext uri="{BB962C8B-B14F-4D97-AF65-F5344CB8AC3E}">
        <p14:creationId xmlns:p14="http://schemas.microsoft.com/office/powerpoint/2010/main" val="400915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Differentially Corrected GNSS Receiver</a:t>
            </a:r>
          </a:p>
        </p:txBody>
      </p:sp>
      <p:sp>
        <p:nvSpPr>
          <p:cNvPr id="3" name="Content Placeholder 2"/>
          <p:cNvSpPr>
            <a:spLocks noGrp="1"/>
          </p:cNvSpPr>
          <p:nvPr>
            <p:ph idx="1"/>
          </p:nvPr>
        </p:nvSpPr>
        <p:spPr/>
        <p:txBody>
          <a:bodyPr>
            <a:normAutofit/>
          </a:bodyPr>
          <a:lstStyle/>
          <a:p>
            <a:r>
              <a:rPr lang="en-US" dirty="0"/>
              <a:t>The </a:t>
            </a:r>
            <a:r>
              <a:rPr lang="en-US" dirty="0" smtClean="0"/>
              <a:t>GNSS receiver </a:t>
            </a:r>
            <a:r>
              <a:rPr lang="en-US" dirty="0"/>
              <a:t>can also be used as the ground </a:t>
            </a:r>
            <a:r>
              <a:rPr lang="en-US" dirty="0" smtClean="0"/>
              <a:t>speed sensor</a:t>
            </a:r>
            <a:r>
              <a:rPr lang="en-US" dirty="0"/>
              <a:t>. Depending on the type of yield </a:t>
            </a:r>
            <a:r>
              <a:rPr lang="en-US" dirty="0" smtClean="0"/>
              <a:t>monitor installed </a:t>
            </a:r>
            <a:r>
              <a:rPr lang="en-US" dirty="0"/>
              <a:t>and the harvester or combine manufacturer</a:t>
            </a:r>
            <a:r>
              <a:rPr lang="en-US" dirty="0" smtClean="0"/>
              <a:t>, it </a:t>
            </a:r>
            <a:r>
              <a:rPr lang="en-US" dirty="0"/>
              <a:t>is sometimes easier to obtain </a:t>
            </a:r>
            <a:r>
              <a:rPr lang="en-US" dirty="0" smtClean="0"/>
              <a:t>ground speed </a:t>
            </a:r>
            <a:r>
              <a:rPr lang="en-US" dirty="0"/>
              <a:t>from the GNSS. However, ground </a:t>
            </a:r>
            <a:r>
              <a:rPr lang="en-US" dirty="0" smtClean="0"/>
              <a:t>speed can </a:t>
            </a:r>
            <a:r>
              <a:rPr lang="en-US" dirty="0"/>
              <a:t>also be obtained from either a radar speed </a:t>
            </a:r>
            <a:r>
              <a:rPr lang="en-US" dirty="0" smtClean="0"/>
              <a:t>sensor or </a:t>
            </a:r>
            <a:r>
              <a:rPr lang="en-US" dirty="0"/>
              <a:t>a wheel counter that may be available on </a:t>
            </a:r>
            <a:r>
              <a:rPr lang="en-US" dirty="0" smtClean="0"/>
              <a:t>the machine</a:t>
            </a:r>
            <a:r>
              <a:rPr lang="en-US" dirty="0"/>
              <a:t>. The advantage of GNSS information </a:t>
            </a:r>
            <a:r>
              <a:rPr lang="en-US" dirty="0" smtClean="0"/>
              <a:t>or ground </a:t>
            </a:r>
            <a:r>
              <a:rPr lang="en-US" dirty="0"/>
              <a:t>speed radar over a wheel rotation </a:t>
            </a:r>
            <a:r>
              <a:rPr lang="en-US" dirty="0" smtClean="0"/>
              <a:t>counter is </a:t>
            </a:r>
            <a:r>
              <a:rPr lang="en-US" dirty="0"/>
              <a:t>that wheel slippage does not influence </a:t>
            </a:r>
            <a:r>
              <a:rPr lang="en-US" dirty="0" smtClean="0"/>
              <a:t>calculated speeds</a:t>
            </a:r>
            <a:r>
              <a:rPr lang="en-US" dirty="0"/>
              <a:t>.</a:t>
            </a:r>
          </a:p>
        </p:txBody>
      </p:sp>
    </p:spTree>
    <p:extLst>
      <p:ext uri="{BB962C8B-B14F-4D97-AF65-F5344CB8AC3E}">
        <p14:creationId xmlns:p14="http://schemas.microsoft.com/office/powerpoint/2010/main" val="51986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Flow Sensors</a:t>
            </a:r>
          </a:p>
        </p:txBody>
      </p:sp>
      <p:sp>
        <p:nvSpPr>
          <p:cNvPr id="3" name="Content Placeholder 2"/>
          <p:cNvSpPr>
            <a:spLocks noGrp="1"/>
          </p:cNvSpPr>
          <p:nvPr>
            <p:ph idx="1"/>
          </p:nvPr>
        </p:nvSpPr>
        <p:spPr/>
        <p:txBody>
          <a:bodyPr>
            <a:normAutofit/>
          </a:bodyPr>
          <a:lstStyle/>
          <a:p>
            <a:r>
              <a:rPr lang="en-US" dirty="0"/>
              <a:t>Various methods have been developed to </a:t>
            </a:r>
            <a:r>
              <a:rPr lang="en-US" dirty="0" smtClean="0"/>
              <a:t>indirectly estimate </a:t>
            </a:r>
            <a:r>
              <a:rPr lang="en-US" dirty="0"/>
              <a:t>the mass of the material </a:t>
            </a:r>
            <a:r>
              <a:rPr lang="en-US" dirty="0" smtClean="0"/>
              <a:t>being harvested</a:t>
            </a:r>
            <a:r>
              <a:rPr lang="en-US" dirty="0"/>
              <a:t>. The type of yield monitor employed </a:t>
            </a:r>
            <a:r>
              <a:rPr lang="en-US" dirty="0" smtClean="0"/>
              <a:t>is dependent </a:t>
            </a:r>
            <a:r>
              <a:rPr lang="en-US" dirty="0"/>
              <a:t>on the type of </a:t>
            </a:r>
            <a:r>
              <a:rPr lang="en-US" b="1" dirty="0"/>
              <a:t>crop harvested</a:t>
            </a:r>
            <a:r>
              <a:rPr lang="en-US" dirty="0"/>
              <a:t>. The </a:t>
            </a:r>
            <a:r>
              <a:rPr lang="en-US" dirty="0" smtClean="0"/>
              <a:t>two main </a:t>
            </a:r>
            <a:r>
              <a:rPr lang="en-US" dirty="0"/>
              <a:t>types of mass flow sensors can be </a:t>
            </a:r>
            <a:r>
              <a:rPr lang="en-US" dirty="0" smtClean="0"/>
              <a:t>characterized </a:t>
            </a:r>
            <a:r>
              <a:rPr lang="en-US" dirty="0"/>
              <a:t>crop such as cotton has so little mass per volume, </a:t>
            </a:r>
            <a:r>
              <a:rPr lang="en-US" dirty="0" smtClean="0"/>
              <a:t>an </a:t>
            </a:r>
            <a:r>
              <a:rPr lang="en-US" b="1" dirty="0" smtClean="0"/>
              <a:t>impact </a:t>
            </a:r>
            <a:r>
              <a:rPr lang="en-US" b="1" dirty="0"/>
              <a:t>plate </a:t>
            </a:r>
            <a:r>
              <a:rPr lang="en-US" dirty="0"/>
              <a:t>does not work very well for </a:t>
            </a:r>
            <a:r>
              <a:rPr lang="en-US" dirty="0" smtClean="0"/>
              <a:t>estimating its </a:t>
            </a:r>
            <a:r>
              <a:rPr lang="en-US" dirty="0"/>
              <a:t>yield. An </a:t>
            </a:r>
            <a:r>
              <a:rPr lang="en-US" b="1" dirty="0"/>
              <a:t>optical style </a:t>
            </a:r>
            <a:r>
              <a:rPr lang="en-US" dirty="0"/>
              <a:t>volume sensor is a </a:t>
            </a:r>
            <a:r>
              <a:rPr lang="en-US" dirty="0" smtClean="0"/>
              <a:t>much better </a:t>
            </a:r>
            <a:r>
              <a:rPr lang="en-US" dirty="0"/>
              <a:t>choice for a crop such as cotton.</a:t>
            </a:r>
          </a:p>
        </p:txBody>
      </p:sp>
    </p:spTree>
    <p:extLst>
      <p:ext uri="{BB962C8B-B14F-4D97-AF65-F5344CB8AC3E}">
        <p14:creationId xmlns:p14="http://schemas.microsoft.com/office/powerpoint/2010/main" val="1262343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1966</Words>
  <Application>Microsoft Office PowerPoint</Application>
  <PresentationFormat>Widescreen</PresentationFormat>
  <Paragraphs>103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inherit</vt:lpstr>
      <vt:lpstr>Office Theme</vt:lpstr>
      <vt:lpstr>Yield Monitoring and Mapping </vt:lpstr>
      <vt:lpstr>Intro</vt:lpstr>
      <vt:lpstr>Yield Monitors. </vt:lpstr>
      <vt:lpstr>Yield Map</vt:lpstr>
      <vt:lpstr>How a combine works</vt:lpstr>
      <vt:lpstr>Yield monitor Components</vt:lpstr>
      <vt:lpstr>User Interface</vt:lpstr>
      <vt:lpstr>Differentially Corrected GNSS Receiver</vt:lpstr>
      <vt:lpstr>Mass Flow Sensors</vt:lpstr>
      <vt:lpstr>Impact Plates</vt:lpstr>
      <vt:lpstr>Impact Plates</vt:lpstr>
      <vt:lpstr>Measuring Volume with a Photoelectric Sensor</vt:lpstr>
      <vt:lpstr>Measuring Volume with a Photoelectric Sensor</vt:lpstr>
      <vt:lpstr>Volumetric Flow Sensing Alternatives</vt:lpstr>
      <vt:lpstr>Moisture</vt:lpstr>
      <vt:lpstr>Other Sensors</vt:lpstr>
      <vt:lpstr>Cotton</vt:lpstr>
      <vt:lpstr>Cotton</vt:lpstr>
      <vt:lpstr>Cotton</vt:lpstr>
      <vt:lpstr>Calibration</vt:lpstr>
      <vt:lpstr>Data Cleaning</vt:lpstr>
      <vt:lpstr>Improving Accuracy of Yield  Monitor Data</vt:lpstr>
      <vt:lpstr>Improving Accuracy of Yield  Monitor Data</vt:lpstr>
      <vt:lpstr>Using and Understanding Yield   Monitor Data</vt:lpstr>
      <vt:lpstr>Videos</vt:lpstr>
      <vt:lpstr>Study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Yield Monitoring and Mapping</dc:title>
  <dc:creator>Brian Arnall</dc:creator>
  <cp:lastModifiedBy>Brian Arnall</cp:lastModifiedBy>
  <cp:revision>22</cp:revision>
  <dcterms:created xsi:type="dcterms:W3CDTF">2018-09-17T01:39:28Z</dcterms:created>
  <dcterms:modified xsi:type="dcterms:W3CDTF">2018-09-20T02:26:11Z</dcterms:modified>
</cp:coreProperties>
</file>