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5" r:id="rId6"/>
    <p:sldId id="259" r:id="rId7"/>
    <p:sldId id="276" r:id="rId8"/>
    <p:sldId id="260" r:id="rId9"/>
    <p:sldId id="261" r:id="rId10"/>
    <p:sldId id="262" r:id="rId11"/>
    <p:sldId id="323" r:id="rId12"/>
    <p:sldId id="324" r:id="rId13"/>
    <p:sldId id="325" r:id="rId14"/>
    <p:sldId id="270" r:id="rId15"/>
    <p:sldId id="263" r:id="rId16"/>
    <p:sldId id="267" r:id="rId17"/>
    <p:sldId id="268" r:id="rId18"/>
    <p:sldId id="326" r:id="rId19"/>
    <p:sldId id="269" r:id="rId20"/>
    <p:sldId id="264" r:id="rId21"/>
    <p:sldId id="273" r:id="rId22"/>
    <p:sldId id="271" r:id="rId23"/>
    <p:sldId id="277" r:id="rId24"/>
    <p:sldId id="278" r:id="rId25"/>
    <p:sldId id="327" r:id="rId26"/>
    <p:sldId id="279" r:id="rId27"/>
    <p:sldId id="280" r:id="rId28"/>
    <p:sldId id="281" r:id="rId29"/>
    <p:sldId id="272" r:id="rId30"/>
    <p:sldId id="328" r:id="rId31"/>
    <p:sldId id="286" r:id="rId32"/>
    <p:sldId id="329" r:id="rId33"/>
    <p:sldId id="282" r:id="rId34"/>
    <p:sldId id="283" r:id="rId35"/>
    <p:sldId id="28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285" r:id="rId59"/>
    <p:sldId id="287" r:id="rId60"/>
    <p:sldId id="288" r:id="rId61"/>
    <p:sldId id="317" r:id="rId62"/>
    <p:sldId id="318" r:id="rId63"/>
    <p:sldId id="289" r:id="rId64"/>
    <p:sldId id="290" r:id="rId65"/>
    <p:sldId id="292" r:id="rId66"/>
    <p:sldId id="293" r:id="rId67"/>
    <p:sldId id="294" r:id="rId68"/>
    <p:sldId id="319" r:id="rId69"/>
    <p:sldId id="320" r:id="rId70"/>
    <p:sldId id="321" r:id="rId71"/>
    <p:sldId id="322" r:id="rId72"/>
    <p:sldId id="291" r:id="rId73"/>
    <p:sldId id="265" r:id="rId74"/>
    <p:sldId id="266"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116" d="100"/>
          <a:sy n="116" d="100"/>
        </p:scale>
        <p:origin x="10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B3DA7E-6436-4316-8D53-10E5A19300E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7944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3DA7E-6436-4316-8D53-10E5A19300E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318842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3DA7E-6436-4316-8D53-10E5A19300E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257344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3DA7E-6436-4316-8D53-10E5A19300E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290216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DA7E-6436-4316-8D53-10E5A19300E0}"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367256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3DA7E-6436-4316-8D53-10E5A19300E0}"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398774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B3DA7E-6436-4316-8D53-10E5A19300E0}"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99497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B3DA7E-6436-4316-8D53-10E5A19300E0}"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8887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3DA7E-6436-4316-8D53-10E5A19300E0}"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342683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B3DA7E-6436-4316-8D53-10E5A19300E0}"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72540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B3DA7E-6436-4316-8D53-10E5A19300E0}"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2119C-754F-484D-8463-71F7592573EE}" type="slidenum">
              <a:rPr lang="en-US" smtClean="0"/>
              <a:t>‹#›</a:t>
            </a:fld>
            <a:endParaRPr lang="en-US"/>
          </a:p>
        </p:txBody>
      </p:sp>
    </p:spTree>
    <p:extLst>
      <p:ext uri="{BB962C8B-B14F-4D97-AF65-F5344CB8AC3E}">
        <p14:creationId xmlns:p14="http://schemas.microsoft.com/office/powerpoint/2010/main" val="200074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DA7E-6436-4316-8D53-10E5A19300E0}" type="datetimeFigureOut">
              <a:rPr lang="en-US" smtClean="0"/>
              <a:t>9/9/2019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2119C-754F-484D-8463-71F7592573EE}" type="slidenum">
              <a:rPr lang="en-US" smtClean="0"/>
              <a:t>‹#›</a:t>
            </a:fld>
            <a:endParaRPr lang="en-US"/>
          </a:p>
        </p:txBody>
      </p:sp>
    </p:spTree>
    <p:extLst>
      <p:ext uri="{BB962C8B-B14F-4D97-AF65-F5344CB8AC3E}">
        <p14:creationId xmlns:p14="http://schemas.microsoft.com/office/powerpoint/2010/main" val="11111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lic.kr/p/aDSYZf"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resources.esri.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gleader.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urses.washington.edu/"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mygeoskills.wordpres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forestry.sfasu.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healthcybermap.or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eo.hunter.cuny.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ebhelp.esri.com/"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resources.esri.co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geography.vt.edu/"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resources.esri.com/"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texample.net/"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micasense.com/"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Basics of a Geographic</a:t>
            </a:r>
            <a:br>
              <a:rPr lang="en-US" b="1" dirty="0"/>
            </a:br>
            <a:r>
              <a:rPr lang="en-US" b="1" dirty="0"/>
              <a:t>Information System</a:t>
            </a:r>
            <a:endParaRPr lang="en-US" dirty="0"/>
          </a:p>
        </p:txBody>
      </p:sp>
      <p:sp>
        <p:nvSpPr>
          <p:cNvPr id="3" name="Subtitle 2"/>
          <p:cNvSpPr>
            <a:spLocks noGrp="1"/>
          </p:cNvSpPr>
          <p:nvPr>
            <p:ph type="subTitle" idx="1"/>
          </p:nvPr>
        </p:nvSpPr>
        <p:spPr/>
        <p:txBody>
          <a:bodyPr/>
          <a:lstStyle/>
          <a:p>
            <a:r>
              <a:rPr lang="en-US" dirty="0" smtClean="0"/>
              <a:t>Chapter 4. </a:t>
            </a:r>
            <a:endParaRPr lang="en-US" dirty="0"/>
          </a:p>
        </p:txBody>
      </p:sp>
    </p:spTree>
    <p:extLst>
      <p:ext uri="{BB962C8B-B14F-4D97-AF65-F5344CB8AC3E}">
        <p14:creationId xmlns:p14="http://schemas.microsoft.com/office/powerpoint/2010/main" val="207277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Components</a:t>
            </a:r>
          </a:p>
        </p:txBody>
      </p:sp>
      <p:sp>
        <p:nvSpPr>
          <p:cNvPr id="3" name="Content Placeholder 2"/>
          <p:cNvSpPr>
            <a:spLocks noGrp="1"/>
          </p:cNvSpPr>
          <p:nvPr>
            <p:ph idx="1"/>
          </p:nvPr>
        </p:nvSpPr>
        <p:spPr/>
        <p:txBody>
          <a:bodyPr/>
          <a:lstStyle/>
          <a:p>
            <a:endParaRPr lang="en-US" dirty="0"/>
          </a:p>
        </p:txBody>
      </p:sp>
      <p:pic>
        <p:nvPicPr>
          <p:cNvPr id="5122" name="Picture 2" descr="Fig.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301" y="1886743"/>
            <a:ext cx="7620000" cy="4229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11353"/>
            <a:ext cx="12192000" cy="923330"/>
          </a:xfrm>
          <a:prstGeom prst="rect">
            <a:avLst/>
          </a:prstGeom>
        </p:spPr>
        <p:txBody>
          <a:bodyPr wrap="square">
            <a:spAutoFit/>
          </a:bodyPr>
          <a:lstStyle/>
          <a:p>
            <a:r>
              <a:rPr lang="en-US" dirty="0" smtClean="0"/>
              <a:t>Fig. 4.5.</a:t>
            </a:r>
          </a:p>
          <a:p>
            <a:r>
              <a:rPr lang="en-US" dirty="0" smtClean="0"/>
              <a:t>The map and table are interconnected. Basically the table is providing information about the map features. The spatial data in the map is tied to the attributes in the table (Source: http://www.geog.ucsb.edu/).</a:t>
            </a:r>
            <a:endParaRPr lang="en-US" dirty="0"/>
          </a:p>
        </p:txBody>
      </p:sp>
    </p:spTree>
    <p:extLst>
      <p:ext uri="{BB962C8B-B14F-4D97-AF65-F5344CB8AC3E}">
        <p14:creationId xmlns:p14="http://schemas.microsoft.com/office/powerpoint/2010/main" val="363020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of a </a:t>
            </a:r>
            <a:r>
              <a:rPr lang="en-US" dirty="0" smtClean="0"/>
              <a:t>GIS</a:t>
            </a:r>
            <a:endParaRPr lang="en-US" dirty="0"/>
          </a:p>
        </p:txBody>
      </p:sp>
      <p:sp>
        <p:nvSpPr>
          <p:cNvPr id="3" name="Content Placeholder 2"/>
          <p:cNvSpPr>
            <a:spLocks noGrp="1"/>
          </p:cNvSpPr>
          <p:nvPr>
            <p:ph idx="1"/>
          </p:nvPr>
        </p:nvSpPr>
        <p:spPr/>
        <p:txBody>
          <a:bodyPr/>
          <a:lstStyle/>
          <a:p>
            <a:r>
              <a:rPr lang="en-US" dirty="0" smtClean="0"/>
              <a:t>The </a:t>
            </a:r>
            <a:r>
              <a:rPr lang="en-US" dirty="0"/>
              <a:t>attribute table and map components of a </a:t>
            </a:r>
            <a:r>
              <a:rPr lang="en-US" dirty="0" smtClean="0"/>
              <a:t>GIS allow </a:t>
            </a:r>
            <a:r>
              <a:rPr lang="en-US" dirty="0"/>
              <a:t>for several important functions that make </a:t>
            </a:r>
            <a:r>
              <a:rPr lang="en-US" dirty="0" smtClean="0"/>
              <a:t>it valuable </a:t>
            </a:r>
            <a:r>
              <a:rPr lang="en-US" dirty="0"/>
              <a:t>for users. Most GIS programs will </a:t>
            </a:r>
            <a:r>
              <a:rPr lang="en-US" dirty="0" smtClean="0"/>
              <a:t>have these </a:t>
            </a:r>
            <a:r>
              <a:rPr lang="en-US" dirty="0"/>
              <a:t>functions, and this ability is a defining </a:t>
            </a:r>
            <a:r>
              <a:rPr lang="en-US" dirty="0" smtClean="0"/>
              <a:t>characteristic of </a:t>
            </a:r>
            <a:r>
              <a:rPr lang="en-US" dirty="0"/>
              <a:t>an effective program.</a:t>
            </a:r>
          </a:p>
        </p:txBody>
      </p:sp>
    </p:spTree>
    <p:extLst>
      <p:ext uri="{BB962C8B-B14F-4D97-AF65-F5344CB8AC3E}">
        <p14:creationId xmlns:p14="http://schemas.microsoft.com/office/powerpoint/2010/main" val="209052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GIS</a:t>
            </a:r>
            <a:endParaRPr lang="en-US" dirty="0"/>
          </a:p>
        </p:txBody>
      </p:sp>
      <p:sp>
        <p:nvSpPr>
          <p:cNvPr id="3" name="Content Placeholder 2"/>
          <p:cNvSpPr>
            <a:spLocks noGrp="1"/>
          </p:cNvSpPr>
          <p:nvPr>
            <p:ph idx="1"/>
          </p:nvPr>
        </p:nvSpPr>
        <p:spPr>
          <a:xfrm>
            <a:off x="196736" y="1586030"/>
            <a:ext cx="11798527" cy="5271969"/>
          </a:xfrm>
        </p:spPr>
        <p:txBody>
          <a:bodyPr>
            <a:normAutofit fontScale="92500" lnSpcReduction="20000"/>
          </a:bodyPr>
          <a:lstStyle/>
          <a:p>
            <a:r>
              <a:rPr lang="en-US" b="1" dirty="0" smtClean="0"/>
              <a:t>Display of Data: </a:t>
            </a:r>
            <a:r>
              <a:rPr lang="en-US" dirty="0" smtClean="0"/>
              <a:t>The </a:t>
            </a:r>
            <a:r>
              <a:rPr lang="en-US" dirty="0"/>
              <a:t>most basic function of a GIS is the </a:t>
            </a:r>
            <a:r>
              <a:rPr lang="en-US" dirty="0" smtClean="0"/>
              <a:t>display of </a:t>
            </a:r>
            <a:r>
              <a:rPr lang="en-US" dirty="0"/>
              <a:t>data layers, aligning them </a:t>
            </a:r>
            <a:r>
              <a:rPr lang="en-US" dirty="0" smtClean="0"/>
              <a:t>together </a:t>
            </a:r>
            <a:r>
              <a:rPr lang="en-US" dirty="0"/>
              <a:t>to make </a:t>
            </a:r>
            <a:r>
              <a:rPr lang="en-US" dirty="0" smtClean="0"/>
              <a:t>a </a:t>
            </a:r>
            <a:r>
              <a:rPr lang="en-US" dirty="0"/>
              <a:t>map. Each data layer has properties and </a:t>
            </a:r>
            <a:r>
              <a:rPr lang="en-US" dirty="0" smtClean="0"/>
              <a:t>settings that </a:t>
            </a:r>
            <a:r>
              <a:rPr lang="en-US" dirty="0"/>
              <a:t>allow the features to be symbolized </a:t>
            </a:r>
            <a:r>
              <a:rPr lang="en-US" dirty="0" smtClean="0"/>
              <a:t>differently and </a:t>
            </a:r>
            <a:r>
              <a:rPr lang="en-US" dirty="0"/>
              <a:t>labeled</a:t>
            </a:r>
            <a:r>
              <a:rPr lang="en-US" dirty="0" smtClean="0"/>
              <a:t>.</a:t>
            </a:r>
          </a:p>
          <a:p>
            <a:r>
              <a:rPr lang="en-US" b="1" dirty="0"/>
              <a:t>Storage of </a:t>
            </a:r>
            <a:r>
              <a:rPr lang="en-US" b="1" dirty="0" smtClean="0"/>
              <a:t>Data: </a:t>
            </a:r>
            <a:r>
              <a:rPr lang="en-US" dirty="0" smtClean="0"/>
              <a:t>Data </a:t>
            </a:r>
            <a:r>
              <a:rPr lang="en-US" dirty="0"/>
              <a:t>is stored within the attribute table of </a:t>
            </a:r>
            <a:r>
              <a:rPr lang="en-US" dirty="0" smtClean="0"/>
              <a:t>each data layer.</a:t>
            </a:r>
          </a:p>
          <a:p>
            <a:r>
              <a:rPr lang="en-US" b="1" dirty="0"/>
              <a:t>Retrieval of </a:t>
            </a:r>
            <a:r>
              <a:rPr lang="en-US" b="1" dirty="0" smtClean="0"/>
              <a:t>Data: </a:t>
            </a:r>
            <a:r>
              <a:rPr lang="en-US" dirty="0" smtClean="0"/>
              <a:t>Access </a:t>
            </a:r>
            <a:r>
              <a:rPr lang="en-US" dirty="0"/>
              <a:t>to data values for each attribute of </a:t>
            </a:r>
            <a:r>
              <a:rPr lang="en-US" dirty="0" smtClean="0"/>
              <a:t>each data </a:t>
            </a:r>
            <a:r>
              <a:rPr lang="en-US" dirty="0"/>
              <a:t>layer feature is a key function of a GIS. It </a:t>
            </a:r>
            <a:r>
              <a:rPr lang="en-US" dirty="0" smtClean="0"/>
              <a:t>is important </a:t>
            </a:r>
            <a:r>
              <a:rPr lang="en-US" dirty="0"/>
              <a:t>to point out that these data sets can </a:t>
            </a:r>
            <a:r>
              <a:rPr lang="en-US" dirty="0" smtClean="0"/>
              <a:t>be huge</a:t>
            </a:r>
            <a:r>
              <a:rPr lang="en-US" dirty="0"/>
              <a:t>, and there needs to a method of viewing </a:t>
            </a:r>
            <a:r>
              <a:rPr lang="en-US" dirty="0" smtClean="0"/>
              <a:t>information from </a:t>
            </a:r>
            <a:r>
              <a:rPr lang="en-US" dirty="0"/>
              <a:t>a specified spatial region or </a:t>
            </a:r>
            <a:r>
              <a:rPr lang="en-US" dirty="0" smtClean="0"/>
              <a:t>attribute range.</a:t>
            </a:r>
          </a:p>
          <a:p>
            <a:r>
              <a:rPr lang="en-US" b="1" dirty="0"/>
              <a:t>Manipulation of </a:t>
            </a:r>
            <a:r>
              <a:rPr lang="en-US" b="1" dirty="0" smtClean="0"/>
              <a:t>Data </a:t>
            </a:r>
            <a:r>
              <a:rPr lang="en-US" dirty="0" smtClean="0"/>
              <a:t>The </a:t>
            </a:r>
            <a:r>
              <a:rPr lang="en-US" dirty="0"/>
              <a:t>data as it is entered into the </a:t>
            </a:r>
            <a:r>
              <a:rPr lang="en-US" dirty="0" smtClean="0"/>
              <a:t>database may </a:t>
            </a:r>
            <a:r>
              <a:rPr lang="en-US" dirty="0"/>
              <a:t>not be in a </a:t>
            </a:r>
            <a:r>
              <a:rPr lang="en-US" dirty="0" smtClean="0"/>
              <a:t>norm </a:t>
            </a:r>
            <a:r>
              <a:rPr lang="en-US" dirty="0"/>
              <a:t>that is ready to use or </a:t>
            </a:r>
            <a:r>
              <a:rPr lang="en-US" dirty="0" smtClean="0"/>
              <a:t>that is </a:t>
            </a:r>
            <a:r>
              <a:rPr lang="en-US" dirty="0"/>
              <a:t>functional for analysis. Data often needs to </a:t>
            </a:r>
            <a:r>
              <a:rPr lang="en-US" dirty="0" smtClean="0"/>
              <a:t>be manipulated </a:t>
            </a:r>
            <a:r>
              <a:rPr lang="en-US" dirty="0"/>
              <a:t>for accuracy and usability</a:t>
            </a:r>
            <a:r>
              <a:rPr lang="en-US" dirty="0" smtClean="0"/>
              <a:t>.</a:t>
            </a:r>
          </a:p>
          <a:p>
            <a:r>
              <a:rPr lang="en-US" b="1" dirty="0"/>
              <a:t>Analysis of </a:t>
            </a:r>
            <a:r>
              <a:rPr lang="en-US" b="1" dirty="0" smtClean="0"/>
              <a:t>Data:</a:t>
            </a:r>
            <a:r>
              <a:rPr lang="en-US" dirty="0" smtClean="0"/>
              <a:t> Once </a:t>
            </a:r>
            <a:r>
              <a:rPr lang="en-US" dirty="0"/>
              <a:t>the data has been retrieved and manipulated</a:t>
            </a:r>
            <a:r>
              <a:rPr lang="en-US" dirty="0" smtClean="0"/>
              <a:t>, advanced </a:t>
            </a:r>
            <a:r>
              <a:rPr lang="en-US" dirty="0"/>
              <a:t>functions are used to </a:t>
            </a:r>
            <a:r>
              <a:rPr lang="en-US" dirty="0" smtClean="0"/>
              <a:t>analyze the </a:t>
            </a:r>
            <a:r>
              <a:rPr lang="en-US" dirty="0"/>
              <a:t>data. This function summarizes, combines</a:t>
            </a:r>
            <a:r>
              <a:rPr lang="en-US" dirty="0" smtClean="0"/>
              <a:t>, compares</a:t>
            </a:r>
            <a:r>
              <a:rPr lang="en-US" dirty="0"/>
              <a:t>, </a:t>
            </a:r>
            <a:r>
              <a:rPr lang="en-US" dirty="0" smtClean="0"/>
              <a:t>and e</a:t>
            </a:r>
            <a:r>
              <a:rPr lang="en-US" dirty="0"/>
              <a:t>stablishes relationships </a:t>
            </a:r>
            <a:r>
              <a:rPr lang="en-US" dirty="0" smtClean="0"/>
              <a:t>between layers </a:t>
            </a:r>
            <a:r>
              <a:rPr lang="en-US" dirty="0"/>
              <a:t>of data</a:t>
            </a:r>
            <a:r>
              <a:rPr lang="en-US" dirty="0" smtClean="0"/>
              <a:t>. </a:t>
            </a:r>
          </a:p>
          <a:p>
            <a:r>
              <a:rPr lang="en-US" b="1" dirty="0"/>
              <a:t>Presentation of </a:t>
            </a:r>
            <a:r>
              <a:rPr lang="en-US" b="1" dirty="0" smtClean="0"/>
              <a:t>Data: </a:t>
            </a:r>
            <a:r>
              <a:rPr lang="en-US" dirty="0" smtClean="0"/>
              <a:t>This </a:t>
            </a:r>
            <a:r>
              <a:rPr lang="en-US" dirty="0"/>
              <a:t>function is different than the “Display </a:t>
            </a:r>
            <a:r>
              <a:rPr lang="en-US" dirty="0" smtClean="0"/>
              <a:t>of Data</a:t>
            </a:r>
            <a:r>
              <a:rPr lang="en-US" dirty="0"/>
              <a:t>” which creates a map.</a:t>
            </a:r>
          </a:p>
        </p:txBody>
      </p:sp>
    </p:spTree>
    <p:extLst>
      <p:ext uri="{BB962C8B-B14F-4D97-AF65-F5344CB8AC3E}">
        <p14:creationId xmlns:p14="http://schemas.microsoft.com/office/powerpoint/2010/main" val="2160583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Qualities of a Geographic</a:t>
            </a:r>
            <a:br>
              <a:rPr lang="en-US" dirty="0"/>
            </a:br>
            <a:r>
              <a:rPr lang="en-US" dirty="0"/>
              <a:t>Information System</a:t>
            </a:r>
          </a:p>
        </p:txBody>
      </p:sp>
      <p:sp>
        <p:nvSpPr>
          <p:cNvPr id="3" name="Content Placeholder 2"/>
          <p:cNvSpPr>
            <a:spLocks noGrp="1"/>
          </p:cNvSpPr>
          <p:nvPr>
            <p:ph idx="1"/>
          </p:nvPr>
        </p:nvSpPr>
        <p:spPr/>
        <p:txBody>
          <a:bodyPr>
            <a:normAutofit/>
          </a:bodyPr>
          <a:lstStyle/>
          <a:p>
            <a:r>
              <a:rPr lang="en-US" b="1" dirty="0"/>
              <a:t>Robust </a:t>
            </a:r>
            <a:r>
              <a:rPr lang="en-US" dirty="0"/>
              <a:t>is a term to describe the number of </a:t>
            </a:r>
            <a:r>
              <a:rPr lang="en-US" dirty="0" smtClean="0"/>
              <a:t>functions and </a:t>
            </a:r>
            <a:r>
              <a:rPr lang="en-US" dirty="0"/>
              <a:t>capabilities within the software. Some </a:t>
            </a:r>
            <a:r>
              <a:rPr lang="en-US" dirty="0" smtClean="0"/>
              <a:t>GIS software </a:t>
            </a:r>
            <a:r>
              <a:rPr lang="en-US" dirty="0"/>
              <a:t>programs concentrate on mapping, </a:t>
            </a:r>
            <a:r>
              <a:rPr lang="en-US" dirty="0" smtClean="0"/>
              <a:t>while others </a:t>
            </a:r>
            <a:r>
              <a:rPr lang="en-US" dirty="0"/>
              <a:t>concentrate on data management</a:t>
            </a:r>
            <a:r>
              <a:rPr lang="en-US" dirty="0" smtClean="0"/>
              <a:t>.</a:t>
            </a:r>
          </a:p>
          <a:p>
            <a:r>
              <a:rPr lang="en-US" b="1" dirty="0"/>
              <a:t>Intuitiveness </a:t>
            </a:r>
            <a:r>
              <a:rPr lang="en-US" dirty="0"/>
              <a:t>is a term that describes how </a:t>
            </a:r>
            <a:r>
              <a:rPr lang="en-US" dirty="0" smtClean="0"/>
              <a:t>easy the </a:t>
            </a:r>
            <a:r>
              <a:rPr lang="en-US" dirty="0"/>
              <a:t>interface of the GIS is to operate by the user</a:t>
            </a:r>
            <a:r>
              <a:rPr lang="en-US" dirty="0" smtClean="0"/>
              <a:t>.</a:t>
            </a:r>
          </a:p>
          <a:p>
            <a:r>
              <a:rPr lang="en-US" b="1" dirty="0"/>
              <a:t>Scalability </a:t>
            </a:r>
            <a:r>
              <a:rPr lang="en-US" dirty="0" smtClean="0"/>
              <a:t>of </a:t>
            </a:r>
            <a:r>
              <a:rPr lang="en-US" dirty="0"/>
              <a:t>a </a:t>
            </a:r>
            <a:r>
              <a:rPr lang="en-US" dirty="0" smtClean="0"/>
              <a:t>software refers to the multiple levels </a:t>
            </a:r>
            <a:r>
              <a:rPr lang="en-US" dirty="0"/>
              <a:t>that software has to meet the various </a:t>
            </a:r>
            <a:r>
              <a:rPr lang="en-US" dirty="0" smtClean="0"/>
              <a:t>needs of </a:t>
            </a:r>
            <a:r>
              <a:rPr lang="en-US" dirty="0"/>
              <a:t>users. Some users will be strictly viewing </a:t>
            </a:r>
            <a:r>
              <a:rPr lang="en-US" dirty="0" smtClean="0"/>
              <a:t>spatial data</a:t>
            </a:r>
            <a:r>
              <a:rPr lang="en-US" dirty="0"/>
              <a:t>, while other users will be doing </a:t>
            </a:r>
            <a:r>
              <a:rPr lang="en-US" dirty="0" smtClean="0"/>
              <a:t>advanced analytics</a:t>
            </a:r>
            <a:r>
              <a:rPr lang="en-US" dirty="0"/>
              <a:t>.</a:t>
            </a:r>
          </a:p>
        </p:txBody>
      </p:sp>
    </p:spTree>
    <p:extLst>
      <p:ext uri="{BB962C8B-B14F-4D97-AF65-F5344CB8AC3E}">
        <p14:creationId xmlns:p14="http://schemas.microsoft.com/office/powerpoint/2010/main" val="239249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76" y="365125"/>
            <a:ext cx="11170124" cy="1325563"/>
          </a:xfrm>
        </p:spPr>
        <p:txBody>
          <a:bodyPr/>
          <a:lstStyle/>
          <a:p>
            <a:r>
              <a:rPr lang="en-US" dirty="0"/>
              <a:t>Using Geographic Information Systems to</a:t>
            </a:r>
            <a:br>
              <a:rPr lang="en-US" dirty="0"/>
            </a:br>
            <a:r>
              <a:rPr lang="en-US" dirty="0"/>
              <a:t>Solve Problems</a:t>
            </a:r>
          </a:p>
        </p:txBody>
      </p:sp>
      <p:sp>
        <p:nvSpPr>
          <p:cNvPr id="3" name="Content Placeholder 2"/>
          <p:cNvSpPr>
            <a:spLocks noGrp="1"/>
          </p:cNvSpPr>
          <p:nvPr>
            <p:ph idx="1"/>
          </p:nvPr>
        </p:nvSpPr>
        <p:spPr>
          <a:xfrm>
            <a:off x="65109" y="1747838"/>
            <a:ext cx="4506891" cy="4351338"/>
          </a:xfrm>
        </p:spPr>
        <p:txBody>
          <a:bodyPr>
            <a:normAutofit/>
          </a:bodyPr>
          <a:lstStyle/>
          <a:p>
            <a:r>
              <a:rPr lang="en-US" dirty="0" err="1"/>
              <a:t>Mapquest</a:t>
            </a:r>
            <a:r>
              <a:rPr lang="en-US" dirty="0"/>
              <a:t> is an online service for </a:t>
            </a:r>
            <a:r>
              <a:rPr lang="en-US" dirty="0" smtClean="0"/>
              <a:t>finding addresses </a:t>
            </a:r>
            <a:r>
              <a:rPr lang="en-US" dirty="0"/>
              <a:t>and calculating route directions (Fig. 4.6</a:t>
            </a:r>
            <a:r>
              <a:rPr lang="en-US" dirty="0" smtClean="0"/>
              <a:t>). It </a:t>
            </a:r>
            <a:r>
              <a:rPr lang="en-US" dirty="0"/>
              <a:t>uses data layers of roads, interstate exits, </a:t>
            </a:r>
            <a:r>
              <a:rPr lang="en-US" dirty="0" smtClean="0"/>
              <a:t>county and </a:t>
            </a:r>
            <a:r>
              <a:rPr lang="en-US" dirty="0"/>
              <a:t>state boundaries, aerial imagery, and points </a:t>
            </a:r>
            <a:r>
              <a:rPr lang="en-US" dirty="0" smtClean="0"/>
              <a:t>of interest </a:t>
            </a:r>
            <a:r>
              <a:rPr lang="en-US" dirty="0"/>
              <a:t>to create a map.</a:t>
            </a:r>
          </a:p>
        </p:txBody>
      </p:sp>
      <p:pic>
        <p:nvPicPr>
          <p:cNvPr id="6148" name="Picture 4" descr="Fig.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47838"/>
            <a:ext cx="7620000" cy="39098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2232986" cy="1200329"/>
          </a:xfrm>
          <a:prstGeom prst="rect">
            <a:avLst/>
          </a:prstGeom>
        </p:spPr>
        <p:txBody>
          <a:bodyPr wrap="square">
            <a:spAutoFit/>
          </a:bodyPr>
          <a:lstStyle/>
          <a:p>
            <a:r>
              <a:rPr lang="en-US" dirty="0" smtClean="0"/>
              <a:t>Fig. 4.6.</a:t>
            </a:r>
          </a:p>
          <a:p>
            <a:r>
              <a:rPr lang="en-US" dirty="0" err="1" smtClean="0"/>
              <a:t>Mapquest</a:t>
            </a:r>
            <a:r>
              <a:rPr lang="en-US" dirty="0" smtClean="0"/>
              <a:t> is a GIS with a specific function, determining route. The user is allowed to set some parameters which results in a listing of roads to get to final destinations. Many of these examples of GIS are similar in appearance; a map view window with a panel for displaying the list of data layers and settings (Source: MapQuest).</a:t>
            </a:r>
            <a:endParaRPr lang="en-US" dirty="0"/>
          </a:p>
        </p:txBody>
      </p:sp>
    </p:spTree>
    <p:extLst>
      <p:ext uri="{BB962C8B-B14F-4D97-AF65-F5344CB8AC3E}">
        <p14:creationId xmlns:p14="http://schemas.microsoft.com/office/powerpoint/2010/main" val="247341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Geographic Information Systems to</a:t>
            </a:r>
            <a:br>
              <a:rPr lang="en-US" dirty="0"/>
            </a:br>
            <a:r>
              <a:rPr lang="en-US" dirty="0"/>
              <a:t>Solve Problems</a:t>
            </a:r>
          </a:p>
        </p:txBody>
      </p:sp>
      <p:sp>
        <p:nvSpPr>
          <p:cNvPr id="3" name="Content Placeholder 2"/>
          <p:cNvSpPr>
            <a:spLocks noGrp="1"/>
          </p:cNvSpPr>
          <p:nvPr>
            <p:ph idx="1"/>
          </p:nvPr>
        </p:nvSpPr>
        <p:spPr>
          <a:xfrm>
            <a:off x="101930" y="1713180"/>
            <a:ext cx="4470070" cy="4351338"/>
          </a:xfrm>
        </p:spPr>
        <p:txBody>
          <a:bodyPr>
            <a:normAutofit/>
          </a:bodyPr>
          <a:lstStyle/>
          <a:p>
            <a:r>
              <a:rPr lang="en-US" dirty="0"/>
              <a:t>Google Earth is an online service that can </a:t>
            </a:r>
            <a:r>
              <a:rPr lang="en-US" dirty="0" smtClean="0"/>
              <a:t>map data </a:t>
            </a:r>
            <a:r>
              <a:rPr lang="en-US" dirty="0"/>
              <a:t>layers on a 3-D surface of earth imagery (Fig</a:t>
            </a:r>
            <a:r>
              <a:rPr lang="en-US" dirty="0" smtClean="0"/>
              <a:t>. 4.7</a:t>
            </a:r>
            <a:r>
              <a:rPr lang="en-US" dirty="0"/>
              <a:t>). It has the flexibility to add and view a </a:t>
            </a:r>
            <a:r>
              <a:rPr lang="en-US" dirty="0" smtClean="0"/>
              <a:t>selection of </a:t>
            </a:r>
            <a:r>
              <a:rPr lang="en-US" dirty="0"/>
              <a:t>preloaded data layers, and it also allows </a:t>
            </a:r>
            <a:r>
              <a:rPr lang="en-US" dirty="0" smtClean="0"/>
              <a:t>the user </a:t>
            </a:r>
            <a:r>
              <a:rPr lang="en-US" dirty="0"/>
              <a:t>to add their own data layers using a </a:t>
            </a:r>
            <a:r>
              <a:rPr lang="en-US" dirty="0" smtClean="0"/>
              <a:t>format known </a:t>
            </a:r>
            <a:r>
              <a:rPr lang="en-US" dirty="0" err="1"/>
              <a:t>as.kmz</a:t>
            </a:r>
            <a:r>
              <a:rPr lang="en-US" dirty="0"/>
              <a:t>.</a:t>
            </a:r>
          </a:p>
        </p:txBody>
      </p:sp>
      <p:pic>
        <p:nvPicPr>
          <p:cNvPr id="7170" name="Picture 2" descr="Fig.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5626"/>
            <a:ext cx="762000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192000" cy="923330"/>
          </a:xfrm>
          <a:prstGeom prst="rect">
            <a:avLst/>
          </a:prstGeom>
        </p:spPr>
        <p:txBody>
          <a:bodyPr wrap="square">
            <a:spAutoFit/>
          </a:bodyPr>
          <a:lstStyle/>
          <a:p>
            <a:r>
              <a:rPr lang="en-US" dirty="0" smtClean="0"/>
              <a:t>Fig. 4.7.</a:t>
            </a:r>
          </a:p>
          <a:p>
            <a:r>
              <a:rPr lang="en-US" dirty="0" smtClean="0"/>
              <a:t>This is a base image of the Midwest United States in Google Earth. Viewing this reference map as a 3D topographical map is also possible (Source: Google Earth).</a:t>
            </a:r>
            <a:endParaRPr lang="en-US" dirty="0"/>
          </a:p>
        </p:txBody>
      </p:sp>
    </p:spTree>
    <p:extLst>
      <p:ext uri="{BB962C8B-B14F-4D97-AF65-F5344CB8AC3E}">
        <p14:creationId xmlns:p14="http://schemas.microsoft.com/office/powerpoint/2010/main" val="2201305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Geographic Information Systems to</a:t>
            </a:r>
            <a:br>
              <a:rPr lang="en-US" dirty="0"/>
            </a:br>
            <a:r>
              <a:rPr lang="en-US" dirty="0"/>
              <a:t>Solve Problems</a:t>
            </a:r>
          </a:p>
        </p:txBody>
      </p:sp>
      <p:sp>
        <p:nvSpPr>
          <p:cNvPr id="3" name="Content Placeholder 2"/>
          <p:cNvSpPr>
            <a:spLocks noGrp="1"/>
          </p:cNvSpPr>
          <p:nvPr>
            <p:ph idx="1"/>
          </p:nvPr>
        </p:nvSpPr>
        <p:spPr>
          <a:xfrm>
            <a:off x="513959" y="1973262"/>
            <a:ext cx="5372595" cy="4351338"/>
          </a:xfrm>
        </p:spPr>
        <p:txBody>
          <a:bodyPr>
            <a:normAutofit/>
          </a:bodyPr>
          <a:lstStyle/>
          <a:p>
            <a:r>
              <a:rPr lang="en-US" dirty="0"/>
              <a:t>ArcGIS is a commercial GIS (Fig. 4.8) which </a:t>
            </a:r>
            <a:r>
              <a:rPr lang="en-US" dirty="0" smtClean="0"/>
              <a:t>is used </a:t>
            </a:r>
            <a:r>
              <a:rPr lang="en-US" dirty="0"/>
              <a:t>for mapping and analytical functions in </a:t>
            </a:r>
            <a:r>
              <a:rPr lang="en-US" dirty="0" smtClean="0"/>
              <a:t>the health</a:t>
            </a:r>
            <a:r>
              <a:rPr lang="en-US" dirty="0"/>
              <a:t>, agriculture, emergency services, </a:t>
            </a:r>
            <a:r>
              <a:rPr lang="en-US" dirty="0" smtClean="0"/>
              <a:t>weather and/or </a:t>
            </a:r>
            <a:r>
              <a:rPr lang="en-US" dirty="0"/>
              <a:t>climate industries. It holds a major </a:t>
            </a:r>
            <a:r>
              <a:rPr lang="en-US" dirty="0" smtClean="0"/>
              <a:t>market share </a:t>
            </a:r>
            <a:r>
              <a:rPr lang="en-US" dirty="0"/>
              <a:t>for worldwide GIS use and is </a:t>
            </a:r>
            <a:r>
              <a:rPr lang="en-US" dirty="0" smtClean="0"/>
              <a:t>considered as </a:t>
            </a:r>
            <a:r>
              <a:rPr lang="en-US" dirty="0"/>
              <a:t>one of the most robust GIS available</a:t>
            </a:r>
          </a:p>
        </p:txBody>
      </p:sp>
      <p:pic>
        <p:nvPicPr>
          <p:cNvPr id="8194" name="Picture 2" descr="Fig.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512" y="1901031"/>
            <a:ext cx="5715000" cy="4200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25641"/>
            <a:ext cx="12192000" cy="923330"/>
          </a:xfrm>
          <a:prstGeom prst="rect">
            <a:avLst/>
          </a:prstGeom>
        </p:spPr>
        <p:txBody>
          <a:bodyPr wrap="square">
            <a:spAutoFit/>
          </a:bodyPr>
          <a:lstStyle/>
          <a:p>
            <a:r>
              <a:rPr lang="en-US" dirty="0" smtClean="0"/>
              <a:t>Fig. 4.8.</a:t>
            </a:r>
          </a:p>
          <a:p>
            <a:r>
              <a:rPr lang="en-US" dirty="0" smtClean="0"/>
              <a:t>ArcGIS is a very advanced GIS with many tools and multiple applications. The graphic shows a map of a watershed within a national park (ESRI).</a:t>
            </a:r>
            <a:endParaRPr lang="en-US" dirty="0"/>
          </a:p>
        </p:txBody>
      </p:sp>
    </p:spTree>
    <p:extLst>
      <p:ext uri="{BB962C8B-B14F-4D97-AF65-F5344CB8AC3E}">
        <p14:creationId xmlns:p14="http://schemas.microsoft.com/office/powerpoint/2010/main" val="433237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Geographic Information Systems to</a:t>
            </a:r>
            <a:br>
              <a:rPr lang="en-US" dirty="0"/>
            </a:br>
            <a:r>
              <a:rPr lang="en-US" dirty="0"/>
              <a:t>Solve Problems</a:t>
            </a:r>
          </a:p>
        </p:txBody>
      </p:sp>
      <p:sp>
        <p:nvSpPr>
          <p:cNvPr id="3" name="Content Placeholder 2"/>
          <p:cNvSpPr>
            <a:spLocks noGrp="1"/>
          </p:cNvSpPr>
          <p:nvPr>
            <p:ph idx="1"/>
          </p:nvPr>
        </p:nvSpPr>
        <p:spPr>
          <a:xfrm>
            <a:off x="296884" y="1825625"/>
            <a:ext cx="6234546" cy="4351338"/>
          </a:xfrm>
        </p:spPr>
        <p:txBody>
          <a:bodyPr>
            <a:normAutofit fontScale="92500" lnSpcReduction="10000"/>
          </a:bodyPr>
          <a:lstStyle/>
          <a:p>
            <a:r>
              <a:rPr lang="en-US" dirty="0"/>
              <a:t>SMS Advanced is a precision </a:t>
            </a:r>
            <a:r>
              <a:rPr lang="en-US" b="1" dirty="0"/>
              <a:t>agricultural</a:t>
            </a:r>
            <a:r>
              <a:rPr lang="en-US" dirty="0"/>
              <a:t> GIS </a:t>
            </a:r>
            <a:r>
              <a:rPr lang="en-US" dirty="0" smtClean="0"/>
              <a:t>that has </a:t>
            </a:r>
            <a:r>
              <a:rPr lang="en-US" dirty="0"/>
              <a:t>many of the </a:t>
            </a:r>
            <a:r>
              <a:rPr lang="en-US" b="1" dirty="0"/>
              <a:t>same features </a:t>
            </a:r>
            <a:r>
              <a:rPr lang="en-US" dirty="0"/>
              <a:t>and functions of </a:t>
            </a:r>
            <a:r>
              <a:rPr lang="en-US" dirty="0" smtClean="0"/>
              <a:t>a  commercial </a:t>
            </a:r>
            <a:r>
              <a:rPr lang="en-US" dirty="0"/>
              <a:t>GIS, but has </a:t>
            </a:r>
            <a:r>
              <a:rPr lang="en-US" b="1" dirty="0"/>
              <a:t>tools focused on </a:t>
            </a:r>
            <a:r>
              <a:rPr lang="en-US" b="1" dirty="0" smtClean="0"/>
              <a:t>agricultural applications </a:t>
            </a:r>
            <a:r>
              <a:rPr lang="en-US" dirty="0"/>
              <a:t>(Fig. 4.9). In comparing SMS to ArcGIS</a:t>
            </a:r>
            <a:r>
              <a:rPr lang="en-US" dirty="0" smtClean="0"/>
              <a:t>, SMS </a:t>
            </a:r>
            <a:r>
              <a:rPr lang="en-US" dirty="0"/>
              <a:t>automatically </a:t>
            </a:r>
            <a:r>
              <a:rPr lang="en-US" b="1" dirty="0"/>
              <a:t>calculates acres for field </a:t>
            </a:r>
            <a:r>
              <a:rPr lang="en-US" b="1" dirty="0" smtClean="0"/>
              <a:t>polygon features</a:t>
            </a:r>
            <a:r>
              <a:rPr lang="en-US" b="1" dirty="0"/>
              <a:t>, </a:t>
            </a:r>
            <a:r>
              <a:rPr lang="en-US" dirty="0"/>
              <a:t>whereas ArcGIS requires the use of a </a:t>
            </a:r>
            <a:r>
              <a:rPr lang="en-US" dirty="0" smtClean="0"/>
              <a:t>specific tool</a:t>
            </a:r>
            <a:r>
              <a:rPr lang="en-US" dirty="0"/>
              <a:t>. </a:t>
            </a:r>
            <a:r>
              <a:rPr lang="en-US" b="1" dirty="0"/>
              <a:t>SMS will </a:t>
            </a:r>
            <a:r>
              <a:rPr lang="en-US" b="1" dirty="0" smtClean="0"/>
              <a:t>average </a:t>
            </a:r>
            <a:r>
              <a:rPr lang="en-US" b="1" dirty="0"/>
              <a:t>several years of yield data </a:t>
            </a:r>
            <a:r>
              <a:rPr lang="en-US" b="1" dirty="0" smtClean="0"/>
              <a:t>with the </a:t>
            </a:r>
            <a:r>
              <a:rPr lang="en-US" b="1" dirty="0"/>
              <a:t>click of a single button</a:t>
            </a:r>
            <a:r>
              <a:rPr lang="en-US" dirty="0"/>
              <a:t>, whereas ArcGIS </a:t>
            </a:r>
            <a:r>
              <a:rPr lang="en-US" dirty="0" smtClean="0"/>
              <a:t>requires multiple </a:t>
            </a:r>
            <a:r>
              <a:rPr lang="en-US" dirty="0"/>
              <a:t>steps and tools. However, overall SMS has </a:t>
            </a:r>
            <a:r>
              <a:rPr lang="en-US" dirty="0" smtClean="0"/>
              <a:t>a </a:t>
            </a:r>
            <a:r>
              <a:rPr lang="en-US" b="1" dirty="0" smtClean="0"/>
              <a:t>limited </a:t>
            </a:r>
            <a:r>
              <a:rPr lang="en-US" b="1" dirty="0"/>
              <a:t>number </a:t>
            </a:r>
            <a:r>
              <a:rPr lang="en-US" dirty="0"/>
              <a:t>of analytical tools compared to ArcGIS.</a:t>
            </a:r>
          </a:p>
        </p:txBody>
      </p:sp>
      <p:pic>
        <p:nvPicPr>
          <p:cNvPr id="9218" name="Picture 2" descr="Fig.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643" y="1988989"/>
            <a:ext cx="5545357" cy="4024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1954494"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4.9.</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Shown in this SMS map is a yield map with a legend of yield values on the right. On the upper left is a listing all data layers available to the user (</a:t>
            </a:r>
            <a:r>
              <a:rPr lang="en-US" b="0" i="0" dirty="0" err="1" smtClean="0">
                <a:solidFill>
                  <a:srgbClr val="000000"/>
                </a:solidFill>
                <a:effectLst/>
                <a:latin typeface="Arial" panose="020B0604020202020204" pitchFamily="34" charset="0"/>
              </a:rPr>
              <a:t>AgLeader</a:t>
            </a:r>
            <a:r>
              <a:rPr lang="en-US" b="0" i="0" dirty="0" smtClean="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1723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Mapping and Geography</a:t>
            </a:r>
            <a:br>
              <a:rPr lang="en-US" b="1" dirty="0"/>
            </a:br>
            <a:endParaRPr lang="en-US" dirty="0"/>
          </a:p>
        </p:txBody>
      </p:sp>
      <p:sp>
        <p:nvSpPr>
          <p:cNvPr id="3" name="Content Placeholder 2"/>
          <p:cNvSpPr>
            <a:spLocks noGrp="1"/>
          </p:cNvSpPr>
          <p:nvPr>
            <p:ph idx="1"/>
          </p:nvPr>
        </p:nvSpPr>
        <p:spPr/>
        <p:txBody>
          <a:bodyPr/>
          <a:lstStyle/>
          <a:p>
            <a:r>
              <a:rPr lang="en-US" dirty="0" smtClean="0"/>
              <a:t>A </a:t>
            </a:r>
            <a:r>
              <a:rPr lang="en-US" dirty="0"/>
              <a:t>large part of precision farming is the use </a:t>
            </a:r>
            <a:r>
              <a:rPr lang="en-US" dirty="0" smtClean="0"/>
              <a:t>of digital </a:t>
            </a:r>
            <a:r>
              <a:rPr lang="en-US" dirty="0"/>
              <a:t>mapping. Understanding mapping </a:t>
            </a:r>
            <a:r>
              <a:rPr lang="en-US" dirty="0" smtClean="0"/>
              <a:t>and geodesy </a:t>
            </a:r>
            <a:r>
              <a:rPr lang="en-US" dirty="0"/>
              <a:t>is fundamental to the analysis and </a:t>
            </a:r>
            <a:r>
              <a:rPr lang="en-US" dirty="0" smtClean="0"/>
              <a:t>interpretation of </a:t>
            </a:r>
            <a:r>
              <a:rPr lang="en-US" dirty="0"/>
              <a:t>georeferenced spatial data</a:t>
            </a:r>
            <a:r>
              <a:rPr lang="en-US" dirty="0" smtClean="0"/>
              <a:t>.</a:t>
            </a:r>
          </a:p>
          <a:p>
            <a:pPr lvl="1"/>
            <a:r>
              <a:rPr lang="en-US" dirty="0" smtClean="0"/>
              <a:t>Geodesy: the </a:t>
            </a:r>
            <a:r>
              <a:rPr lang="en-US" dirty="0"/>
              <a:t>branch of mathematics dealing with the shape and area of the earth or large portions of it</a:t>
            </a:r>
            <a:r>
              <a:rPr lang="en-US" dirty="0" smtClean="0"/>
              <a:t>.</a:t>
            </a:r>
          </a:p>
          <a:p>
            <a:endParaRPr lang="en-US" dirty="0"/>
          </a:p>
          <a:p>
            <a:pPr lvl="1"/>
            <a:endParaRPr lang="en-US" dirty="0"/>
          </a:p>
        </p:txBody>
      </p:sp>
    </p:spTree>
    <p:extLst>
      <p:ext uri="{BB962C8B-B14F-4D97-AF65-F5344CB8AC3E}">
        <p14:creationId xmlns:p14="http://schemas.microsoft.com/office/powerpoint/2010/main" val="318955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a:xfrm>
            <a:off x="351311" y="1825625"/>
            <a:ext cx="6049488" cy="4351338"/>
          </a:xfrm>
        </p:spPr>
        <p:txBody>
          <a:bodyPr>
            <a:normAutofit/>
          </a:bodyPr>
          <a:lstStyle/>
          <a:p>
            <a:r>
              <a:rPr lang="en-US" dirty="0"/>
              <a:t>Real </a:t>
            </a:r>
            <a:r>
              <a:rPr lang="en-US" dirty="0" smtClean="0"/>
              <a:t>world objects </a:t>
            </a:r>
            <a:r>
              <a:rPr lang="en-US" dirty="0"/>
              <a:t>are represented on a map using </a:t>
            </a:r>
            <a:r>
              <a:rPr lang="en-US" dirty="0" smtClean="0"/>
              <a:t>various points</a:t>
            </a:r>
            <a:r>
              <a:rPr lang="en-US" dirty="0"/>
              <a:t>, lines, or polygon shape features (Fig. 4.10</a:t>
            </a:r>
            <a:r>
              <a:rPr lang="en-US" dirty="0" smtClean="0"/>
              <a:t>). A </a:t>
            </a:r>
            <a:r>
              <a:rPr lang="en-US" dirty="0"/>
              <a:t>legend is used to identify what each represents</a:t>
            </a:r>
            <a:r>
              <a:rPr lang="en-US" dirty="0" smtClean="0"/>
              <a:t>. Color </a:t>
            </a:r>
            <a:r>
              <a:rPr lang="en-US" dirty="0"/>
              <a:t>can also represent different </a:t>
            </a:r>
            <a:r>
              <a:rPr lang="en-US" dirty="0" smtClean="0"/>
              <a:t>characteristics or </a:t>
            </a:r>
            <a:r>
              <a:rPr lang="en-US" dirty="0"/>
              <a:t>attributes.</a:t>
            </a:r>
          </a:p>
        </p:txBody>
      </p:sp>
      <p:pic>
        <p:nvPicPr>
          <p:cNvPr id="10242" name="Picture 2" descr="Fig. 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765" y="1825625"/>
            <a:ext cx="5076316" cy="2900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504" y="5657671"/>
            <a:ext cx="12279086" cy="1200329"/>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4.10.</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map should model the real world. It is not meant to look like the real world, but rather it uses drawn features to represent objects in the real world. The graphic on left is a map that uses point, line and polygon features to represent objects (Creative Commons Attribution-Share Alike 3.0).</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8981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Geographic Information Systems (GIS) is a broad-encompassing term used for software that has the capacity to conduct analysis and create maps using geospatial information (i.e. data that has a known geographic location). Geographic Information Systems has been around since the 1960sbut was a well-kept secret, used mainly by large corporations or research institutions. It did not become a mainstream technology until the Global Positioning System (GPS) became available in the early 1990s. the combining of the GIS, GPS, and variable-rate equipment technologies provided growers the opportunity to display maps and apply variable-rate treatments. the purpose of this chapter is to provide the components of GIS, functions of GIS, qualities of GIS, and strength and weaknesses of different systems.</a:t>
            </a:r>
            <a:endParaRPr lang="en-US" dirty="0"/>
          </a:p>
        </p:txBody>
      </p:sp>
    </p:spTree>
    <p:extLst>
      <p:ext uri="{BB962C8B-B14F-4D97-AF65-F5344CB8AC3E}">
        <p14:creationId xmlns:p14="http://schemas.microsoft.com/office/powerpoint/2010/main" val="2921879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a:xfrm>
            <a:off x="154380" y="1825625"/>
            <a:ext cx="5402760" cy="3278049"/>
          </a:xfrm>
        </p:spPr>
        <p:txBody>
          <a:bodyPr>
            <a:normAutofit lnSpcReduction="10000"/>
          </a:bodyPr>
          <a:lstStyle/>
          <a:p>
            <a:r>
              <a:rPr lang="en-US" sz="2400" dirty="0"/>
              <a:t>The choice of how an object is represented </a:t>
            </a:r>
            <a:r>
              <a:rPr lang="en-US" sz="2400" dirty="0" smtClean="0"/>
              <a:t>on a </a:t>
            </a:r>
            <a:r>
              <a:rPr lang="en-US" sz="2400" dirty="0"/>
              <a:t>map is dependent on the purpose of the map</a:t>
            </a:r>
            <a:r>
              <a:rPr lang="en-US" sz="2400" dirty="0" smtClean="0"/>
              <a:t>. Using </a:t>
            </a:r>
            <a:r>
              <a:rPr lang="en-US" sz="2400" dirty="0"/>
              <a:t>Fig. 4.11a as an example, trees are </a:t>
            </a:r>
            <a:r>
              <a:rPr lang="en-US" sz="2400" dirty="0" smtClean="0"/>
              <a:t>displayed as </a:t>
            </a:r>
            <a:r>
              <a:rPr lang="en-US" sz="2400" dirty="0"/>
              <a:t>points. At the degree of detail of </a:t>
            </a:r>
            <a:r>
              <a:rPr lang="en-US" sz="2400" dirty="0" smtClean="0"/>
              <a:t>the map</a:t>
            </a:r>
            <a:r>
              <a:rPr lang="en-US" sz="2400" dirty="0"/>
              <a:t>, the purpose is only to show the location </a:t>
            </a:r>
            <a:r>
              <a:rPr lang="en-US" sz="2400" dirty="0" smtClean="0"/>
              <a:t>of the </a:t>
            </a:r>
            <a:r>
              <a:rPr lang="en-US" sz="2400" dirty="0"/>
              <a:t>trees. In Fig. 4.11b trees are displayed as </a:t>
            </a:r>
            <a:r>
              <a:rPr lang="en-US" sz="2400" dirty="0" smtClean="0"/>
              <a:t>polygons because </a:t>
            </a:r>
            <a:r>
              <a:rPr lang="en-US" sz="2400" dirty="0"/>
              <a:t>the purpose is to show the </a:t>
            </a:r>
            <a:r>
              <a:rPr lang="en-US" sz="2400" dirty="0" smtClean="0"/>
              <a:t>relative size </a:t>
            </a:r>
            <a:r>
              <a:rPr lang="en-US" sz="2400" dirty="0"/>
              <a:t>of each tree.</a:t>
            </a:r>
          </a:p>
        </p:txBody>
      </p:sp>
      <p:pic>
        <p:nvPicPr>
          <p:cNvPr id="11266" name="Picture 2" descr="Fig. 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4574" y="1749712"/>
            <a:ext cx="3297426" cy="289125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g. 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140" y="1766602"/>
            <a:ext cx="3337433" cy="28743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3674"/>
            <a:ext cx="11750649" cy="1754326"/>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4.11.</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This example of a map shows the detail of a harbor. Polygons are used to represent land areas and ownership plats, with lines to represent streets. Within the area enclosed by the red square is a park which uses points to represent trees. Points were used because the size of trees was not important in this map, only the location. (Source: </a:t>
            </a:r>
            <a:r>
              <a:rPr lang="en-US" b="0" i="0" dirty="0" err="1" smtClean="0">
                <a:solidFill>
                  <a:srgbClr val="000000"/>
                </a:solidFill>
                <a:effectLst/>
                <a:latin typeface="Arial" panose="020B0604020202020204" pitchFamily="34" charset="0"/>
              </a:rPr>
              <a:t>Brase</a:t>
            </a:r>
            <a:r>
              <a:rPr lang="en-US" b="0" i="0" dirty="0" smtClean="0">
                <a:solidFill>
                  <a:srgbClr val="000000"/>
                </a:solidFill>
                <a:effectLst/>
                <a:latin typeface="Arial" panose="020B0604020202020204" pitchFamily="34" charset="0"/>
              </a:rPr>
              <a:t> ArcGIS ) B. This map of the inset shows more detail of the park. In this map, the trees are represented by polygons in order to show relative size differences.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2096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vs Digital</a:t>
            </a:r>
            <a:endParaRPr lang="en-US" dirty="0"/>
          </a:p>
        </p:txBody>
      </p:sp>
      <p:sp>
        <p:nvSpPr>
          <p:cNvPr id="3" name="Content Placeholder 2"/>
          <p:cNvSpPr>
            <a:spLocks noGrp="1"/>
          </p:cNvSpPr>
          <p:nvPr>
            <p:ph idx="1"/>
          </p:nvPr>
        </p:nvSpPr>
        <p:spPr>
          <a:xfrm>
            <a:off x="261258" y="1825625"/>
            <a:ext cx="5600904" cy="4351338"/>
          </a:xfrm>
        </p:spPr>
        <p:txBody>
          <a:bodyPr/>
          <a:lstStyle/>
          <a:p>
            <a:r>
              <a:rPr lang="en-US" dirty="0"/>
              <a:t>“Hard Copy” is used to reference printed </a:t>
            </a:r>
            <a:r>
              <a:rPr lang="en-US" dirty="0" smtClean="0"/>
              <a:t>materials or </a:t>
            </a:r>
            <a:r>
              <a:rPr lang="en-US" dirty="0"/>
              <a:t>resources that a person can touch </a:t>
            </a:r>
            <a:r>
              <a:rPr lang="en-US" dirty="0" smtClean="0"/>
              <a:t>and hold</a:t>
            </a:r>
            <a:r>
              <a:rPr lang="en-US" dirty="0"/>
              <a:t>. Examples are paper maps (Fig. 4.12), atlases</a:t>
            </a:r>
            <a:r>
              <a:rPr lang="en-US" dirty="0" smtClean="0"/>
              <a:t>, or </a:t>
            </a:r>
            <a:r>
              <a:rPr lang="en-US" dirty="0"/>
              <a:t>paper road maps.</a:t>
            </a:r>
          </a:p>
        </p:txBody>
      </p:sp>
      <p:pic>
        <p:nvPicPr>
          <p:cNvPr id="12290" name="Picture 2" descr="Fig. 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663" y="2267340"/>
            <a:ext cx="5868101" cy="3909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39" y="5934670"/>
            <a:ext cx="12077205"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4.12.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paper map is static and cannot be manipulated other than physically such as stick pins (Source: </a:t>
            </a:r>
            <a:r>
              <a:rPr lang="en-US" b="0" i="0" dirty="0" smtClean="0">
                <a:solidFill>
                  <a:srgbClr val="000000"/>
                </a:solidFill>
                <a:effectLst/>
                <a:latin typeface="inherit"/>
                <a:hlinkClick r:id="rId3"/>
              </a:rPr>
              <a:t>https://flic.kr/p/aDSYZf</a:t>
            </a:r>
            <a:r>
              <a:rPr lang="en-US" b="0" i="0" dirty="0" smtClean="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61064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vs Digital</a:t>
            </a:r>
          </a:p>
        </p:txBody>
      </p:sp>
      <p:sp>
        <p:nvSpPr>
          <p:cNvPr id="3" name="Content Placeholder 2"/>
          <p:cNvSpPr>
            <a:spLocks noGrp="1"/>
          </p:cNvSpPr>
          <p:nvPr>
            <p:ph idx="1"/>
          </p:nvPr>
        </p:nvSpPr>
        <p:spPr>
          <a:xfrm>
            <a:off x="130629" y="1825625"/>
            <a:ext cx="4441371" cy="4351338"/>
          </a:xfrm>
        </p:spPr>
        <p:txBody>
          <a:bodyPr>
            <a:normAutofit fontScale="92500" lnSpcReduction="10000"/>
          </a:bodyPr>
          <a:lstStyle/>
          <a:p>
            <a:r>
              <a:rPr lang="en-US" dirty="0"/>
              <a:t>“Digital” refers to data, materials, resources </a:t>
            </a:r>
            <a:r>
              <a:rPr lang="en-US" dirty="0" smtClean="0"/>
              <a:t>and other </a:t>
            </a:r>
            <a:r>
              <a:rPr lang="en-US" dirty="0"/>
              <a:t>things that are in an electronic format </a:t>
            </a:r>
            <a:r>
              <a:rPr lang="en-US" dirty="0" smtClean="0"/>
              <a:t>used in </a:t>
            </a:r>
            <a:r>
              <a:rPr lang="en-US" dirty="0"/>
              <a:t>a computer. Digital maps (Fig. 4.13) are </a:t>
            </a:r>
            <a:r>
              <a:rPr lang="en-US" dirty="0" smtClean="0"/>
              <a:t>viewable and </a:t>
            </a:r>
            <a:r>
              <a:rPr lang="en-US" dirty="0"/>
              <a:t>created on a computer. Digital maps are </a:t>
            </a:r>
            <a:r>
              <a:rPr lang="en-US" dirty="0" smtClean="0"/>
              <a:t>flexible and </a:t>
            </a:r>
            <a:r>
              <a:rPr lang="en-US" dirty="0"/>
              <a:t>dynamic, with the user determining </a:t>
            </a:r>
            <a:r>
              <a:rPr lang="en-US" dirty="0" smtClean="0"/>
              <a:t>how the </a:t>
            </a:r>
            <a:r>
              <a:rPr lang="en-US" dirty="0"/>
              <a:t>map is </a:t>
            </a:r>
            <a:r>
              <a:rPr lang="en-US" dirty="0" smtClean="0"/>
              <a:t>displayed</a:t>
            </a:r>
            <a:r>
              <a:rPr lang="en-US" dirty="0"/>
              <a:t>, the scale, and the </a:t>
            </a:r>
            <a:r>
              <a:rPr lang="en-US" dirty="0" smtClean="0"/>
              <a:t>specific features </a:t>
            </a:r>
            <a:r>
              <a:rPr lang="en-US" dirty="0"/>
              <a:t>that are included in the map.</a:t>
            </a:r>
          </a:p>
        </p:txBody>
      </p:sp>
      <p:pic>
        <p:nvPicPr>
          <p:cNvPr id="13314" name="Picture 2" descr="Fig. 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927" y="1825625"/>
            <a:ext cx="7620000" cy="4143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192000" cy="923330"/>
          </a:xfrm>
          <a:prstGeom prst="rect">
            <a:avLst/>
          </a:prstGeom>
        </p:spPr>
        <p:txBody>
          <a:bodyPr wrap="square">
            <a:spAutoFit/>
          </a:bodyPr>
          <a:lstStyle/>
          <a:p>
            <a:r>
              <a:rPr lang="en-US" dirty="0" smtClean="0"/>
              <a:t>Fig. 4.13.</a:t>
            </a:r>
          </a:p>
          <a:p>
            <a:r>
              <a:rPr lang="en-US" dirty="0" smtClean="0"/>
              <a:t>A digital map can be manipulated including the user’s choice of features and displaying it in different thematic colors or as the map on the left in 3-D (ESRI).</a:t>
            </a:r>
            <a:endParaRPr lang="en-US" dirty="0"/>
          </a:p>
        </p:txBody>
      </p:sp>
    </p:spTree>
    <p:extLst>
      <p:ext uri="{BB962C8B-B14F-4D97-AF65-F5344CB8AC3E}">
        <p14:creationId xmlns:p14="http://schemas.microsoft.com/office/powerpoint/2010/main" val="2685366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Geo-referencing</a:t>
            </a:r>
            <a:endParaRPr lang="en-US" dirty="0"/>
          </a:p>
        </p:txBody>
      </p:sp>
      <p:sp>
        <p:nvSpPr>
          <p:cNvPr id="3" name="Content Placeholder 2"/>
          <p:cNvSpPr>
            <a:spLocks noGrp="1"/>
          </p:cNvSpPr>
          <p:nvPr>
            <p:ph idx="1"/>
          </p:nvPr>
        </p:nvSpPr>
        <p:spPr>
          <a:xfrm>
            <a:off x="838200" y="1825625"/>
            <a:ext cx="7296397" cy="4351338"/>
          </a:xfrm>
        </p:spPr>
        <p:txBody>
          <a:bodyPr>
            <a:normAutofit/>
          </a:bodyPr>
          <a:lstStyle/>
          <a:p>
            <a:r>
              <a:rPr lang="en-US" sz="2400" dirty="0" err="1"/>
              <a:t>Georeferencing</a:t>
            </a:r>
            <a:r>
              <a:rPr lang="en-US" sz="2400" dirty="0"/>
              <a:t> is the process of </a:t>
            </a:r>
            <a:r>
              <a:rPr lang="en-US" sz="2400" dirty="0" smtClean="0"/>
              <a:t>associating geographic </a:t>
            </a:r>
            <a:r>
              <a:rPr lang="en-US" sz="2400" dirty="0"/>
              <a:t>coordinates to a digital map so that </a:t>
            </a:r>
            <a:r>
              <a:rPr lang="en-US" sz="2400" dirty="0" smtClean="0"/>
              <a:t>it aligned </a:t>
            </a:r>
            <a:r>
              <a:rPr lang="en-US" sz="2400" dirty="0"/>
              <a:t>properly “to the world” (Fig. 4.14)</a:t>
            </a:r>
          </a:p>
        </p:txBody>
      </p:sp>
      <p:pic>
        <p:nvPicPr>
          <p:cNvPr id="1026" name="Picture 2" descr="Fig. 4.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357" y="1825625"/>
            <a:ext cx="3605480" cy="37196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1905673" cy="1200329"/>
          </a:xfrm>
          <a:prstGeom prst="rect">
            <a:avLst/>
          </a:prstGeom>
        </p:spPr>
        <p:txBody>
          <a:bodyPr wrap="square">
            <a:spAutoFit/>
          </a:bodyPr>
          <a:lstStyle/>
          <a:p>
            <a:r>
              <a:rPr lang="en-US" b="1" dirty="0"/>
              <a:t>Fig. 4.14.</a:t>
            </a:r>
          </a:p>
          <a:p>
            <a:r>
              <a:rPr lang="en-US" dirty="0"/>
              <a:t>A digital GIS map is made up of many data layers. Each layer contains one type of feature. </a:t>
            </a:r>
            <a:r>
              <a:rPr lang="en-US" dirty="0" err="1"/>
              <a:t>Georeferencing</a:t>
            </a:r>
            <a:r>
              <a:rPr lang="en-US" dirty="0"/>
              <a:t> is what allows each layer to be stacked up on top of each other in its proper space. Another way of saying this is that they are aligned to their proper spot in the world (By United States Geological Survey [Public domain], via Wikimedia Commons).</a:t>
            </a:r>
          </a:p>
        </p:txBody>
      </p:sp>
    </p:spTree>
    <p:extLst>
      <p:ext uri="{BB962C8B-B14F-4D97-AF65-F5344CB8AC3E}">
        <p14:creationId xmlns:p14="http://schemas.microsoft.com/office/powerpoint/2010/main" val="288212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Geo-referencing</a:t>
            </a:r>
          </a:p>
        </p:txBody>
      </p:sp>
      <p:sp>
        <p:nvSpPr>
          <p:cNvPr id="3" name="Content Placeholder 2"/>
          <p:cNvSpPr>
            <a:spLocks noGrp="1"/>
          </p:cNvSpPr>
          <p:nvPr>
            <p:ph idx="1"/>
          </p:nvPr>
        </p:nvSpPr>
        <p:spPr>
          <a:xfrm>
            <a:off x="154380" y="1825624"/>
            <a:ext cx="7564582" cy="3375768"/>
          </a:xfrm>
        </p:spPr>
        <p:txBody>
          <a:bodyPr>
            <a:normAutofit/>
          </a:bodyPr>
          <a:lstStyle/>
          <a:p>
            <a:r>
              <a:rPr lang="en-US" dirty="0" err="1" smtClean="0"/>
              <a:t>Georeferencing</a:t>
            </a:r>
            <a:r>
              <a:rPr lang="en-US" dirty="0" smtClean="0"/>
              <a:t> allows </a:t>
            </a:r>
            <a:r>
              <a:rPr lang="en-US" dirty="0"/>
              <a:t>two different digital maps to </a:t>
            </a:r>
            <a:r>
              <a:rPr lang="en-US" dirty="0" smtClean="0"/>
              <a:t>properly align </a:t>
            </a:r>
            <a:r>
              <a:rPr lang="en-US" dirty="0"/>
              <a:t>with each other (Fig. 4.15). Not all digital </a:t>
            </a:r>
            <a:r>
              <a:rPr lang="en-US" dirty="0" smtClean="0"/>
              <a:t>maps are </a:t>
            </a:r>
            <a:r>
              <a:rPr lang="en-US" dirty="0"/>
              <a:t>georeferenced. However most maps in </a:t>
            </a:r>
            <a:r>
              <a:rPr lang="en-US" dirty="0" smtClean="0"/>
              <a:t>precision agriculture </a:t>
            </a:r>
            <a:r>
              <a:rPr lang="en-US" dirty="0"/>
              <a:t>have been created with GPS </a:t>
            </a:r>
            <a:r>
              <a:rPr lang="en-US" dirty="0" smtClean="0"/>
              <a:t>which calculates </a:t>
            </a:r>
            <a:r>
              <a:rPr lang="en-US" dirty="0"/>
              <a:t>coordinates as the data is being </a:t>
            </a:r>
            <a:r>
              <a:rPr lang="en-US" dirty="0" smtClean="0"/>
              <a:t>collected and </a:t>
            </a:r>
            <a:r>
              <a:rPr lang="en-US" dirty="0"/>
              <a:t>are therefore georeferenced. </a:t>
            </a:r>
            <a:r>
              <a:rPr lang="en-US" dirty="0" err="1"/>
              <a:t>Georeferencing</a:t>
            </a:r>
            <a:r>
              <a:rPr lang="en-US" dirty="0"/>
              <a:t> </a:t>
            </a:r>
            <a:r>
              <a:rPr lang="en-US" dirty="0" smtClean="0"/>
              <a:t>is a </a:t>
            </a:r>
            <a:r>
              <a:rPr lang="en-US" dirty="0"/>
              <a:t>key concept that underlies all GIS functions.</a:t>
            </a:r>
          </a:p>
        </p:txBody>
      </p:sp>
      <p:pic>
        <p:nvPicPr>
          <p:cNvPr id="2050" name="Picture 2" descr="Fig. 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847" y="1825624"/>
            <a:ext cx="3516085" cy="3794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032672"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4.15.</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Shown is a digital map laid on top of an aerial image. Notice how they align perfectly. This is because both layers are georeferenced and so are aligned (Upper Midwest Environmental Sciences Center - U.S. Geological Survey).</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5421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Formats: Vector or Raster</a:t>
            </a:r>
          </a:p>
        </p:txBody>
      </p:sp>
      <p:sp>
        <p:nvSpPr>
          <p:cNvPr id="3" name="Content Placeholder 2"/>
          <p:cNvSpPr>
            <a:spLocks noGrp="1"/>
          </p:cNvSpPr>
          <p:nvPr>
            <p:ph idx="1"/>
          </p:nvPr>
        </p:nvSpPr>
        <p:spPr/>
        <p:txBody>
          <a:bodyPr>
            <a:normAutofit/>
          </a:bodyPr>
          <a:lstStyle/>
          <a:p>
            <a:r>
              <a:rPr lang="en-US" dirty="0"/>
              <a:t>The previous section discussed the two </a:t>
            </a:r>
            <a:r>
              <a:rPr lang="en-US" dirty="0" smtClean="0"/>
              <a:t>components of </a:t>
            </a:r>
            <a:r>
              <a:rPr lang="en-US" dirty="0"/>
              <a:t>a GIS, the map and the table. Data </a:t>
            </a:r>
            <a:r>
              <a:rPr lang="en-US" dirty="0" smtClean="0"/>
              <a:t>layers used </a:t>
            </a:r>
            <a:r>
              <a:rPr lang="en-US" dirty="0"/>
              <a:t>within a GIS will have locational data (</a:t>
            </a:r>
            <a:r>
              <a:rPr lang="en-US" dirty="0" smtClean="0"/>
              <a:t>where an </a:t>
            </a:r>
            <a:r>
              <a:rPr lang="en-US" dirty="0"/>
              <a:t>object is located and provides the </a:t>
            </a:r>
            <a:r>
              <a:rPr lang="en-US" dirty="0" err="1" smtClean="0"/>
              <a:t>georeferencing</a:t>
            </a:r>
            <a:r>
              <a:rPr lang="en-US" dirty="0" smtClean="0"/>
              <a:t> for </a:t>
            </a:r>
            <a:r>
              <a:rPr lang="en-US" dirty="0"/>
              <a:t>the map) and attribute data (</a:t>
            </a:r>
            <a:r>
              <a:rPr lang="en-US" dirty="0" smtClean="0"/>
              <a:t>characteristics of </a:t>
            </a:r>
            <a:r>
              <a:rPr lang="en-US" dirty="0"/>
              <a:t>the object for the table). Data formats refer </a:t>
            </a:r>
            <a:r>
              <a:rPr lang="en-US" dirty="0" smtClean="0"/>
              <a:t>to how </a:t>
            </a:r>
            <a:r>
              <a:rPr lang="en-US" dirty="0"/>
              <a:t>the locational and attribute data is stored </a:t>
            </a:r>
            <a:r>
              <a:rPr lang="en-US" dirty="0" smtClean="0"/>
              <a:t>and displayed</a:t>
            </a:r>
            <a:r>
              <a:rPr lang="en-US" dirty="0"/>
              <a:t>. Vector and raster are two types of </a:t>
            </a:r>
            <a:r>
              <a:rPr lang="en-US" dirty="0" smtClean="0"/>
              <a:t>data layers </a:t>
            </a:r>
            <a:r>
              <a:rPr lang="en-US" dirty="0"/>
              <a:t>that are used in precision farming.</a:t>
            </a:r>
          </a:p>
        </p:txBody>
      </p:sp>
    </p:spTree>
    <p:extLst>
      <p:ext uri="{BB962C8B-B14F-4D97-AF65-F5344CB8AC3E}">
        <p14:creationId xmlns:p14="http://schemas.microsoft.com/office/powerpoint/2010/main" val="264810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a:t>
            </a:r>
          </a:p>
        </p:txBody>
      </p:sp>
      <p:sp>
        <p:nvSpPr>
          <p:cNvPr id="3" name="Content Placeholder 2"/>
          <p:cNvSpPr>
            <a:spLocks noGrp="1"/>
          </p:cNvSpPr>
          <p:nvPr>
            <p:ph idx="1"/>
          </p:nvPr>
        </p:nvSpPr>
        <p:spPr>
          <a:xfrm>
            <a:off x="128650" y="1469079"/>
            <a:ext cx="10515600" cy="4351338"/>
          </a:xfrm>
        </p:spPr>
        <p:txBody>
          <a:bodyPr/>
          <a:lstStyle/>
          <a:p>
            <a:r>
              <a:rPr lang="en-US" dirty="0"/>
              <a:t>Vector data formats use “vertices” (plural </a:t>
            </a:r>
            <a:r>
              <a:rPr lang="en-US" dirty="0" smtClean="0"/>
              <a:t>of “</a:t>
            </a:r>
            <a:r>
              <a:rPr lang="en-US" dirty="0"/>
              <a:t>vertex”) and “segments” to create points, lines</a:t>
            </a:r>
            <a:r>
              <a:rPr lang="en-US" dirty="0" smtClean="0"/>
              <a:t>, and </a:t>
            </a:r>
            <a:r>
              <a:rPr lang="en-US" dirty="0"/>
              <a:t>polygons to represent objects</a:t>
            </a:r>
            <a:r>
              <a:rPr lang="en-US" dirty="0" smtClean="0"/>
              <a:t>.</a:t>
            </a:r>
          </a:p>
          <a:p>
            <a:endParaRPr lang="en-US" dirty="0"/>
          </a:p>
        </p:txBody>
      </p:sp>
      <p:pic>
        <p:nvPicPr>
          <p:cNvPr id="3074" name="Picture 2" descr="Fig. 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21" y="3277589"/>
            <a:ext cx="5769429" cy="2726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85255"/>
            <a:ext cx="12385963"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4.16.</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Vertex are points and segments are the lines that connect them. Together they are used as “connect the dots” to create lines and polygons. (</a:t>
            </a:r>
            <a:r>
              <a:rPr lang="en-US" dirty="0">
                <a:solidFill>
                  <a:srgbClr val="000000"/>
                </a:solidFill>
                <a:latin typeface="inherit"/>
                <a:hlinkClick r:id="rId3"/>
              </a:rPr>
              <a:t>resources.esri.com</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
        <p:nvSpPr>
          <p:cNvPr id="7" name="Content Placeholder 2"/>
          <p:cNvSpPr txBox="1">
            <a:spLocks/>
          </p:cNvSpPr>
          <p:nvPr/>
        </p:nvSpPr>
        <p:spPr>
          <a:xfrm>
            <a:off x="128650" y="2405753"/>
            <a:ext cx="7303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mtClean="0"/>
              <a:t>Points</a:t>
            </a:r>
            <a:r>
              <a:rPr lang="en-US" sz="2400" smtClean="0"/>
              <a:t> are only vertices with no segments since they only show location. </a:t>
            </a:r>
          </a:p>
          <a:p>
            <a:r>
              <a:rPr lang="en-US" sz="2400" b="1" smtClean="0"/>
              <a:t>Lines </a:t>
            </a:r>
            <a:r>
              <a:rPr lang="en-US" sz="2400" smtClean="0"/>
              <a:t>are made up of at least two vertices and a segment connecting the vertices. </a:t>
            </a:r>
          </a:p>
          <a:p>
            <a:r>
              <a:rPr lang="en-US" sz="2400" b="1" smtClean="0"/>
              <a:t>Polygons</a:t>
            </a:r>
            <a:r>
              <a:rPr lang="en-US" sz="2400" smtClean="0"/>
              <a:t> are made up of at least three vertices and segments connecting them to create an enclosed area. </a:t>
            </a:r>
          </a:p>
          <a:p>
            <a:r>
              <a:rPr lang="en-US" sz="2400" smtClean="0"/>
              <a:t>This is important because it is the vertices that include the coordinate positions that make the feature georeferenced.</a:t>
            </a:r>
            <a:endParaRPr lang="en-US" sz="2400" dirty="0"/>
          </a:p>
        </p:txBody>
      </p:sp>
    </p:spTree>
    <p:extLst>
      <p:ext uri="{BB962C8B-B14F-4D97-AF65-F5344CB8AC3E}">
        <p14:creationId xmlns:p14="http://schemas.microsoft.com/office/powerpoint/2010/main" val="206874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a:t>
            </a:r>
            <a:endParaRPr lang="en-US" dirty="0"/>
          </a:p>
        </p:txBody>
      </p:sp>
      <p:pic>
        <p:nvPicPr>
          <p:cNvPr id="4098" name="Picture 2" descr="Fig. 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712" y="225631"/>
            <a:ext cx="4543425" cy="4171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002" y="5711735"/>
            <a:ext cx="12096997"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4.17.</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soil type map is an example of a vector data layer made up of polygons. An advantage of a vector data layer is that each feature in the data layer has an unlimited number of attributes and attribute values that can be stored in the table (Source: </a:t>
            </a:r>
            <a:r>
              <a:rPr lang="en-US" dirty="0">
                <a:solidFill>
                  <a:srgbClr val="000000"/>
                </a:solidFill>
                <a:latin typeface="inherit"/>
                <a:hlinkClick r:id="rId3"/>
              </a:rPr>
              <a:t>www.agleader.com</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
        <p:nvSpPr>
          <p:cNvPr id="6" name="Rectangle 5"/>
          <p:cNvSpPr/>
          <p:nvPr/>
        </p:nvSpPr>
        <p:spPr>
          <a:xfrm>
            <a:off x="447304" y="1690688"/>
            <a:ext cx="6523512" cy="3108543"/>
          </a:xfrm>
          <a:prstGeom prst="rect">
            <a:avLst/>
          </a:prstGeom>
        </p:spPr>
        <p:txBody>
          <a:bodyPr wrap="square">
            <a:spAutoFit/>
          </a:bodyPr>
          <a:lstStyle/>
          <a:p>
            <a:r>
              <a:rPr lang="en-US" sz="2800" dirty="0"/>
              <a:t>A digital soil type map, such as </a:t>
            </a:r>
            <a:r>
              <a:rPr lang="en-US" sz="2800" dirty="0" smtClean="0"/>
              <a:t>shown in </a:t>
            </a:r>
            <a:r>
              <a:rPr lang="en-US" sz="2800" dirty="0"/>
              <a:t>Fig. 4.17, contains many polygons, each </a:t>
            </a:r>
            <a:r>
              <a:rPr lang="en-US" sz="2800" dirty="0" smtClean="0"/>
              <a:t>representing a </a:t>
            </a:r>
            <a:r>
              <a:rPr lang="en-US" sz="2800" dirty="0"/>
              <a:t>specified soil type. Many GIS will </a:t>
            </a:r>
            <a:r>
              <a:rPr lang="en-US" sz="2800" dirty="0" smtClean="0"/>
              <a:t>have a </a:t>
            </a:r>
            <a:r>
              <a:rPr lang="en-US" sz="2800" dirty="0"/>
              <a:t>default or proprietary file format for the </a:t>
            </a:r>
            <a:r>
              <a:rPr lang="en-US" sz="2800" dirty="0" smtClean="0"/>
              <a:t>data layer</a:t>
            </a:r>
            <a:r>
              <a:rPr lang="en-US" sz="2800" dirty="0"/>
              <a:t>. Each will have their own structure for </a:t>
            </a:r>
            <a:r>
              <a:rPr lang="en-US" sz="2800" dirty="0" smtClean="0"/>
              <a:t>how the </a:t>
            </a:r>
            <a:r>
              <a:rPr lang="en-US" sz="2800" dirty="0"/>
              <a:t>map and attribute data is stored within the file.</a:t>
            </a:r>
          </a:p>
        </p:txBody>
      </p:sp>
    </p:spTree>
    <p:extLst>
      <p:ext uri="{BB962C8B-B14F-4D97-AF65-F5344CB8AC3E}">
        <p14:creationId xmlns:p14="http://schemas.microsoft.com/office/powerpoint/2010/main" val="2752808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a:t>
            </a:r>
            <a:endParaRPr lang="en-US" dirty="0"/>
          </a:p>
        </p:txBody>
      </p:sp>
      <p:sp>
        <p:nvSpPr>
          <p:cNvPr id="3" name="Content Placeholder 2"/>
          <p:cNvSpPr>
            <a:spLocks noGrp="1"/>
          </p:cNvSpPr>
          <p:nvPr>
            <p:ph idx="1"/>
          </p:nvPr>
        </p:nvSpPr>
        <p:spPr>
          <a:xfrm>
            <a:off x="220685" y="1690688"/>
            <a:ext cx="5930733" cy="4351338"/>
          </a:xfrm>
        </p:spPr>
        <p:txBody>
          <a:bodyPr>
            <a:normAutofit fontScale="92500" lnSpcReduction="10000"/>
          </a:bodyPr>
          <a:lstStyle/>
          <a:p>
            <a:r>
              <a:rPr lang="en-US" dirty="0"/>
              <a:t>Raster data format stores data in a grid, a series </a:t>
            </a:r>
            <a:r>
              <a:rPr lang="en-US" dirty="0" smtClean="0"/>
              <a:t>of rows </a:t>
            </a:r>
            <a:r>
              <a:rPr lang="en-US" dirty="0"/>
              <a:t>and columns that form grid cells (</a:t>
            </a:r>
            <a:r>
              <a:rPr lang="en-US" dirty="0" smtClean="0"/>
              <a:t>also  known as </a:t>
            </a:r>
            <a:r>
              <a:rPr lang="en-US" dirty="0"/>
              <a:t>pixels) (Fig. 4.18). Each </a:t>
            </a:r>
            <a:r>
              <a:rPr lang="en-US" dirty="0" smtClean="0"/>
              <a:t>grid </a:t>
            </a:r>
            <a:r>
              <a:rPr lang="en-US" dirty="0"/>
              <a:t>cell represents a </a:t>
            </a:r>
            <a:r>
              <a:rPr lang="en-US" dirty="0" smtClean="0"/>
              <a:t>specific area </a:t>
            </a:r>
            <a:r>
              <a:rPr lang="en-US" dirty="0"/>
              <a:t>in the real world. </a:t>
            </a:r>
            <a:r>
              <a:rPr lang="en-US" dirty="0" err="1"/>
              <a:t>Rasters</a:t>
            </a:r>
            <a:r>
              <a:rPr lang="en-US" dirty="0"/>
              <a:t> are </a:t>
            </a:r>
            <a:r>
              <a:rPr lang="en-US" dirty="0" smtClean="0"/>
              <a:t>sometimes referred </a:t>
            </a:r>
            <a:r>
              <a:rPr lang="en-US" dirty="0"/>
              <a:t>to as a “surface” because most </a:t>
            </a:r>
            <a:r>
              <a:rPr lang="en-US" dirty="0" err="1"/>
              <a:t>rasters</a:t>
            </a:r>
            <a:r>
              <a:rPr lang="en-US" dirty="0"/>
              <a:t> </a:t>
            </a:r>
            <a:r>
              <a:rPr lang="en-US" dirty="0" smtClean="0"/>
              <a:t>represent a </a:t>
            </a:r>
            <a:r>
              <a:rPr lang="en-US" dirty="0"/>
              <a:t>surface area with grid cells. Each pixel </a:t>
            </a:r>
            <a:r>
              <a:rPr lang="en-US" dirty="0" smtClean="0"/>
              <a:t>has locational </a:t>
            </a:r>
            <a:r>
              <a:rPr lang="en-US" dirty="0"/>
              <a:t>data and has ONE attribute </a:t>
            </a:r>
            <a:r>
              <a:rPr lang="en-US" dirty="0" smtClean="0"/>
              <a:t> value</a:t>
            </a:r>
            <a:r>
              <a:rPr lang="en-US" dirty="0"/>
              <a:t>. This </a:t>
            </a:r>
            <a:r>
              <a:rPr lang="en-US" dirty="0" smtClean="0"/>
              <a:t>is much </a:t>
            </a:r>
            <a:r>
              <a:rPr lang="en-US" dirty="0"/>
              <a:t>different than vector which can store </a:t>
            </a:r>
            <a:r>
              <a:rPr lang="en-US" dirty="0" smtClean="0"/>
              <a:t>many attribute </a:t>
            </a:r>
            <a:r>
              <a:rPr lang="en-US" dirty="0"/>
              <a:t>values for a feature.</a:t>
            </a:r>
          </a:p>
        </p:txBody>
      </p:sp>
      <p:pic>
        <p:nvPicPr>
          <p:cNvPr id="5122" name="Picture 2" descr="Fig. 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933" y="365125"/>
            <a:ext cx="5423067" cy="5336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302837"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4.18.</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 raster is made up of pixels, each pixel has one value which is symbolized by a color. Instead of an attribute table, one data value is stored in the grid cell (Source: </a:t>
            </a:r>
            <a:r>
              <a:rPr lang="en-US" dirty="0">
                <a:solidFill>
                  <a:srgbClr val="000000"/>
                </a:solidFill>
                <a:latin typeface="inherit"/>
                <a:hlinkClick r:id="rId3"/>
              </a:rPr>
              <a:t>courses.washington.edu</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42384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Image</a:t>
            </a:r>
            <a:endParaRPr lang="en-US" dirty="0"/>
          </a:p>
        </p:txBody>
      </p:sp>
      <p:sp>
        <p:nvSpPr>
          <p:cNvPr id="3" name="Content Placeholder 2"/>
          <p:cNvSpPr>
            <a:spLocks noGrp="1"/>
          </p:cNvSpPr>
          <p:nvPr>
            <p:ph idx="1"/>
          </p:nvPr>
        </p:nvSpPr>
        <p:spPr>
          <a:xfrm>
            <a:off x="232559" y="1767998"/>
            <a:ext cx="6370122" cy="4351338"/>
          </a:xfrm>
        </p:spPr>
        <p:txBody>
          <a:bodyPr>
            <a:normAutofit/>
          </a:bodyPr>
          <a:lstStyle/>
          <a:p>
            <a:r>
              <a:rPr lang="en-US" dirty="0"/>
              <a:t>Raster can be broadly categorized into </a:t>
            </a:r>
            <a:r>
              <a:rPr lang="en-US" dirty="0" smtClean="0"/>
              <a:t>two types</a:t>
            </a:r>
            <a:r>
              <a:rPr lang="en-US" dirty="0"/>
              <a:t>: raster image and raster grid. Raster </a:t>
            </a:r>
            <a:r>
              <a:rPr lang="en-US" dirty="0" smtClean="0"/>
              <a:t>images (</a:t>
            </a:r>
            <a:r>
              <a:rPr lang="en-US" dirty="0"/>
              <a:t>Fig. 4.19) are georeferenced digital photographs</a:t>
            </a:r>
            <a:r>
              <a:rPr lang="en-US" dirty="0" smtClean="0"/>
              <a:t>. The </a:t>
            </a:r>
            <a:r>
              <a:rPr lang="en-US" dirty="0"/>
              <a:t>main characteristic of a raster image is </a:t>
            </a:r>
            <a:r>
              <a:rPr lang="en-US" dirty="0" smtClean="0"/>
              <a:t>that the </a:t>
            </a:r>
            <a:r>
              <a:rPr lang="en-US" dirty="0"/>
              <a:t>one attribute associated with each pixel is </a:t>
            </a:r>
            <a:r>
              <a:rPr lang="en-US" dirty="0" smtClean="0"/>
              <a:t>a color </a:t>
            </a:r>
            <a:r>
              <a:rPr lang="en-US" dirty="0"/>
              <a:t>value.</a:t>
            </a:r>
          </a:p>
        </p:txBody>
      </p:sp>
      <p:pic>
        <p:nvPicPr>
          <p:cNvPr id="6146" name="Picture 2" descr="Fig. 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898" y="1690688"/>
            <a:ext cx="5278665" cy="4032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36" y="5380672"/>
            <a:ext cx="12009127" cy="1477328"/>
          </a:xfrm>
          <a:prstGeom prst="rect">
            <a:avLst/>
          </a:prstGeom>
        </p:spPr>
        <p:txBody>
          <a:bodyPr wrap="square">
            <a:spAutoFit/>
          </a:bodyPr>
          <a:lstStyle/>
          <a:p>
            <a:pPr fontAlgn="base"/>
            <a:r>
              <a:rPr lang="en-US" b="1" dirty="0">
                <a:solidFill>
                  <a:srgbClr val="000000"/>
                </a:solidFill>
                <a:latin typeface="Arial" panose="020B0604020202020204" pitchFamily="34" charset="0"/>
              </a:rPr>
              <a:t>Fig. 4.19.</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An image raster is made up of pixels, each pixel has one value which is related to a color. Putting all of the pixels together creates the image. When viewed closely, you can see the individual pixels. The image raster to the left shows features of an agricultural field. The image to the right shows the individual grids at an </a:t>
            </a:r>
            <a:r>
              <a:rPr lang="en-US" dirty="0" err="1">
                <a:solidFill>
                  <a:srgbClr val="000000"/>
                </a:solidFill>
                <a:latin typeface="Arial" panose="020B0604020202020204" pitchFamily="34" charset="0"/>
              </a:rPr>
              <a:t>unappropriately</a:t>
            </a:r>
            <a:r>
              <a:rPr lang="en-US" dirty="0">
                <a:solidFill>
                  <a:srgbClr val="000000"/>
                </a:solidFill>
                <a:latin typeface="Arial" panose="020B0604020202020204" pitchFamily="34" charset="0"/>
              </a:rPr>
              <a:t> close zoom level, making it difficult to see the image (Source: Google Earth).</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6237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Layers</a:t>
            </a:r>
            <a:endParaRPr lang="en-US" dirty="0"/>
          </a:p>
        </p:txBody>
      </p:sp>
      <p:sp>
        <p:nvSpPr>
          <p:cNvPr id="3" name="Content Placeholder 2"/>
          <p:cNvSpPr>
            <a:spLocks noGrp="1"/>
          </p:cNvSpPr>
          <p:nvPr>
            <p:ph idx="1"/>
          </p:nvPr>
        </p:nvSpPr>
        <p:spPr>
          <a:xfrm>
            <a:off x="90054" y="1825625"/>
            <a:ext cx="4308764" cy="4351338"/>
          </a:xfrm>
        </p:spPr>
        <p:txBody>
          <a:bodyPr>
            <a:normAutofit fontScale="92500" lnSpcReduction="10000"/>
          </a:bodyPr>
          <a:lstStyle/>
          <a:p>
            <a:r>
              <a:rPr lang="en-US" dirty="0"/>
              <a:t>A data layer is a geographic representation of </a:t>
            </a:r>
            <a:r>
              <a:rPr lang="en-US" dirty="0" smtClean="0"/>
              <a:t>a </a:t>
            </a:r>
            <a:r>
              <a:rPr lang="en-US" dirty="0" err="1" smtClean="0"/>
              <a:t>specifi</a:t>
            </a:r>
            <a:r>
              <a:rPr lang="en-US" dirty="0" smtClean="0"/>
              <a:t> </a:t>
            </a:r>
            <a:r>
              <a:rPr lang="en-US" dirty="0" err="1"/>
              <a:t>ed</a:t>
            </a:r>
            <a:r>
              <a:rPr lang="en-US" dirty="0"/>
              <a:t> type of object. All real-world objects </a:t>
            </a:r>
            <a:r>
              <a:rPr lang="en-US" dirty="0" smtClean="0"/>
              <a:t>can be </a:t>
            </a:r>
            <a:r>
              <a:rPr lang="en-US" dirty="0"/>
              <a:t>mapped as a feature within a data layer. </a:t>
            </a:r>
            <a:r>
              <a:rPr lang="en-US" dirty="0" smtClean="0"/>
              <a:t>The word </a:t>
            </a:r>
            <a:r>
              <a:rPr lang="en-US" dirty="0"/>
              <a:t>“object” is a term that refers to real </a:t>
            </a:r>
            <a:r>
              <a:rPr lang="en-US" dirty="0" smtClean="0"/>
              <a:t>world physical </a:t>
            </a:r>
            <a:r>
              <a:rPr lang="en-US" dirty="0"/>
              <a:t>things or </a:t>
            </a:r>
            <a:r>
              <a:rPr lang="en-US" dirty="0" err="1"/>
              <a:t>identifi</a:t>
            </a:r>
            <a:r>
              <a:rPr lang="en-US" dirty="0"/>
              <a:t> able actions. The </a:t>
            </a:r>
            <a:r>
              <a:rPr lang="en-US" dirty="0" smtClean="0"/>
              <a:t>word “</a:t>
            </a:r>
            <a:r>
              <a:rPr lang="en-US" dirty="0"/>
              <a:t>feature” is a term that refers to the </a:t>
            </a:r>
            <a:r>
              <a:rPr lang="en-US" dirty="0" smtClean="0"/>
              <a:t>representation of </a:t>
            </a:r>
            <a:r>
              <a:rPr lang="en-US" dirty="0"/>
              <a:t>an object on a map.</a:t>
            </a:r>
          </a:p>
        </p:txBody>
      </p:sp>
      <p:pic>
        <p:nvPicPr>
          <p:cNvPr id="4" name="Picture 3"/>
          <p:cNvPicPr>
            <a:picLocks noChangeAspect="1"/>
          </p:cNvPicPr>
          <p:nvPr/>
        </p:nvPicPr>
        <p:blipFill>
          <a:blip r:embed="rId2"/>
          <a:stretch>
            <a:fillRect/>
          </a:stretch>
        </p:blipFill>
        <p:spPr>
          <a:xfrm>
            <a:off x="4398818" y="1907679"/>
            <a:ext cx="7620000" cy="4269284"/>
          </a:xfrm>
          <a:prstGeom prst="rect">
            <a:avLst/>
          </a:prstGeom>
        </p:spPr>
      </p:pic>
      <p:sp>
        <p:nvSpPr>
          <p:cNvPr id="5" name="Rectangle 4"/>
          <p:cNvSpPr/>
          <p:nvPr/>
        </p:nvSpPr>
        <p:spPr>
          <a:xfrm>
            <a:off x="6927" y="6027003"/>
            <a:ext cx="12011891" cy="830997"/>
          </a:xfrm>
          <a:prstGeom prst="rect">
            <a:avLst/>
          </a:prstGeom>
        </p:spPr>
        <p:txBody>
          <a:bodyPr wrap="square">
            <a:spAutoFit/>
          </a:bodyPr>
          <a:lstStyle/>
          <a:p>
            <a:pPr fontAlgn="base"/>
            <a:r>
              <a:rPr lang="en-US" sz="1600" b="1" i="0" dirty="0" smtClean="0">
                <a:solidFill>
                  <a:srgbClr val="000000"/>
                </a:solidFill>
                <a:effectLst/>
                <a:latin typeface="Arial" panose="020B0604020202020204" pitchFamily="34" charset="0"/>
              </a:rPr>
              <a:t>Fig. 4.1.</a:t>
            </a:r>
            <a:br>
              <a:rPr lang="en-US" sz="1600" b="1" i="0" dirty="0" smtClean="0">
                <a:solidFill>
                  <a:srgbClr val="000000"/>
                </a:solidFill>
                <a:effectLst/>
                <a:latin typeface="Arial" panose="020B0604020202020204" pitchFamily="34" charset="0"/>
              </a:rPr>
            </a:br>
            <a:r>
              <a:rPr lang="en-US" sz="1600" b="0" i="0" dirty="0" smtClean="0">
                <a:solidFill>
                  <a:srgbClr val="000000"/>
                </a:solidFill>
                <a:effectLst/>
                <a:latin typeface="Arial" panose="020B0604020202020204" pitchFamily="34" charset="0"/>
              </a:rPr>
              <a:t>In a GIS the real world is modeled (or mapped) with a series of data layers. Each data layer represents one type of real world object. (Source: Henrico.us Geographic Information Systems)</a:t>
            </a:r>
            <a:endParaRPr lang="en-US"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34260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Image</a:t>
            </a:r>
            <a:endParaRPr lang="en-US" dirty="0"/>
          </a:p>
        </p:txBody>
      </p:sp>
      <p:sp>
        <p:nvSpPr>
          <p:cNvPr id="3" name="Content Placeholder 2"/>
          <p:cNvSpPr>
            <a:spLocks noGrp="1"/>
          </p:cNvSpPr>
          <p:nvPr>
            <p:ph idx="1"/>
          </p:nvPr>
        </p:nvSpPr>
        <p:spPr/>
        <p:txBody>
          <a:bodyPr>
            <a:normAutofit/>
          </a:bodyPr>
          <a:lstStyle/>
          <a:p>
            <a:r>
              <a:rPr lang="en-US" dirty="0"/>
              <a:t>There are various systems that </a:t>
            </a:r>
            <a:r>
              <a:rPr lang="en-US" dirty="0" smtClean="0"/>
              <a:t>provide a </a:t>
            </a:r>
            <a:r>
              <a:rPr lang="en-US" dirty="0"/>
              <a:t>specific color with a number value. </a:t>
            </a:r>
            <a:r>
              <a:rPr lang="en-US" dirty="0" smtClean="0"/>
              <a:t>For example </a:t>
            </a:r>
            <a:r>
              <a:rPr lang="en-US" dirty="0"/>
              <a:t>a 256 color grayscale uses numbers </a:t>
            </a:r>
            <a:r>
              <a:rPr lang="en-US" dirty="0" smtClean="0"/>
              <a:t>from 0 </a:t>
            </a:r>
            <a:r>
              <a:rPr lang="en-US" dirty="0"/>
              <a:t>to 255 to indicate ranges of color from white (0</a:t>
            </a:r>
            <a:r>
              <a:rPr lang="en-US" dirty="0" smtClean="0"/>
              <a:t>) to </a:t>
            </a:r>
            <a:r>
              <a:rPr lang="en-US" dirty="0"/>
              <a:t>black (255</a:t>
            </a:r>
            <a:r>
              <a:rPr lang="en-US" dirty="0" smtClean="0"/>
              <a:t>).</a:t>
            </a:r>
          </a:p>
          <a:p>
            <a:r>
              <a:rPr lang="en-US" dirty="0" smtClean="0"/>
              <a:t> </a:t>
            </a:r>
            <a:r>
              <a:rPr lang="en-US" dirty="0"/>
              <a:t>A value within a pixel of 124 </a:t>
            </a:r>
            <a:r>
              <a:rPr lang="en-US" dirty="0" smtClean="0"/>
              <a:t>would make </a:t>
            </a:r>
            <a:r>
              <a:rPr lang="en-US" dirty="0"/>
              <a:t>that pixel display as a shade of gray. Individually</a:t>
            </a:r>
            <a:r>
              <a:rPr lang="en-US" dirty="0" smtClean="0"/>
              <a:t>, pixels </a:t>
            </a:r>
            <a:r>
              <a:rPr lang="en-US" dirty="0"/>
              <a:t>of black, white or gray don’t </a:t>
            </a:r>
            <a:r>
              <a:rPr lang="en-US" dirty="0" smtClean="0"/>
              <a:t>look like </a:t>
            </a:r>
            <a:r>
              <a:rPr lang="en-US" dirty="0"/>
              <a:t>much, but when looking at several </a:t>
            </a:r>
            <a:r>
              <a:rPr lang="en-US" dirty="0" smtClean="0"/>
              <a:t>thousand pixels </a:t>
            </a:r>
            <a:r>
              <a:rPr lang="en-US" dirty="0"/>
              <a:t>together they create an image.</a:t>
            </a:r>
          </a:p>
        </p:txBody>
      </p:sp>
    </p:spTree>
    <p:extLst>
      <p:ext uri="{BB962C8B-B14F-4D97-AF65-F5344CB8AC3E}">
        <p14:creationId xmlns:p14="http://schemas.microsoft.com/office/powerpoint/2010/main" val="1980283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Grid</a:t>
            </a:r>
            <a:endParaRPr lang="en-US" dirty="0"/>
          </a:p>
        </p:txBody>
      </p:sp>
      <p:sp>
        <p:nvSpPr>
          <p:cNvPr id="3" name="Content Placeholder 2"/>
          <p:cNvSpPr>
            <a:spLocks noGrp="1"/>
          </p:cNvSpPr>
          <p:nvPr>
            <p:ph idx="1"/>
          </p:nvPr>
        </p:nvSpPr>
        <p:spPr>
          <a:xfrm>
            <a:off x="256309" y="1690688"/>
            <a:ext cx="5966362" cy="4351338"/>
          </a:xfrm>
        </p:spPr>
        <p:txBody>
          <a:bodyPr>
            <a:normAutofit/>
          </a:bodyPr>
          <a:lstStyle/>
          <a:p>
            <a:r>
              <a:rPr lang="en-US" dirty="0"/>
              <a:t>Raster grids have only one value per pixel, like </a:t>
            </a:r>
            <a:r>
              <a:rPr lang="en-US" dirty="0" smtClean="0"/>
              <a:t>a raster </a:t>
            </a:r>
            <a:r>
              <a:rPr lang="en-US" dirty="0"/>
              <a:t>image. But unlike a raster image, that value </a:t>
            </a:r>
            <a:r>
              <a:rPr lang="en-US" dirty="0" smtClean="0"/>
              <a:t>is an </a:t>
            </a:r>
            <a:r>
              <a:rPr lang="en-US" dirty="0"/>
              <a:t>attribute value and not just a color. The </a:t>
            </a:r>
            <a:r>
              <a:rPr lang="en-US" dirty="0" smtClean="0"/>
              <a:t>attribute value </a:t>
            </a:r>
            <a:r>
              <a:rPr lang="en-US" dirty="0"/>
              <a:t>is typically a continuous value that </a:t>
            </a:r>
            <a:r>
              <a:rPr lang="en-US" dirty="0" smtClean="0"/>
              <a:t>represents elevation </a:t>
            </a:r>
            <a:r>
              <a:rPr lang="en-US" dirty="0"/>
              <a:t>(Fig. 4.20), yield, nutrients, or distance to </a:t>
            </a:r>
            <a:r>
              <a:rPr lang="en-US" dirty="0" smtClean="0"/>
              <a:t>a specific </a:t>
            </a:r>
            <a:r>
              <a:rPr lang="en-US" dirty="0"/>
              <a:t>objects</a:t>
            </a:r>
          </a:p>
        </p:txBody>
      </p:sp>
      <p:pic>
        <p:nvPicPr>
          <p:cNvPr id="7170" name="Picture 2" descr="Fig. 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562" y="1585401"/>
            <a:ext cx="4981286" cy="37311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1796156"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4.20.</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 grid raster is made up of grid cells. Each grid cell has one value related to the data being mapped. The raster to the left is a digital elevation model so each grid cell contains an elevation value (File:Rex, NC LiDAR DEM of Carolina bays.jpg).</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6426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Grid</a:t>
            </a:r>
            <a:endParaRPr lang="en-US" dirty="0"/>
          </a:p>
        </p:txBody>
      </p:sp>
      <p:sp>
        <p:nvSpPr>
          <p:cNvPr id="3" name="Content Placeholder 2"/>
          <p:cNvSpPr>
            <a:spLocks noGrp="1"/>
          </p:cNvSpPr>
          <p:nvPr>
            <p:ph idx="1"/>
          </p:nvPr>
        </p:nvSpPr>
        <p:spPr/>
        <p:txBody>
          <a:bodyPr>
            <a:normAutofit/>
          </a:bodyPr>
          <a:lstStyle/>
          <a:p>
            <a:r>
              <a:rPr lang="en-US" dirty="0"/>
              <a:t>As an example, we will use a raster </a:t>
            </a:r>
            <a:r>
              <a:rPr lang="en-US" dirty="0" smtClean="0"/>
              <a:t>elevation data </a:t>
            </a:r>
            <a:r>
              <a:rPr lang="en-US" dirty="0"/>
              <a:t>layer. Each pixel represents a specific </a:t>
            </a:r>
            <a:r>
              <a:rPr lang="en-US" dirty="0" smtClean="0"/>
              <a:t>area and </a:t>
            </a:r>
            <a:r>
              <a:rPr lang="en-US" dirty="0"/>
              <a:t>the value within a pixel represents the </a:t>
            </a:r>
            <a:r>
              <a:rPr lang="en-US" dirty="0" smtClean="0"/>
              <a:t>elevation of </a:t>
            </a:r>
            <a:r>
              <a:rPr lang="en-US" dirty="0"/>
              <a:t>that area. If the pixel value is 124.763, that </a:t>
            </a:r>
            <a:r>
              <a:rPr lang="en-US" dirty="0" smtClean="0"/>
              <a:t>is the </a:t>
            </a:r>
            <a:r>
              <a:rPr lang="en-US" dirty="0"/>
              <a:t>elevation for the area represented by the pixel.</a:t>
            </a:r>
          </a:p>
          <a:p>
            <a:r>
              <a:rPr lang="en-US" dirty="0"/>
              <a:t>Raster images are usually created using a </a:t>
            </a:r>
            <a:r>
              <a:rPr lang="en-US" dirty="0" smtClean="0"/>
              <a:t>camera or </a:t>
            </a:r>
            <a:r>
              <a:rPr lang="en-US" dirty="0"/>
              <a:t>sensor to capture light reflectance. </a:t>
            </a:r>
            <a:r>
              <a:rPr lang="en-US" dirty="0" smtClean="0"/>
              <a:t>Raster grids </a:t>
            </a:r>
            <a:r>
              <a:rPr lang="en-US" dirty="0"/>
              <a:t>are usually created using GIS analysis. As </a:t>
            </a:r>
            <a:r>
              <a:rPr lang="en-US" dirty="0" smtClean="0"/>
              <a:t>an example</a:t>
            </a:r>
            <a:r>
              <a:rPr lang="en-US" dirty="0"/>
              <a:t>, interpolation is an analysis tool that </a:t>
            </a:r>
            <a:r>
              <a:rPr lang="en-US" dirty="0" smtClean="0"/>
              <a:t>uses a </a:t>
            </a:r>
            <a:r>
              <a:rPr lang="en-US" dirty="0"/>
              <a:t>vector point data layer to create a raster grid surface</a:t>
            </a:r>
            <a:r>
              <a:rPr lang="en-US" dirty="0" smtClean="0"/>
              <a:t>. There </a:t>
            </a:r>
            <a:r>
              <a:rPr lang="en-US" dirty="0"/>
              <a:t>will be several examples of tools </a:t>
            </a:r>
            <a:r>
              <a:rPr lang="en-US" dirty="0" smtClean="0"/>
              <a:t>that create </a:t>
            </a:r>
            <a:r>
              <a:rPr lang="en-US" dirty="0"/>
              <a:t>raster grids in a following section.</a:t>
            </a:r>
          </a:p>
        </p:txBody>
      </p:sp>
    </p:spTree>
    <p:extLst>
      <p:ext uri="{BB962C8B-B14F-4D97-AF65-F5344CB8AC3E}">
        <p14:creationId xmlns:p14="http://schemas.microsoft.com/office/powerpoint/2010/main" val="333330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66" y="236850"/>
            <a:ext cx="10515600" cy="1325563"/>
          </a:xfrm>
        </p:spPr>
        <p:txBody>
          <a:bodyPr/>
          <a:lstStyle/>
          <a:p>
            <a:r>
              <a:rPr lang="en-US" dirty="0" smtClean="0"/>
              <a:t>Scale</a:t>
            </a:r>
            <a:endParaRPr lang="en-US" dirty="0"/>
          </a:p>
        </p:txBody>
      </p:sp>
      <p:sp>
        <p:nvSpPr>
          <p:cNvPr id="3" name="Content Placeholder 2"/>
          <p:cNvSpPr>
            <a:spLocks noGrp="1"/>
          </p:cNvSpPr>
          <p:nvPr>
            <p:ph idx="1"/>
          </p:nvPr>
        </p:nvSpPr>
        <p:spPr>
          <a:xfrm>
            <a:off x="0" y="1706872"/>
            <a:ext cx="6322621" cy="4351338"/>
          </a:xfrm>
        </p:spPr>
        <p:txBody>
          <a:bodyPr/>
          <a:lstStyle/>
          <a:p>
            <a:r>
              <a:rPr lang="en-US" b="1" dirty="0">
                <a:solidFill>
                  <a:srgbClr val="000000"/>
                </a:solidFill>
                <a:latin typeface="Arial" panose="020B0604020202020204" pitchFamily="34" charset="0"/>
              </a:rPr>
              <a:t>Fig. 4.21.</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These three examples of scale show the same stream. The far left is considered small scale (1/100000). The far right graphic shows only area C but in larger scale (1/25000) or in other words larger detail. (Source: </a:t>
            </a:r>
            <a:r>
              <a:rPr lang="en-US" dirty="0">
                <a:solidFill>
                  <a:srgbClr val="000000"/>
                </a:solidFill>
                <a:latin typeface="inherit"/>
                <a:hlinkClick r:id="rId2"/>
              </a:rPr>
              <a:t>mygeoskills.wordpress.com</a:t>
            </a:r>
            <a:r>
              <a:rPr lang="en-US" dirty="0">
                <a:solidFill>
                  <a:srgbClr val="000000"/>
                </a:solidFill>
                <a:latin typeface="Arial" panose="020B0604020202020204" pitchFamily="34" charset="0"/>
              </a:rPr>
              <a:t>).</a:t>
            </a:r>
          </a:p>
          <a:p>
            <a:endParaRPr lang="en-US" dirty="0"/>
          </a:p>
        </p:txBody>
      </p:sp>
      <p:pic>
        <p:nvPicPr>
          <p:cNvPr id="8194" name="Picture 2" descr="Fig. 4.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621" y="913563"/>
            <a:ext cx="5869379" cy="59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09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idx="1"/>
          </p:nvPr>
        </p:nvSpPr>
        <p:spPr>
          <a:xfrm>
            <a:off x="339437" y="1849375"/>
            <a:ext cx="5218216" cy="4351338"/>
          </a:xfrm>
        </p:spPr>
        <p:txBody>
          <a:bodyPr/>
          <a:lstStyle/>
          <a:p>
            <a:r>
              <a:rPr lang="en-US" b="1" dirty="0">
                <a:solidFill>
                  <a:srgbClr val="000000"/>
                </a:solidFill>
                <a:latin typeface="Arial" panose="020B0604020202020204" pitchFamily="34" charset="0"/>
              </a:rPr>
              <a:t>Fig. 4.22.</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These are two examples of a scale bar. The top one shows the scale at 1:62500 and a converted scale of 1 inch to 1 mile. The converted scale is easier for people to use to convert a map measurement (inches) to real world measure (miles). (Source: </a:t>
            </a:r>
            <a:r>
              <a:rPr lang="en-US" dirty="0">
                <a:solidFill>
                  <a:srgbClr val="000000"/>
                </a:solidFill>
                <a:latin typeface="inherit"/>
                <a:hlinkClick r:id="rId2"/>
              </a:rPr>
              <a:t>forestry.sfasu.edu</a:t>
            </a:r>
            <a:r>
              <a:rPr lang="en-US" dirty="0">
                <a:solidFill>
                  <a:srgbClr val="000000"/>
                </a:solidFill>
                <a:latin typeface="Arial" panose="020B0604020202020204" pitchFamily="34" charset="0"/>
              </a:rPr>
              <a:t>).</a:t>
            </a:r>
          </a:p>
          <a:p>
            <a:endParaRPr lang="en-US" dirty="0"/>
          </a:p>
        </p:txBody>
      </p:sp>
      <p:pic>
        <p:nvPicPr>
          <p:cNvPr id="9218" name="Picture 2" descr="Fig. 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653" y="2200760"/>
            <a:ext cx="6634347" cy="364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3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a:t>
            </a:r>
            <a:endParaRPr lang="en-US" dirty="0"/>
          </a:p>
        </p:txBody>
      </p:sp>
      <p:sp>
        <p:nvSpPr>
          <p:cNvPr id="3" name="Content Placeholder 2"/>
          <p:cNvSpPr>
            <a:spLocks noGrp="1"/>
          </p:cNvSpPr>
          <p:nvPr>
            <p:ph idx="1"/>
          </p:nvPr>
        </p:nvSpPr>
        <p:spPr>
          <a:xfrm>
            <a:off x="617126" y="1825624"/>
            <a:ext cx="5681353" cy="4351338"/>
          </a:xfrm>
        </p:spPr>
        <p:txBody>
          <a:bodyPr/>
          <a:lstStyle/>
          <a:p>
            <a:r>
              <a:rPr lang="en-US" dirty="0"/>
              <a:t>Projection is the process of transforming a spherical earth unto a </a:t>
            </a:r>
            <a:r>
              <a:rPr lang="en-US" dirty="0" smtClean="0"/>
              <a:t>flat </a:t>
            </a:r>
            <a:r>
              <a:rPr lang="en-US" dirty="0"/>
              <a:t>surface map. A </a:t>
            </a:r>
            <a:r>
              <a:rPr lang="en-US" dirty="0" smtClean="0"/>
              <a:t>flat </a:t>
            </a:r>
            <a:r>
              <a:rPr lang="en-US" dirty="0"/>
              <a:t>map of a sphere will always contain distortions. Either the direction, shape of an object, or a calculated area of an object will be incorrect.</a:t>
            </a:r>
          </a:p>
        </p:txBody>
      </p:sp>
      <p:pic>
        <p:nvPicPr>
          <p:cNvPr id="10242" name="Picture 2" descr="Fig. 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604" y="1690688"/>
            <a:ext cx="5181600" cy="41108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76798"/>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4.23.</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Trying to project a round sphere onto a flat surface is difficult and will always result in some type of error. Geographers have developed several ways of doing this including a conical or cylindrical. There will always be some type of distortion. (Source: </a:t>
            </a:r>
            <a:r>
              <a:rPr lang="en-US" dirty="0">
                <a:solidFill>
                  <a:srgbClr val="000000"/>
                </a:solidFill>
                <a:latin typeface="inherit"/>
                <a:hlinkClick r:id="rId3"/>
              </a:rPr>
              <a:t>healthcybermap.org</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71455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a:t>
            </a:r>
            <a:endParaRPr lang="en-US" dirty="0"/>
          </a:p>
        </p:txBody>
      </p:sp>
      <p:sp>
        <p:nvSpPr>
          <p:cNvPr id="3" name="Content Placeholder 2"/>
          <p:cNvSpPr>
            <a:spLocks noGrp="1"/>
          </p:cNvSpPr>
          <p:nvPr>
            <p:ph idx="1"/>
          </p:nvPr>
        </p:nvSpPr>
        <p:spPr/>
        <p:txBody>
          <a:bodyPr/>
          <a:lstStyle/>
          <a:p>
            <a:endParaRPr lang="en-US"/>
          </a:p>
        </p:txBody>
      </p:sp>
      <p:pic>
        <p:nvPicPr>
          <p:cNvPr id="12290" name="Picture 2" descr="Fig. 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421" y="3473450"/>
            <a:ext cx="5286375" cy="29813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Fig. 4.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448" y="119538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298" y="4145638"/>
            <a:ext cx="6096000" cy="2031325"/>
          </a:xfrm>
          <a:prstGeom prst="rect">
            <a:avLst/>
          </a:prstGeom>
        </p:spPr>
        <p:txBody>
          <a:bodyPr>
            <a:spAutoFit/>
          </a:bodyPr>
          <a:lstStyle/>
          <a:p>
            <a:pPr fontAlgn="base"/>
            <a:r>
              <a:rPr lang="en-US" b="1" dirty="0">
                <a:solidFill>
                  <a:srgbClr val="000000"/>
                </a:solidFill>
                <a:latin typeface="Arial" panose="020B0604020202020204" pitchFamily="34" charset="0"/>
              </a:rPr>
              <a:t>Fig. 4.24.</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view of the globe on the left shows a more realistic view of North America. Greenland and Canada do not look as large as the map shown on the right. The further north a polygon feature is, the more it will be distorted to look larger (Globe: CC0 Public Domain, Mercator: Creative Commons Attribution-Share Alike 3.0).</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0203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Coordinates</a:t>
            </a:r>
          </a:p>
        </p:txBody>
      </p:sp>
      <p:sp>
        <p:nvSpPr>
          <p:cNvPr id="3" name="Content Placeholder 2"/>
          <p:cNvSpPr>
            <a:spLocks noGrp="1"/>
          </p:cNvSpPr>
          <p:nvPr>
            <p:ph idx="1"/>
          </p:nvPr>
        </p:nvSpPr>
        <p:spPr>
          <a:xfrm>
            <a:off x="540326" y="1970170"/>
            <a:ext cx="6393874" cy="4351338"/>
          </a:xfrm>
        </p:spPr>
        <p:txBody>
          <a:bodyPr>
            <a:normAutofit fontScale="92500" lnSpcReduction="20000"/>
          </a:bodyPr>
          <a:lstStyle/>
          <a:p>
            <a:r>
              <a:rPr lang="en-US" b="1" dirty="0">
                <a:solidFill>
                  <a:srgbClr val="000000"/>
                </a:solidFill>
                <a:latin typeface="Arial" panose="020B0604020202020204" pitchFamily="34" charset="0"/>
              </a:rPr>
              <a:t>Fig. 4.25.</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sphere represents the globe with two reference lines: the equator dividing the north hemisphere and south hemisphere; and the Prime Meridian (PM) dividing the east hemisphere from the west hemisphere. These reference lines represent the starting point for latitude (equator) and longitude (PM) Any coordinate north of the equator has a positive value; anything south of the equator has a negative value. Anything east of the PM has a positive value; anything west of the PM has a negative value. (Wikimedia Commons)</a:t>
            </a:r>
          </a:p>
          <a:p>
            <a:endParaRPr lang="en-US" dirty="0"/>
          </a:p>
        </p:txBody>
      </p:sp>
      <p:pic>
        <p:nvPicPr>
          <p:cNvPr id="13314" name="Picture 2" descr="Fig. 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074" y="1970170"/>
            <a:ext cx="4779158" cy="477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3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Coordinates</a:t>
            </a:r>
          </a:p>
        </p:txBody>
      </p:sp>
      <p:sp>
        <p:nvSpPr>
          <p:cNvPr id="3" name="Content Placeholder 2"/>
          <p:cNvSpPr>
            <a:spLocks noGrp="1"/>
          </p:cNvSpPr>
          <p:nvPr>
            <p:ph idx="1"/>
          </p:nvPr>
        </p:nvSpPr>
        <p:spPr>
          <a:xfrm>
            <a:off x="838200" y="1825625"/>
            <a:ext cx="6572003" cy="4351338"/>
          </a:xfrm>
        </p:spPr>
        <p:txBody>
          <a:bodyPr>
            <a:normAutofit fontScale="92500" lnSpcReduction="20000"/>
          </a:bodyPr>
          <a:lstStyle/>
          <a:p>
            <a:r>
              <a:rPr lang="en-US" b="1" dirty="0">
                <a:solidFill>
                  <a:srgbClr val="000000"/>
                </a:solidFill>
                <a:latin typeface="Arial" panose="020B0604020202020204" pitchFamily="34" charset="0"/>
              </a:rPr>
              <a:t>Fig. 4.26.</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To calculate a latitude, the angle between the line from the equator to the center of earth and the line from the location to the center of the earth needs to be determined. Latitude and longitude are basically the angle from the center of the earth. The example point location is a 60 degree angle east of the PM. The latitude is 53 degrees, 30 minutes, and 30 seconds north of the equator. Using minutes and seconds allow a more specific location. (Source: </a:t>
            </a:r>
            <a:r>
              <a:rPr lang="en-US" dirty="0">
                <a:solidFill>
                  <a:srgbClr val="000000"/>
                </a:solidFill>
                <a:latin typeface="inherit"/>
                <a:hlinkClick r:id="rId2"/>
              </a:rPr>
              <a:t>www.geo.hunter.cuny.edu</a:t>
            </a:r>
            <a:r>
              <a:rPr lang="en-US" dirty="0">
                <a:solidFill>
                  <a:srgbClr val="000000"/>
                </a:solidFill>
                <a:latin typeface="Arial" panose="020B0604020202020204" pitchFamily="34" charset="0"/>
              </a:rPr>
              <a:t> )</a:t>
            </a:r>
          </a:p>
          <a:p>
            <a:endParaRPr lang="en-US" dirty="0"/>
          </a:p>
        </p:txBody>
      </p:sp>
      <p:pic>
        <p:nvPicPr>
          <p:cNvPr id="14338" name="Picture 2" descr="Fig. 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325" y="3265714"/>
            <a:ext cx="4750104" cy="337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4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Coordinates</a:t>
            </a:r>
          </a:p>
        </p:txBody>
      </p:sp>
      <p:sp>
        <p:nvSpPr>
          <p:cNvPr id="3" name="Content Placeholder 2"/>
          <p:cNvSpPr>
            <a:spLocks noGrp="1"/>
          </p:cNvSpPr>
          <p:nvPr>
            <p:ph idx="1"/>
          </p:nvPr>
        </p:nvSpPr>
        <p:spPr>
          <a:xfrm>
            <a:off x="344384" y="1825625"/>
            <a:ext cx="4275117" cy="4351338"/>
          </a:xfrm>
        </p:spPr>
        <p:txBody>
          <a:bodyPr/>
          <a:lstStyle/>
          <a:p>
            <a:r>
              <a:rPr lang="en-US" dirty="0"/>
              <a:t>There are other coordinate systems such as the UTM (Universal Transverse Mercator) which is based on a grid system placed over the flattened map of the world. Each grid having its own set of coordinates (Fig. 4.27). </a:t>
            </a:r>
          </a:p>
        </p:txBody>
      </p:sp>
      <p:sp>
        <p:nvSpPr>
          <p:cNvPr id="4" name="Rectangle 1"/>
          <p:cNvSpPr>
            <a:spLocks noChangeArrowheads="1"/>
          </p:cNvSpPr>
          <p:nvPr/>
        </p:nvSpPr>
        <p:spPr bwMode="auto">
          <a:xfrm>
            <a:off x="5060373" y="24003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8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inherit"/>
                <a:cs typeface="Arial" panose="020B0604020202020204" pitchFamily="34" charset="0"/>
              </a:rPr>
              <a:t>Fig. 4.27.</a:t>
            </a:r>
            <a:endParaRPr kumimoji="0" lang="en-US" altLang="en-US"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15362" name="Picture 2" descr="Fig. 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541" y="1852434"/>
            <a:ext cx="7054459" cy="4013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168" y="5952610"/>
            <a:ext cx="11566566"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4.27.</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world map of UTM grids show how the earth is divided into columns and rows. Each grid serves as its own coordinate system. Northings and Eastings are calculated for each grid (Source: Wikimedia Commons).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0421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Layers</a:t>
            </a:r>
            <a:endParaRPr lang="en-US" dirty="0"/>
          </a:p>
        </p:txBody>
      </p:sp>
      <p:sp>
        <p:nvSpPr>
          <p:cNvPr id="3" name="Content Placeholder 2"/>
          <p:cNvSpPr>
            <a:spLocks noGrp="1"/>
          </p:cNvSpPr>
          <p:nvPr>
            <p:ph idx="1"/>
          </p:nvPr>
        </p:nvSpPr>
        <p:spPr/>
        <p:txBody>
          <a:bodyPr>
            <a:normAutofit lnSpcReduction="10000"/>
          </a:bodyPr>
          <a:lstStyle/>
          <a:p>
            <a:r>
              <a:rPr lang="en-US" dirty="0"/>
              <a:t>Each </a:t>
            </a:r>
            <a:r>
              <a:rPr lang="en-US" dirty="0" smtClean="0"/>
              <a:t>boundary object </a:t>
            </a:r>
            <a:r>
              <a:rPr lang="en-US" dirty="0"/>
              <a:t>would be represented by a polygon feature</a:t>
            </a:r>
          </a:p>
          <a:p>
            <a:r>
              <a:rPr lang="en-US" dirty="0"/>
              <a:t>displaying the shape of a </a:t>
            </a:r>
            <a:r>
              <a:rPr lang="en-US" dirty="0" smtClean="0"/>
              <a:t>field</a:t>
            </a:r>
            <a:r>
              <a:rPr lang="en-US" dirty="0"/>
              <a:t>. </a:t>
            </a:r>
            <a:endParaRPr lang="en-US" dirty="0" smtClean="0"/>
          </a:p>
          <a:p>
            <a:pPr lvl="1"/>
            <a:r>
              <a:rPr lang="en-US" dirty="0" smtClean="0"/>
              <a:t>An </a:t>
            </a:r>
            <a:r>
              <a:rPr lang="en-US" dirty="0"/>
              <a:t>example </a:t>
            </a:r>
            <a:r>
              <a:rPr lang="en-US" dirty="0" smtClean="0"/>
              <a:t>data layer </a:t>
            </a:r>
            <a:r>
              <a:rPr lang="en-US" dirty="0"/>
              <a:t>might be all the </a:t>
            </a:r>
            <a:r>
              <a:rPr lang="en-US" dirty="0" smtClean="0"/>
              <a:t>field </a:t>
            </a:r>
            <a:r>
              <a:rPr lang="en-US" dirty="0"/>
              <a:t>boundaries for a </a:t>
            </a:r>
            <a:r>
              <a:rPr lang="en-US" dirty="0" smtClean="0"/>
              <a:t>specific grower</a:t>
            </a:r>
            <a:r>
              <a:rPr lang="en-US" dirty="0"/>
              <a:t>. </a:t>
            </a:r>
            <a:endParaRPr lang="en-US" dirty="0" smtClean="0"/>
          </a:p>
          <a:p>
            <a:r>
              <a:rPr lang="en-US" dirty="0" smtClean="0"/>
              <a:t>A </a:t>
            </a:r>
            <a:r>
              <a:rPr lang="en-US" dirty="0"/>
              <a:t>data layer can contain one </a:t>
            </a:r>
            <a:r>
              <a:rPr lang="en-US" dirty="0" smtClean="0"/>
              <a:t>field boundary or </a:t>
            </a:r>
            <a:r>
              <a:rPr lang="en-US" dirty="0"/>
              <a:t>thousands of </a:t>
            </a:r>
            <a:r>
              <a:rPr lang="en-US" dirty="0" smtClean="0"/>
              <a:t>field </a:t>
            </a:r>
            <a:r>
              <a:rPr lang="en-US" dirty="0"/>
              <a:t>boundaries, but the </a:t>
            </a:r>
            <a:r>
              <a:rPr lang="en-US" dirty="0" smtClean="0"/>
              <a:t>data layer </a:t>
            </a:r>
            <a:r>
              <a:rPr lang="en-US" dirty="0"/>
              <a:t>would not include any other type of </a:t>
            </a:r>
            <a:r>
              <a:rPr lang="en-US" dirty="0" smtClean="0"/>
              <a:t>object except </a:t>
            </a:r>
            <a:r>
              <a:rPr lang="en-US" dirty="0"/>
              <a:t>for </a:t>
            </a:r>
            <a:r>
              <a:rPr lang="en-US" dirty="0" smtClean="0"/>
              <a:t>field boundaries.</a:t>
            </a:r>
          </a:p>
          <a:p>
            <a:r>
              <a:rPr lang="en-US" dirty="0" smtClean="0"/>
              <a:t>Two other data layers are Tile Lines and Soil Sample locations. </a:t>
            </a:r>
          </a:p>
          <a:p>
            <a:r>
              <a:rPr lang="en-US" dirty="0"/>
              <a:t>These three examples are listed because </a:t>
            </a:r>
            <a:r>
              <a:rPr lang="en-US" dirty="0" smtClean="0"/>
              <a:t>features in </a:t>
            </a:r>
            <a:r>
              <a:rPr lang="en-US" dirty="0"/>
              <a:t>a data layer are represented by either a point</a:t>
            </a:r>
            <a:r>
              <a:rPr lang="en-US" dirty="0" smtClean="0"/>
              <a:t>, line </a:t>
            </a:r>
            <a:r>
              <a:rPr lang="en-US" dirty="0"/>
              <a:t>or polygon. Displaying all three of the </a:t>
            </a:r>
            <a:r>
              <a:rPr lang="en-US" dirty="0" smtClean="0"/>
              <a:t>example data </a:t>
            </a:r>
            <a:r>
              <a:rPr lang="en-US" dirty="0"/>
              <a:t>layers together in a GIS creates a digital map.</a:t>
            </a:r>
            <a:endParaRPr lang="en-US" dirty="0" smtClean="0"/>
          </a:p>
          <a:p>
            <a:endParaRPr lang="en-US" dirty="0"/>
          </a:p>
        </p:txBody>
      </p:sp>
    </p:spTree>
    <p:extLst>
      <p:ext uri="{BB962C8B-B14F-4D97-AF65-F5344CB8AC3E}">
        <p14:creationId xmlns:p14="http://schemas.microsoft.com/office/powerpoint/2010/main" val="2466765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Coordinates</a:t>
            </a:r>
          </a:p>
        </p:txBody>
      </p:sp>
      <p:sp>
        <p:nvSpPr>
          <p:cNvPr id="3" name="Content Placeholder 2"/>
          <p:cNvSpPr>
            <a:spLocks noGrp="1"/>
          </p:cNvSpPr>
          <p:nvPr>
            <p:ph idx="1"/>
          </p:nvPr>
        </p:nvSpPr>
        <p:spPr>
          <a:xfrm>
            <a:off x="588818" y="1370989"/>
            <a:ext cx="6138678" cy="4351338"/>
          </a:xfrm>
        </p:spPr>
        <p:txBody>
          <a:bodyPr/>
          <a:lstStyle/>
          <a:p>
            <a:r>
              <a:rPr lang="en-US" dirty="0"/>
              <a:t>Universal Transverse </a:t>
            </a:r>
            <a:r>
              <a:rPr lang="en-US" dirty="0" err="1"/>
              <a:t>Mer-cator</a:t>
            </a:r>
            <a:r>
              <a:rPr lang="en-US" dirty="0"/>
              <a:t> coordinates are known as “Northings” and “Eastings” and are actually linear measures (meters) from each grid’s starting reference line. Coordinates in linear measure are much easier to follow for </a:t>
            </a:r>
            <a:r>
              <a:rPr lang="en-US" dirty="0" err="1"/>
              <a:t>navi-gation</a:t>
            </a:r>
            <a:r>
              <a:rPr lang="en-US" dirty="0"/>
              <a:t> and to calculate distance of area (Fig. 4.28).</a:t>
            </a:r>
          </a:p>
        </p:txBody>
      </p:sp>
      <p:pic>
        <p:nvPicPr>
          <p:cNvPr id="16386" name="Picture 2" descr="Fig. 4.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496" y="416900"/>
            <a:ext cx="5286375" cy="5305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641892"/>
            <a:ext cx="11896602" cy="1323439"/>
          </a:xfrm>
          <a:prstGeom prst="rect">
            <a:avLst/>
          </a:prstGeom>
        </p:spPr>
        <p:txBody>
          <a:bodyPr wrap="square">
            <a:spAutoFit/>
          </a:bodyPr>
          <a:lstStyle/>
          <a:p>
            <a:r>
              <a:rPr lang="en-US" sz="2000" b="1" dirty="0" smtClean="0"/>
              <a:t>The </a:t>
            </a:r>
            <a:r>
              <a:rPr lang="en-US" sz="2000" b="1" dirty="0"/>
              <a:t>location of the arrow shown in this field is provided using three different formats of coordinates. (GCS = </a:t>
            </a:r>
            <a:r>
              <a:rPr lang="en-US" sz="2000" b="1" dirty="0" err="1"/>
              <a:t>Lat</a:t>
            </a:r>
            <a:r>
              <a:rPr lang="en-US" sz="2000" b="1" dirty="0"/>
              <a:t>, Long / UTM = Easting, Northing) GCS (Decimal Degrees) = 52.074310° lat., -108.318007 ° </a:t>
            </a:r>
            <a:r>
              <a:rPr lang="en-US" sz="2000" b="1" dirty="0" err="1"/>
              <a:t>long.GCS</a:t>
            </a:r>
            <a:r>
              <a:rPr lang="en-US" sz="2000" b="1" dirty="0"/>
              <a:t> (Degrees, Minutes, Seconds (DMS) 52° 4’ 27.5160”N lat., 108° 19’ 4.8252”W long. UTM = 6 837 798.89, 5 772 697.61 (Source: Google Earth)</a:t>
            </a:r>
          </a:p>
        </p:txBody>
      </p:sp>
    </p:spTree>
    <p:extLst>
      <p:ext uri="{BB962C8B-B14F-4D97-AF65-F5344CB8AC3E}">
        <p14:creationId xmlns:p14="http://schemas.microsoft.com/office/powerpoint/2010/main" val="418109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Fig. 4.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529" y="1825626"/>
            <a:ext cx="418847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314712"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4.29.</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graphic demonstrates a vector polygon map with a low thematic resolution. Polygons could be assigned additional attributes to differentiate them in more detail (Source: Wikimedia Commons)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4508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descr="Fig. 4.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464" y="2612571"/>
            <a:ext cx="6338115" cy="3237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50235"/>
            <a:ext cx="12041579"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4.30.</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graphic demonstrates the effect of different pixel resolution on how an object is displayed in a raster. The smaller the pixel size, the more detail the feature has (Source: </a:t>
            </a:r>
            <a:r>
              <a:rPr lang="en-US" dirty="0">
                <a:solidFill>
                  <a:srgbClr val="000000"/>
                </a:solidFill>
                <a:latin typeface="inherit"/>
                <a:hlinkClick r:id="rId3"/>
              </a:rPr>
              <a:t>webhelp.esri.com</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2750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descr="Fig. 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876" y="2251064"/>
            <a:ext cx="5486400" cy="381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192000" cy="923330"/>
          </a:xfrm>
          <a:prstGeom prst="rect">
            <a:avLst/>
          </a:prstGeom>
        </p:spPr>
        <p:txBody>
          <a:bodyPr wrap="square">
            <a:spAutoFit/>
          </a:bodyPr>
          <a:lstStyle/>
          <a:p>
            <a:r>
              <a:rPr lang="en-US" b="1" dirty="0"/>
              <a:t>Fig. 4.31.</a:t>
            </a:r>
          </a:p>
          <a:p>
            <a:r>
              <a:rPr lang="en-US" b="1" dirty="0"/>
              <a:t>This graphic shows a comparison of spatial resolution and temporal resolution and the impact it has on different field of study within remote sensing. The Y axis showing temporal analysis indicates the interval of data collection (Source: geog.ucsb.edu).</a:t>
            </a:r>
          </a:p>
        </p:txBody>
      </p:sp>
    </p:spTree>
    <p:extLst>
      <p:ext uri="{BB962C8B-B14F-4D97-AF65-F5344CB8AC3E}">
        <p14:creationId xmlns:p14="http://schemas.microsoft.com/office/powerpoint/2010/main" val="1125413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Fig. 4.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075" y="1690688"/>
            <a:ext cx="402907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418" y="5850235"/>
            <a:ext cx="11661568"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4.32.</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is a thematic map of the United States in which each province is given a different color. In GIS this is called “</a:t>
            </a:r>
            <a:r>
              <a:rPr lang="en-US" dirty="0" err="1">
                <a:solidFill>
                  <a:srgbClr val="000000"/>
                </a:solidFill>
                <a:latin typeface="Arial" panose="020B0604020202020204" pitchFamily="34" charset="0"/>
              </a:rPr>
              <a:t>symbology</a:t>
            </a:r>
            <a:r>
              <a:rPr lang="en-US" dirty="0">
                <a:solidFill>
                  <a:srgbClr val="000000"/>
                </a:solidFill>
                <a:latin typeface="Arial" panose="020B0604020202020204" pitchFamily="34" charset="0"/>
              </a:rPr>
              <a:t>” and it helps the user to visualize the data. (Source; Wikipedia)</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39052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2510" y="1825625"/>
            <a:ext cx="3526972" cy="4351338"/>
          </a:xfrm>
        </p:spPr>
        <p:txBody>
          <a:bodyPr/>
          <a:lstStyle/>
          <a:p>
            <a:endParaRPr lang="en-US" dirty="0"/>
          </a:p>
        </p:txBody>
      </p:sp>
      <p:pic>
        <p:nvPicPr>
          <p:cNvPr id="21507" name="Picture 3" descr="Fig. 4.33."/>
          <p:cNvPicPr>
            <a:picLocks noChangeAspect="1" noChangeArrowheads="1"/>
          </p:cNvPicPr>
          <p:nvPr/>
        </p:nvPicPr>
        <p:blipFill rotWithShape="1">
          <a:blip r:embed="rId2">
            <a:extLst>
              <a:ext uri="{28A0092B-C50C-407E-A947-70E740481C1C}">
                <a14:useLocalDpi xmlns:a14="http://schemas.microsoft.com/office/drawing/2010/main" val="0"/>
              </a:ext>
            </a:extLst>
          </a:blip>
          <a:srcRect r="16102"/>
          <a:stretch/>
        </p:blipFill>
        <p:spPr bwMode="auto">
          <a:xfrm>
            <a:off x="8154389" y="1864303"/>
            <a:ext cx="4063226" cy="427398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ig. 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097" y="1878590"/>
            <a:ext cx="4831188" cy="4245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192000"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4.33.</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These two maps are two different visualization of the SAME yield data layer. The yield values have been categorized in two different ways, resulting in two different maps (Source: </a:t>
            </a:r>
            <a:r>
              <a:rPr lang="en-US" dirty="0" err="1">
                <a:solidFill>
                  <a:srgbClr val="000000"/>
                </a:solidFill>
                <a:latin typeface="Arial" panose="020B0604020202020204" pitchFamily="34" charset="0"/>
              </a:rPr>
              <a:t>Brase</a:t>
            </a:r>
            <a:r>
              <a:rPr lang="en-US" dirty="0">
                <a:solidFill>
                  <a:srgbClr val="000000"/>
                </a:solidFill>
                <a:latin typeface="Arial" panose="020B0604020202020204" pitchFamily="34" charset="0"/>
              </a:rPr>
              <a:t>, Kirkwood Community College;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2865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3821" y="1825625"/>
            <a:ext cx="3883437" cy="4351338"/>
          </a:xfrm>
        </p:spPr>
        <p:txBody>
          <a:bodyPr/>
          <a:lstStyle/>
          <a:p>
            <a:endParaRPr lang="en-US" dirty="0"/>
          </a:p>
        </p:txBody>
      </p:sp>
      <p:pic>
        <p:nvPicPr>
          <p:cNvPr id="22530" name="Picture 2" descr="Fig. 4.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37" y="1690688"/>
            <a:ext cx="7324725" cy="448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0960"/>
            <a:ext cx="12046362"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4.34.</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blue polygon (vector) represents a field boundary being compared to the raster image for accuracy. Any accuracies can be corrected by editing the vertexes(Source: ESRI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52876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479473" cy="4351338"/>
          </a:xfrm>
        </p:spPr>
        <p:txBody>
          <a:bodyPr/>
          <a:lstStyle/>
          <a:p>
            <a:endParaRPr lang="en-US" dirty="0"/>
          </a:p>
        </p:txBody>
      </p:sp>
      <p:pic>
        <p:nvPicPr>
          <p:cNvPr id="23554" name="Picture 2" descr="Fig. 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526" y="2422566"/>
            <a:ext cx="5827469" cy="3243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76798"/>
            <a:ext cx="12001995"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4.35.</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top left table is </a:t>
            </a:r>
            <a:r>
              <a:rPr lang="en-US" dirty="0" err="1">
                <a:solidFill>
                  <a:srgbClr val="000000"/>
                </a:solidFill>
                <a:latin typeface="Arial" panose="020B0604020202020204" pitchFamily="34" charset="0"/>
              </a:rPr>
              <a:t>aspatial</a:t>
            </a:r>
            <a:r>
              <a:rPr lang="en-US" dirty="0">
                <a:solidFill>
                  <a:srgbClr val="000000"/>
                </a:solidFill>
                <a:latin typeface="Arial" panose="020B0604020202020204" pitchFamily="34" charset="0"/>
              </a:rPr>
              <a:t> with no location data. The top right table is spatial with location data. After joining, the data in the </a:t>
            </a:r>
            <a:r>
              <a:rPr lang="en-US" dirty="0" err="1">
                <a:solidFill>
                  <a:srgbClr val="000000"/>
                </a:solidFill>
                <a:latin typeface="Arial" panose="020B0604020202020204" pitchFamily="34" charset="0"/>
              </a:rPr>
              <a:t>aspatial</a:t>
            </a:r>
            <a:r>
              <a:rPr lang="en-US" dirty="0">
                <a:solidFill>
                  <a:srgbClr val="000000"/>
                </a:solidFill>
                <a:latin typeface="Arial" panose="020B0604020202020204" pitchFamily="34" charset="0"/>
              </a:rPr>
              <a:t> table is now included in the spatial table. Joining requires a column in each table with matching data. Those two columns are highlighted in the graphic (Source: </a:t>
            </a:r>
            <a:r>
              <a:rPr lang="en-US" dirty="0">
                <a:solidFill>
                  <a:srgbClr val="000000"/>
                </a:solidFill>
                <a:latin typeface="inherit"/>
                <a:hlinkClick r:id="rId3"/>
              </a:rPr>
              <a:t>resources.esri.com</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2250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3733800" cy="4351338"/>
          </a:xfrm>
        </p:spPr>
        <p:txBody>
          <a:bodyPr/>
          <a:lstStyle/>
          <a:p>
            <a:endParaRPr lang="en-US" dirty="0"/>
          </a:p>
        </p:txBody>
      </p:sp>
      <p:pic>
        <p:nvPicPr>
          <p:cNvPr id="24578" name="Picture 2" descr="Fig. 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465" y="559040"/>
            <a:ext cx="4330535" cy="629896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Fig. 4.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48507"/>
            <a:ext cx="3657600" cy="3905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80672"/>
            <a:ext cx="7861464" cy="1477328"/>
          </a:xfrm>
          <a:prstGeom prst="rect">
            <a:avLst/>
          </a:prstGeom>
        </p:spPr>
        <p:txBody>
          <a:bodyPr wrap="square">
            <a:spAutoFit/>
          </a:bodyPr>
          <a:lstStyle/>
          <a:p>
            <a:pPr fontAlgn="base"/>
            <a:r>
              <a:rPr lang="en-US" b="1" dirty="0">
                <a:solidFill>
                  <a:srgbClr val="000000"/>
                </a:solidFill>
                <a:latin typeface="Arial" panose="020B0604020202020204" pitchFamily="34" charset="0"/>
              </a:rPr>
              <a:t>Fig. 4.36.</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In this example of a spatial join the attributes of the polygon (soil type data) to each point (soil sample points) that is within the respective polygon. This is known as a Polygon to Point spatial join (Source: </a:t>
            </a:r>
            <a:r>
              <a:rPr lang="en-US" dirty="0">
                <a:solidFill>
                  <a:srgbClr val="000000"/>
                </a:solidFill>
                <a:latin typeface="inherit"/>
                <a:hlinkClick r:id="rId4"/>
              </a:rPr>
              <a:t>http://geography.vt.edu/</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29061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3385457" cy="4351338"/>
          </a:xfrm>
        </p:spPr>
        <p:txBody>
          <a:bodyPr/>
          <a:lstStyle/>
          <a:p>
            <a:endParaRPr lang="en-US" dirty="0"/>
          </a:p>
        </p:txBody>
      </p:sp>
      <p:pic>
        <p:nvPicPr>
          <p:cNvPr id="25602" name="Picture 2" descr="Fig. 4.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192" y="1825626"/>
            <a:ext cx="762000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272" y="5850235"/>
            <a:ext cx="12053455"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4.37.</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 Select by Attribute tool allows a user to identify any attribute to query and then set the criteria for selection (Source: ESRI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538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Layers 	</a:t>
            </a:r>
            <a:endParaRPr lang="en-US" dirty="0"/>
          </a:p>
        </p:txBody>
      </p:sp>
      <p:sp>
        <p:nvSpPr>
          <p:cNvPr id="3" name="Content Placeholder 2"/>
          <p:cNvSpPr>
            <a:spLocks noGrp="1"/>
          </p:cNvSpPr>
          <p:nvPr>
            <p:ph idx="1"/>
          </p:nvPr>
        </p:nvSpPr>
        <p:spPr>
          <a:xfrm>
            <a:off x="838200" y="1804843"/>
            <a:ext cx="10515600" cy="4351338"/>
          </a:xfrm>
        </p:spPr>
        <p:txBody>
          <a:bodyPr/>
          <a:lstStyle/>
          <a:p>
            <a:r>
              <a:rPr lang="en-US" dirty="0"/>
              <a:t>A data layer has two components: a map </a:t>
            </a:r>
            <a:r>
              <a:rPr lang="en-US" dirty="0" smtClean="0"/>
              <a:t>component and </a:t>
            </a:r>
            <a:r>
              <a:rPr lang="en-US" dirty="0"/>
              <a:t>an </a:t>
            </a:r>
            <a:r>
              <a:rPr lang="en-US" dirty="0" smtClean="0"/>
              <a:t>attribute </a:t>
            </a:r>
            <a:r>
              <a:rPr lang="en-US" dirty="0"/>
              <a:t>table</a:t>
            </a:r>
            <a:r>
              <a:rPr lang="en-US" dirty="0" smtClean="0"/>
              <a:t>.</a:t>
            </a:r>
            <a:endParaRPr lang="en-US" dirty="0"/>
          </a:p>
          <a:p>
            <a:r>
              <a:rPr lang="en-US" dirty="0"/>
              <a:t>The map component made up of the point, </a:t>
            </a:r>
            <a:r>
              <a:rPr lang="en-US" dirty="0" smtClean="0"/>
              <a:t>line ,</a:t>
            </a:r>
            <a:r>
              <a:rPr lang="en-US" dirty="0"/>
              <a:t>and polygon features that represent </a:t>
            </a:r>
            <a:r>
              <a:rPr lang="en-US" dirty="0" smtClean="0"/>
              <a:t>objects in the real world.</a:t>
            </a:r>
          </a:p>
          <a:p>
            <a:r>
              <a:rPr lang="en-US" dirty="0"/>
              <a:t>Point features represent those </a:t>
            </a:r>
            <a:r>
              <a:rPr lang="en-US" dirty="0" smtClean="0"/>
              <a:t>objects in </a:t>
            </a:r>
            <a:r>
              <a:rPr lang="en-US" dirty="0"/>
              <a:t>which the location alone is </a:t>
            </a:r>
            <a:r>
              <a:rPr lang="en-US" dirty="0" smtClean="0"/>
              <a:t>needed</a:t>
            </a:r>
          </a:p>
          <a:p>
            <a:r>
              <a:rPr lang="en-US" dirty="0" smtClean="0"/>
              <a:t>Lines represent those </a:t>
            </a:r>
            <a:r>
              <a:rPr lang="en-US" dirty="0"/>
              <a:t>objects which the location and length </a:t>
            </a:r>
            <a:r>
              <a:rPr lang="en-US" dirty="0" smtClean="0"/>
              <a:t>is needed</a:t>
            </a:r>
          </a:p>
          <a:p>
            <a:r>
              <a:rPr lang="en-US" dirty="0" smtClean="0"/>
              <a:t>Polygons </a:t>
            </a:r>
            <a:r>
              <a:rPr lang="en-US" dirty="0"/>
              <a:t>are used to represent </a:t>
            </a:r>
            <a:r>
              <a:rPr lang="en-US" dirty="0" smtClean="0"/>
              <a:t>objects in </a:t>
            </a:r>
            <a:r>
              <a:rPr lang="en-US" dirty="0"/>
              <a:t>which location and area are needed</a:t>
            </a:r>
          </a:p>
        </p:txBody>
      </p:sp>
    </p:spTree>
    <p:extLst>
      <p:ext uri="{BB962C8B-B14F-4D97-AF65-F5344CB8AC3E}">
        <p14:creationId xmlns:p14="http://schemas.microsoft.com/office/powerpoint/2010/main" val="31667105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3187" y="1825625"/>
            <a:ext cx="3888179" cy="4351338"/>
          </a:xfrm>
        </p:spPr>
        <p:txBody>
          <a:bodyPr/>
          <a:lstStyle/>
          <a:p>
            <a:endParaRPr lang="en-US" dirty="0"/>
          </a:p>
        </p:txBody>
      </p:sp>
      <p:pic>
        <p:nvPicPr>
          <p:cNvPr id="26626" name="Picture 2" descr="Fig. 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584" y="1825625"/>
            <a:ext cx="7620000" cy="4159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11735"/>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4.38.</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Select by Location tool in ArcGIS allows you to identify the features that you want to query based on adjacency or distance to other features. Adjacency refers to proximity of objects or raster grid cells next to each other. (Source: ESRI ArcGIS )</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47725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180117" cy="4351338"/>
          </a:xfrm>
        </p:spPr>
        <p:txBody>
          <a:bodyPr/>
          <a:lstStyle/>
          <a:p>
            <a:endParaRPr lang="en-US" dirty="0"/>
          </a:p>
        </p:txBody>
      </p:sp>
      <p:pic>
        <p:nvPicPr>
          <p:cNvPr id="27650" name="Picture 2" descr="Fig. 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70" y="2814452"/>
            <a:ext cx="4952010" cy="2661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089080"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4.39.</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 statistical summary can be displayed for any attribute or queried data set, which can be useful for interpreting data.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22566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101935" cy="4351338"/>
          </a:xfrm>
        </p:spPr>
        <p:txBody>
          <a:bodyPr/>
          <a:lstStyle/>
          <a:p>
            <a:endParaRPr lang="en-US"/>
          </a:p>
        </p:txBody>
      </p:sp>
      <p:pic>
        <p:nvPicPr>
          <p:cNvPr id="28674" name="Picture 2" descr="Fig. 4.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068" y="2443409"/>
            <a:ext cx="7620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934670"/>
            <a:ext cx="12192000"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4.40.</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is an example of a correlation matrix using a joined yield and soil nutrient table. This takes each attribute within a data layer’s table and calculates a correlation value. (Source: ArcGIS</a:t>
            </a:r>
            <a:r>
              <a:rPr lang="en-US" dirty="0" smtClean="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0498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descr="Fig. 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1"/>
            <a:ext cx="5162550" cy="58545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84" y="5657671"/>
            <a:ext cx="11993831"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4.41.</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Attribute fields are listed in the “Fields” window; mathematical functions available for calculations; and operations available are buttons. The formula is built within the bottom window. Advanced scripts can also be used that allow for great flexibility.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09911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Fig. 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415" y="178129"/>
            <a:ext cx="4977585" cy="5620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11735"/>
            <a:ext cx="12077205"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4.42.</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is an example of two new attributes that were calculated using field calculator. Attributes of costs, and area were used to determine per unit costs and total costs. With this tool a grower can do numerous financial and production calculations.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32287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602128" cy="4351338"/>
          </a:xfrm>
        </p:spPr>
        <p:txBody>
          <a:bodyPr/>
          <a:lstStyle/>
          <a:p>
            <a:endParaRPr lang="en-US" dirty="0"/>
          </a:p>
        </p:txBody>
      </p:sp>
      <p:pic>
        <p:nvPicPr>
          <p:cNvPr id="31746" name="Picture 2" descr="Fig. 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328" y="1567542"/>
            <a:ext cx="5751672" cy="4299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4.43.</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map in the upper left is a vector soil type data layer. There are 6 different polygons, each representing a different soil type. Each of the polygons have multiple attributes in its table. After the Convert to Grid tool is used, the raster grid looks similar to the original vector layer. In the </a:t>
            </a:r>
            <a:r>
              <a:rPr lang="en-US" dirty="0" err="1">
                <a:solidFill>
                  <a:srgbClr val="000000"/>
                </a:solidFill>
                <a:latin typeface="Arial" panose="020B0604020202020204" pitchFamily="34" charset="0"/>
              </a:rPr>
              <a:t>closeup</a:t>
            </a:r>
            <a:r>
              <a:rPr lang="en-US" dirty="0">
                <a:solidFill>
                  <a:srgbClr val="000000"/>
                </a:solidFill>
                <a:latin typeface="Arial" panose="020B0604020202020204" pitchFamily="34" charset="0"/>
              </a:rPr>
              <a:t>, the individual grid cells can be seen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76101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7082642" cy="4351338"/>
          </a:xfrm>
        </p:spPr>
        <p:txBody>
          <a:bodyPr/>
          <a:lstStyle/>
          <a:p>
            <a:endParaRPr lang="en-US" dirty="0"/>
          </a:p>
        </p:txBody>
      </p:sp>
      <p:pic>
        <p:nvPicPr>
          <p:cNvPr id="32770" name="Picture 2" descr="Fig. 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221" y="300691"/>
            <a:ext cx="4116779" cy="5624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76798"/>
            <a:ext cx="113538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4.44.</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input for interpolation is vector point data. These points could be soil sample points with nutrient test results, elevation points, yield points, or pest counts. Point data will always have gaps and irregular spaces. Interpolation creates a regular set of grid cells which can be analyzed (Source: </a:t>
            </a:r>
            <a:r>
              <a:rPr lang="en-US" dirty="0">
                <a:solidFill>
                  <a:srgbClr val="000000"/>
                </a:solidFill>
                <a:latin typeface="inherit"/>
                <a:hlinkClick r:id="rId3"/>
              </a:rPr>
              <a:t>resources.esri.com</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69942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726382" cy="4351338"/>
          </a:xfrm>
        </p:spPr>
        <p:txBody>
          <a:bodyPr/>
          <a:lstStyle/>
          <a:p>
            <a:endParaRPr lang="en-US" dirty="0"/>
          </a:p>
        </p:txBody>
      </p:sp>
      <p:pic>
        <p:nvPicPr>
          <p:cNvPr id="33794" name="Picture 2" descr="Fig. 4.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583" y="828933"/>
            <a:ext cx="4520540" cy="53480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11735"/>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4.45.</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Interpolated nutrient and yield maps are common in precision agriculture. They allow for raster analysis techniques and visualization of patterns better than point data. They also have the effect of smoothing the data (Source: ESRI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85491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3531919" cy="4351338"/>
          </a:xfrm>
        </p:spPr>
        <p:txBody>
          <a:bodyPr/>
          <a:lstStyle/>
          <a:p>
            <a:endParaRPr lang="en-US"/>
          </a:p>
        </p:txBody>
      </p:sp>
      <p:pic>
        <p:nvPicPr>
          <p:cNvPr id="34818" name="Picture 2" descr="Fig. 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8317"/>
            <a:ext cx="7620000" cy="3874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80672"/>
            <a:ext cx="12192000" cy="1477328"/>
          </a:xfrm>
          <a:prstGeom prst="rect">
            <a:avLst/>
          </a:prstGeom>
        </p:spPr>
        <p:txBody>
          <a:bodyPr wrap="square">
            <a:spAutoFit/>
          </a:bodyPr>
          <a:lstStyle/>
          <a:p>
            <a:pPr fontAlgn="base"/>
            <a:r>
              <a:rPr lang="en-US" b="1" dirty="0" smtClean="0">
                <a:solidFill>
                  <a:srgbClr val="000000"/>
                </a:solidFill>
                <a:latin typeface="Arial" panose="020B0604020202020204" pitchFamily="34" charset="0"/>
              </a:rPr>
              <a:t>Fig. 4.46.</a:t>
            </a:r>
            <a:br>
              <a:rPr lang="en-US" b="1" dirty="0" smtClean="0">
                <a:solidFill>
                  <a:srgbClr val="000000"/>
                </a:solidFill>
                <a:latin typeface="Arial" panose="020B0604020202020204" pitchFamily="34" charset="0"/>
              </a:rPr>
            </a:br>
            <a:r>
              <a:rPr lang="en-US" dirty="0" smtClean="0">
                <a:solidFill>
                  <a:srgbClr val="000000"/>
                </a:solidFill>
                <a:latin typeface="Arial" panose="020B0604020202020204" pitchFamily="34" charset="0"/>
              </a:rPr>
              <a:t>Reclassification is different than Classification. The map on the left has been classified; that is all the data values have been placed into categories and symbolized with a color. The map on the right has been reclassified; the values have been categorized and symbolized, but also changed to integer type of data. Integer data is needed for some further analysis tools.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52549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146964" cy="4351338"/>
          </a:xfrm>
        </p:spPr>
        <p:txBody>
          <a:bodyPr/>
          <a:lstStyle/>
          <a:p>
            <a:endParaRPr lang="en-US"/>
          </a:p>
        </p:txBody>
      </p:sp>
      <p:pic>
        <p:nvPicPr>
          <p:cNvPr id="35842" name="Picture 2" descr="Fig. 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503" y="2256312"/>
            <a:ext cx="5862497" cy="3559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09264"/>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4.47.</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raster calculator looks similar to the field calculator, however it lists all raster data layers that are available for calculations instead of a vector layer’s attributes. Within the expression area, an infinite number of formulas can be written to analyze and interpret data.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5307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Components</a:t>
            </a:r>
            <a:endParaRPr lang="en-US" dirty="0"/>
          </a:p>
        </p:txBody>
      </p:sp>
      <p:sp>
        <p:nvSpPr>
          <p:cNvPr id="3" name="Content Placeholder 2"/>
          <p:cNvSpPr>
            <a:spLocks noGrp="1"/>
          </p:cNvSpPr>
          <p:nvPr>
            <p:ph idx="1"/>
          </p:nvPr>
        </p:nvSpPr>
        <p:spPr>
          <a:xfrm>
            <a:off x="155864" y="1825625"/>
            <a:ext cx="6016336" cy="4351338"/>
          </a:xfrm>
        </p:spPr>
        <p:txBody>
          <a:bodyPr>
            <a:normAutofit/>
          </a:bodyPr>
          <a:lstStyle/>
          <a:p>
            <a:r>
              <a:rPr lang="en-US" dirty="0"/>
              <a:t>It is possible that an object could be </a:t>
            </a:r>
            <a:r>
              <a:rPr lang="en-US" dirty="0" smtClean="0"/>
              <a:t>represented by </a:t>
            </a:r>
            <a:r>
              <a:rPr lang="en-US" dirty="0"/>
              <a:t>any of the three types of features </a:t>
            </a:r>
            <a:r>
              <a:rPr lang="en-US" dirty="0" smtClean="0"/>
              <a:t>depending on </a:t>
            </a:r>
            <a:r>
              <a:rPr lang="en-US" dirty="0"/>
              <a:t>its use. Using an orchard as an example, </a:t>
            </a:r>
            <a:r>
              <a:rPr lang="en-US" dirty="0" smtClean="0"/>
              <a:t>each tree </a:t>
            </a:r>
            <a:r>
              <a:rPr lang="en-US" dirty="0"/>
              <a:t>could be represented by points, rows of </a:t>
            </a:r>
            <a:r>
              <a:rPr lang="en-US" dirty="0" smtClean="0"/>
              <a:t>trees could </a:t>
            </a:r>
            <a:r>
              <a:rPr lang="en-US" dirty="0"/>
              <a:t>be represented by lines, or blocks of trees </a:t>
            </a:r>
            <a:r>
              <a:rPr lang="en-US" dirty="0" smtClean="0"/>
              <a:t>as polygons</a:t>
            </a:r>
            <a:r>
              <a:rPr lang="en-US" dirty="0"/>
              <a:t>.</a:t>
            </a:r>
          </a:p>
        </p:txBody>
      </p:sp>
      <p:pic>
        <p:nvPicPr>
          <p:cNvPr id="2050" name="Picture 2" descr="Fig.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1825625"/>
            <a:ext cx="5848350" cy="5000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73236"/>
            <a:ext cx="6343650" cy="1477328"/>
          </a:xfrm>
          <a:prstGeom prst="rect">
            <a:avLst/>
          </a:prstGeom>
        </p:spPr>
        <p:txBody>
          <a:bodyPr wrap="square">
            <a:spAutoFit/>
          </a:bodyPr>
          <a:lstStyle/>
          <a:p>
            <a:r>
              <a:rPr lang="en-US" dirty="0" smtClean="0"/>
              <a:t>Fig. 4.2.</a:t>
            </a:r>
          </a:p>
          <a:p>
            <a:r>
              <a:rPr lang="en-US" dirty="0" smtClean="0"/>
              <a:t>This example map of a lake, uses points to represent locations of wells; line to represent the length and location of streams; and a polygon to represent the area and location of a lake.</a:t>
            </a:r>
          </a:p>
          <a:p>
            <a:endParaRPr lang="en-US" dirty="0"/>
          </a:p>
        </p:txBody>
      </p:sp>
    </p:spTree>
    <p:extLst>
      <p:ext uri="{BB962C8B-B14F-4D97-AF65-F5344CB8AC3E}">
        <p14:creationId xmlns:p14="http://schemas.microsoft.com/office/powerpoint/2010/main" val="528624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Fig. 4.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17" y="1939064"/>
            <a:ext cx="4784083" cy="41244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794" y="5810094"/>
            <a:ext cx="12077206"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4.48.</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After standardizing yield values for different crops or different years and interpolating the yield points, raster calculator can be used to find percent of yield change for each grid cell over time.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524798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Fig. 4.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319962"/>
            <a:ext cx="4524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11735"/>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4.49.</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Many devices that deal with color images use either RGB (red, green, blue) or CYM (Cyan, Yellow, Magenta) systems. These base colors can be mixed to create many other colors. GIS uses RGB system as channels to display color images (Source: </a:t>
            </a:r>
            <a:r>
              <a:rPr lang="en-US" dirty="0">
                <a:solidFill>
                  <a:srgbClr val="000000"/>
                </a:solidFill>
                <a:latin typeface="inherit"/>
                <a:hlinkClick r:id="rId3"/>
              </a:rPr>
              <a:t>TeXample.net</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1304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1001499" cy="4351338"/>
          </a:xfrm>
        </p:spPr>
        <p:txBody>
          <a:bodyPr/>
          <a:lstStyle/>
          <a:p>
            <a:endParaRPr lang="en-US" dirty="0"/>
          </a:p>
        </p:txBody>
      </p:sp>
      <p:pic>
        <p:nvPicPr>
          <p:cNvPr id="38914" name="Picture 2" descr="Fig. 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28042"/>
            <a:ext cx="7485495" cy="1968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47569"/>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4.50.</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is the tool used to assign bands from an image to channels in a GIS. This combination would be known as a 412: Band 4 (NIR) in the red channel; Band 1 (Blue) in the green channel; and Band 2 (Green) in the blue channel. This would create a false color image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29685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693229" cy="4351338"/>
          </a:xfrm>
        </p:spPr>
        <p:txBody>
          <a:bodyPr/>
          <a:lstStyle/>
          <a:p>
            <a:endParaRPr lang="en-US" dirty="0"/>
          </a:p>
        </p:txBody>
      </p:sp>
      <p:pic>
        <p:nvPicPr>
          <p:cNvPr id="39938" name="Picture 2" descr="Fig. 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9" y="1690689"/>
            <a:ext cx="5557652" cy="4038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2919" y="5380672"/>
            <a:ext cx="12279086" cy="1477328"/>
          </a:xfrm>
          <a:prstGeom prst="rect">
            <a:avLst/>
          </a:prstGeom>
        </p:spPr>
        <p:txBody>
          <a:bodyPr wrap="square">
            <a:spAutoFit/>
          </a:bodyPr>
          <a:lstStyle/>
          <a:p>
            <a:pPr fontAlgn="base"/>
            <a:r>
              <a:rPr lang="en-US" b="1" dirty="0">
                <a:solidFill>
                  <a:srgbClr val="000000"/>
                </a:solidFill>
                <a:latin typeface="Arial" panose="020B0604020202020204" pitchFamily="34" charset="0"/>
              </a:rPr>
              <a:t>Fig. 4.51.</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graph compares the spectral signature of 5 different types of trees compared to a row crop plant. Light reflects differently off of each object and a sensor would capture this reflectance. Notice the high reflectance rate for infrared and the difference in its reflectance for the different objects. This is why infrared is used to identify objects in imagery (Source: Wikimedia Commons).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18495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Fig. 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660" y="1690689"/>
            <a:ext cx="6525450" cy="46212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59" y="5934670"/>
            <a:ext cx="12089081" cy="923330"/>
          </a:xfrm>
          <a:prstGeom prst="rect">
            <a:avLst/>
          </a:prstGeom>
        </p:spPr>
        <p:txBody>
          <a:bodyPr wrap="square">
            <a:spAutoFit/>
          </a:bodyPr>
          <a:lstStyle/>
          <a:p>
            <a:pPr fontAlgn="base"/>
            <a:r>
              <a:rPr lang="en-US" b="1" dirty="0">
                <a:solidFill>
                  <a:srgbClr val="000000"/>
                </a:solidFill>
                <a:latin typeface="Arial" panose="020B0604020202020204" pitchFamily="34" charset="0"/>
              </a:rPr>
              <a:t>Fig. 4.52.</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Even more useful is the use of infrared sensors for identifying plant health and vigor. Notice the differences in reflectance values for infrared and red (Source: </a:t>
            </a:r>
            <a:r>
              <a:rPr lang="en-US" dirty="0">
                <a:solidFill>
                  <a:srgbClr val="000000"/>
                </a:solidFill>
                <a:latin typeface="inherit"/>
                <a:hlinkClick r:id="rId3"/>
              </a:rPr>
              <a:t>micasense.com</a:t>
            </a:r>
            <a:r>
              <a:rPr lang="en-US" dirty="0">
                <a:solidFill>
                  <a:srgbClr val="000000"/>
                </a:solidFill>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90693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Fig. 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650" y="1733695"/>
            <a:ext cx="4816810" cy="3409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2192000" cy="1200329"/>
          </a:xfrm>
          <a:prstGeom prst="rect">
            <a:avLst/>
          </a:prstGeom>
        </p:spPr>
        <p:txBody>
          <a:bodyPr wrap="square">
            <a:spAutoFit/>
          </a:bodyPr>
          <a:lstStyle/>
          <a:p>
            <a:pPr fontAlgn="base"/>
            <a:r>
              <a:rPr lang="en-US" b="1" dirty="0">
                <a:solidFill>
                  <a:srgbClr val="000000"/>
                </a:solidFill>
                <a:latin typeface="Arial" panose="020B0604020202020204" pitchFamily="34" charset="0"/>
              </a:rPr>
              <a:t>Fig. 4.53.</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Similar to the field and raster calculators, band math calculators will have options for functions, operators, and most importantly bands. Multispectral imagery comes as a composite image with 4 or more bands (example graphic has 6 bands) which are used to create formulas and indexes (Source: ENVI).</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98162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Fig. 4.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342" y="1690688"/>
            <a:ext cx="7186990" cy="3685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897" y="5194638"/>
            <a:ext cx="6096000" cy="1477328"/>
          </a:xfrm>
          <a:prstGeom prst="rect">
            <a:avLst/>
          </a:prstGeom>
        </p:spPr>
        <p:txBody>
          <a:bodyPr>
            <a:spAutoFit/>
          </a:bodyPr>
          <a:lstStyle/>
          <a:p>
            <a:pPr fontAlgn="base"/>
            <a:r>
              <a:rPr lang="en-US" b="1" dirty="0">
                <a:solidFill>
                  <a:srgbClr val="000000"/>
                </a:solidFill>
                <a:latin typeface="Arial" panose="020B0604020202020204" pitchFamily="34" charset="0"/>
              </a:rPr>
              <a:t>Fig. 4.54.</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is an example of an NDVI. Vigorous and healthy plants with NDVI values of +1 are symbolized as dark green; low vigor, unhealthy plants with NDVI values closer to -1 are symbolized as dark red (Source: ESRI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9242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Fig. 4.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449" y="180495"/>
            <a:ext cx="7620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045" y="4752495"/>
            <a:ext cx="6096000" cy="2031325"/>
          </a:xfrm>
          <a:prstGeom prst="rect">
            <a:avLst/>
          </a:prstGeom>
        </p:spPr>
        <p:txBody>
          <a:bodyPr>
            <a:spAutoFit/>
          </a:bodyPr>
          <a:lstStyle/>
          <a:p>
            <a:pPr fontAlgn="base"/>
            <a:r>
              <a:rPr lang="en-US" b="1" dirty="0">
                <a:solidFill>
                  <a:srgbClr val="000000"/>
                </a:solidFill>
                <a:latin typeface="Arial" panose="020B0604020202020204" pitchFamily="34" charset="0"/>
              </a:rPr>
              <a:t>Fig. 4.55.</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green areas of this map are those areas that have been consistent in yield values (could be high or low). The red areas have shown a lot of difference in yield from year to year. This was created by subtracting yields between four different years and then adding the absolute value of those three layers together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8773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920587"/>
            <a:ext cx="10515600" cy="4351338"/>
          </a:xfrm>
        </p:spPr>
        <p:txBody>
          <a:bodyPr/>
          <a:lstStyle/>
          <a:p>
            <a:endParaRPr lang="en-US" dirty="0"/>
          </a:p>
        </p:txBody>
      </p:sp>
      <p:pic>
        <p:nvPicPr>
          <p:cNvPr id="45058" name="Picture 2" descr="Fig. 4.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65" y="1690688"/>
            <a:ext cx="76200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8324" y="5481420"/>
            <a:ext cx="6096000" cy="1200329"/>
          </a:xfrm>
          <a:prstGeom prst="rect">
            <a:avLst/>
          </a:prstGeom>
        </p:spPr>
        <p:txBody>
          <a:bodyPr>
            <a:spAutoFit/>
          </a:bodyPr>
          <a:lstStyle/>
          <a:p>
            <a:pPr fontAlgn="base"/>
            <a:r>
              <a:rPr lang="en-US" b="1" dirty="0">
                <a:solidFill>
                  <a:srgbClr val="000000"/>
                </a:solidFill>
                <a:latin typeface="Arial" panose="020B0604020202020204" pitchFamily="34" charset="0"/>
              </a:rPr>
              <a:t>Fig. 4.56.</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The green areas of this map are those areas that have a high average yield. The red areas are those areas that have a low average yield. (Source: </a:t>
            </a:r>
            <a:r>
              <a:rPr lang="en-US" dirty="0" err="1">
                <a:solidFill>
                  <a:srgbClr val="000000"/>
                </a:solidFill>
                <a:latin typeface="Arial" panose="020B0604020202020204" pitchFamily="34" charset="0"/>
              </a:rPr>
              <a:t>Brase</a:t>
            </a:r>
            <a:r>
              <a:rPr lang="en-US" dirty="0">
                <a:solidFill>
                  <a:srgbClr val="000000"/>
                </a:solidFill>
                <a:latin typeface="Arial" panose="020B0604020202020204" pitchFamily="34" charset="0"/>
              </a:rPr>
              <a:t>,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19287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Fig. 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504" y="1346450"/>
            <a:ext cx="7620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6563" y="4883145"/>
            <a:ext cx="6096000" cy="1754326"/>
          </a:xfrm>
          <a:prstGeom prst="rect">
            <a:avLst/>
          </a:prstGeom>
        </p:spPr>
        <p:txBody>
          <a:bodyPr>
            <a:spAutoFit/>
          </a:bodyPr>
          <a:lstStyle/>
          <a:p>
            <a:pPr fontAlgn="base"/>
            <a:r>
              <a:rPr lang="en-US" b="1" dirty="0">
                <a:solidFill>
                  <a:srgbClr val="000000"/>
                </a:solidFill>
                <a:latin typeface="Arial" panose="020B0604020202020204" pitchFamily="34" charset="0"/>
              </a:rPr>
              <a:t>Fig. 4.57.</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Combining the average yield and stability map creates a map that shows stable and consistently high yielding areas. This can be interpreted as areas that have higher potential yield and product applied at a higher rate. (</a:t>
            </a:r>
            <a:r>
              <a:rPr lang="en-US" dirty="0" err="1">
                <a:solidFill>
                  <a:srgbClr val="000000"/>
                </a:solidFill>
                <a:latin typeface="Arial" panose="020B0604020202020204" pitchFamily="34" charset="0"/>
              </a:rPr>
              <a:t>Sorce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Brase</a:t>
            </a:r>
            <a:r>
              <a:rPr lang="en-US" dirty="0">
                <a:solidFill>
                  <a:srgbClr val="000000"/>
                </a:solidFill>
                <a:latin typeface="Arial" panose="020B0604020202020204" pitchFamily="34" charset="0"/>
              </a:rPr>
              <a:t>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6770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Components</a:t>
            </a:r>
            <a:endParaRPr lang="en-US" dirty="0"/>
          </a:p>
        </p:txBody>
      </p:sp>
      <p:sp>
        <p:nvSpPr>
          <p:cNvPr id="3" name="Content Placeholder 2"/>
          <p:cNvSpPr>
            <a:spLocks noGrp="1"/>
          </p:cNvSpPr>
          <p:nvPr>
            <p:ph idx="1"/>
          </p:nvPr>
        </p:nvSpPr>
        <p:spPr/>
        <p:txBody>
          <a:bodyPr>
            <a:normAutofit/>
          </a:bodyPr>
          <a:lstStyle/>
          <a:p>
            <a:r>
              <a:rPr lang="en-US" dirty="0"/>
              <a:t>Attributes are those characteristics of interest </a:t>
            </a:r>
            <a:r>
              <a:rPr lang="en-US" dirty="0" smtClean="0"/>
              <a:t>or concern </a:t>
            </a:r>
            <a:r>
              <a:rPr lang="en-US" dirty="0"/>
              <a:t>for a specified data layer. These attributes </a:t>
            </a:r>
            <a:r>
              <a:rPr lang="en-US" dirty="0" smtClean="0"/>
              <a:t>are in </a:t>
            </a:r>
            <a:r>
              <a:rPr lang="en-US" dirty="0"/>
              <a:t>the form of data values that have been collected </a:t>
            </a:r>
            <a:r>
              <a:rPr lang="en-US" dirty="0" smtClean="0"/>
              <a:t>for objects </a:t>
            </a:r>
            <a:r>
              <a:rPr lang="en-US" dirty="0"/>
              <a:t>in the real world and need to be </a:t>
            </a:r>
            <a:r>
              <a:rPr lang="en-US" b="1" dirty="0" smtClean="0"/>
              <a:t>associated</a:t>
            </a:r>
            <a:r>
              <a:rPr lang="en-US" dirty="0" smtClean="0"/>
              <a:t> to </a:t>
            </a:r>
            <a:r>
              <a:rPr lang="en-US" dirty="0"/>
              <a:t>a </a:t>
            </a:r>
            <a:r>
              <a:rPr lang="en-US" b="1" dirty="0"/>
              <a:t>feature on a map</a:t>
            </a:r>
            <a:r>
              <a:rPr lang="en-US" dirty="0" smtClean="0"/>
              <a:t>.</a:t>
            </a:r>
          </a:p>
          <a:p>
            <a:r>
              <a:rPr lang="en-US" dirty="0" smtClean="0"/>
              <a:t> </a:t>
            </a:r>
            <a:r>
              <a:rPr lang="en-US" dirty="0"/>
              <a:t>The attribute table is an </a:t>
            </a:r>
            <a:r>
              <a:rPr lang="en-US" dirty="0" smtClean="0"/>
              <a:t>organized matrix </a:t>
            </a:r>
            <a:r>
              <a:rPr lang="en-US" dirty="0"/>
              <a:t>within the data layer for the </a:t>
            </a:r>
            <a:r>
              <a:rPr lang="en-US" dirty="0" smtClean="0"/>
              <a:t>purpose </a:t>
            </a:r>
            <a:r>
              <a:rPr lang="en-US" dirty="0"/>
              <a:t>of storing this </a:t>
            </a:r>
            <a:r>
              <a:rPr lang="en-US" dirty="0" smtClean="0"/>
              <a:t>data.</a:t>
            </a:r>
          </a:p>
          <a:p>
            <a:r>
              <a:rPr lang="en-US" dirty="0"/>
              <a:t>Attribute values are usually defined by the </a:t>
            </a:r>
            <a:r>
              <a:rPr lang="en-US" dirty="0" smtClean="0"/>
              <a:t>type of </a:t>
            </a:r>
            <a:r>
              <a:rPr lang="en-US" dirty="0"/>
              <a:t>data that it is. The most common types of </a:t>
            </a:r>
            <a:r>
              <a:rPr lang="en-US" dirty="0" smtClean="0"/>
              <a:t>data are</a:t>
            </a:r>
            <a:r>
              <a:rPr lang="en-US" dirty="0"/>
              <a:t>: numerical, text, date, and true or false. </a:t>
            </a:r>
            <a:r>
              <a:rPr lang="en-US" dirty="0" smtClean="0"/>
              <a:t>Numerical data </a:t>
            </a:r>
            <a:r>
              <a:rPr lang="en-US" dirty="0"/>
              <a:t>refers to real numbers (those that are </a:t>
            </a:r>
            <a:r>
              <a:rPr lang="en-US" dirty="0" smtClean="0"/>
              <a:t>used in </a:t>
            </a:r>
            <a:r>
              <a:rPr lang="en-US" dirty="0"/>
              <a:t>calculations).</a:t>
            </a:r>
            <a:endParaRPr lang="en-US" b="1" dirty="0"/>
          </a:p>
        </p:txBody>
      </p:sp>
    </p:spTree>
    <p:extLst>
      <p:ext uri="{BB962C8B-B14F-4D97-AF65-F5344CB8AC3E}">
        <p14:creationId xmlns:p14="http://schemas.microsoft.com/office/powerpoint/2010/main" val="990073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Fig. 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3085"/>
            <a:ext cx="7620000" cy="70199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2157965"/>
            <a:ext cx="4267200" cy="2862322"/>
          </a:xfrm>
          <a:prstGeom prst="rect">
            <a:avLst/>
          </a:prstGeom>
        </p:spPr>
        <p:txBody>
          <a:bodyPr wrap="square">
            <a:spAutoFit/>
          </a:bodyPr>
          <a:lstStyle/>
          <a:p>
            <a:pPr fontAlgn="base"/>
            <a:r>
              <a:rPr lang="en-US" b="1" dirty="0">
                <a:solidFill>
                  <a:srgbClr val="000000"/>
                </a:solidFill>
                <a:latin typeface="Arial" panose="020B0604020202020204" pitchFamily="34" charset="0"/>
              </a:rPr>
              <a:t>Fig. 4.58.</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Shown here is a yield map of three areas of a field on which a product was applied at three different rates (14 </a:t>
            </a:r>
            <a:r>
              <a:rPr lang="en-US" dirty="0" err="1">
                <a:solidFill>
                  <a:srgbClr val="000000"/>
                </a:solidFill>
                <a:latin typeface="Arial" panose="020B0604020202020204" pitchFamily="34" charset="0"/>
              </a:rPr>
              <a:t>oz</a:t>
            </a:r>
            <a:r>
              <a:rPr lang="en-US" dirty="0">
                <a:solidFill>
                  <a:srgbClr val="000000"/>
                </a:solidFill>
                <a:latin typeface="Arial" panose="020B0604020202020204" pitchFamily="34" charset="0"/>
              </a:rPr>
              <a:t>, 10.5 </a:t>
            </a:r>
            <a:r>
              <a:rPr lang="en-US" dirty="0" err="1">
                <a:solidFill>
                  <a:srgbClr val="000000"/>
                </a:solidFill>
                <a:latin typeface="Arial" panose="020B0604020202020204" pitchFamily="34" charset="0"/>
              </a:rPr>
              <a:t>oz</a:t>
            </a:r>
            <a:r>
              <a:rPr lang="en-US" dirty="0">
                <a:solidFill>
                  <a:srgbClr val="000000"/>
                </a:solidFill>
                <a:latin typeface="Arial" panose="020B0604020202020204" pitchFamily="34" charset="0"/>
              </a:rPr>
              <a:t>, 0 </a:t>
            </a:r>
            <a:r>
              <a:rPr lang="en-US" dirty="0" err="1">
                <a:solidFill>
                  <a:srgbClr val="000000"/>
                </a:solidFill>
                <a:latin typeface="Arial" panose="020B0604020202020204" pitchFamily="34" charset="0"/>
              </a:rPr>
              <a:t>oz</a:t>
            </a:r>
            <a:r>
              <a:rPr lang="en-US" dirty="0">
                <a:solidFill>
                  <a:srgbClr val="000000"/>
                </a:solidFill>
                <a:latin typeface="Arial" panose="020B0604020202020204" pitchFamily="34" charset="0"/>
              </a:rPr>
              <a:t>). All of the yield points for each of the application rates were queried and selected for analysis. A test of significance was used to determine if there were differences between the three areas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42127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Fig. 4.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15231"/>
            <a:ext cx="6172200" cy="5572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898" y="2273295"/>
            <a:ext cx="4571999" cy="2585323"/>
          </a:xfrm>
          <a:prstGeom prst="rect">
            <a:avLst/>
          </a:prstGeom>
        </p:spPr>
        <p:txBody>
          <a:bodyPr wrap="square">
            <a:spAutoFit/>
          </a:bodyPr>
          <a:lstStyle/>
          <a:p>
            <a:pPr fontAlgn="base"/>
            <a:r>
              <a:rPr lang="en-US" b="1" dirty="0">
                <a:solidFill>
                  <a:srgbClr val="000000"/>
                </a:solidFill>
                <a:latin typeface="Arial" panose="020B0604020202020204" pitchFamily="34" charset="0"/>
              </a:rPr>
              <a:t>Fig. 4.59.</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Several methods exist to create zones, which are homogenous areas. The green areas in this map have been identified as being more similar for specified factors than the yellow or red areas. Therefore similar and unique management decisions can be made for those areas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68547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Fig. 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497" y="1825625"/>
            <a:ext cx="3657600" cy="3162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4826675"/>
            <a:ext cx="6096000" cy="2031325"/>
          </a:xfrm>
          <a:prstGeom prst="rect">
            <a:avLst/>
          </a:prstGeom>
        </p:spPr>
        <p:txBody>
          <a:bodyPr>
            <a:spAutoFit/>
          </a:bodyPr>
          <a:lstStyle/>
          <a:p>
            <a:pPr fontAlgn="base"/>
            <a:r>
              <a:rPr lang="en-US" b="1" dirty="0">
                <a:solidFill>
                  <a:srgbClr val="000000"/>
                </a:solidFill>
                <a:latin typeface="Arial" panose="020B0604020202020204" pitchFamily="34" charset="0"/>
              </a:rPr>
              <a:t>Fig. 4.60.</a:t>
            </a:r>
            <a:br>
              <a:rPr lang="en-US" b="1" dirty="0">
                <a:solidFill>
                  <a:srgbClr val="000000"/>
                </a:solidFill>
                <a:latin typeface="Arial" panose="020B0604020202020204" pitchFamily="34" charset="0"/>
              </a:rPr>
            </a:br>
            <a:r>
              <a:rPr lang="en-US" dirty="0">
                <a:solidFill>
                  <a:srgbClr val="000000"/>
                </a:solidFill>
                <a:latin typeface="Arial" panose="020B0604020202020204" pitchFamily="34" charset="0"/>
              </a:rPr>
              <a:t>This generic zonal statistics graph shows the averages for seven different zones. If each zone represents a homogenous area, then an average for that area can show differences for decision making. This does not show significant differences, but it can determine where differences may exist (Source: ArcGIS).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40066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br>
              <a:rPr lang="en-US" b="1" dirty="0"/>
            </a:br>
            <a:endParaRPr lang="en-US" dirty="0"/>
          </a:p>
        </p:txBody>
      </p:sp>
      <p:sp>
        <p:nvSpPr>
          <p:cNvPr id="3" name="Content Placeholder 2"/>
          <p:cNvSpPr>
            <a:spLocks noGrp="1"/>
          </p:cNvSpPr>
          <p:nvPr>
            <p:ph idx="1"/>
          </p:nvPr>
        </p:nvSpPr>
        <p:spPr/>
        <p:txBody>
          <a:bodyPr/>
          <a:lstStyle/>
          <a:p>
            <a:r>
              <a:rPr lang="en-US" dirty="0"/>
              <a:t>Geographic Information System is a comprehensive geospatial tool that works with other geospatial and precision farming tools to collect, store, organize, edit, analyze, and interpret spatial data. With proper usage a user can create map products that can help a precision farming grower make a decision.</a:t>
            </a:r>
          </a:p>
        </p:txBody>
      </p:sp>
    </p:spTree>
    <p:extLst>
      <p:ext uri="{BB962C8B-B14F-4D97-AF65-F5344CB8AC3E}">
        <p14:creationId xmlns:p14="http://schemas.microsoft.com/office/powerpoint/2010/main" val="27450497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 Questions</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a:t>Describe in your own words the characteristics of the two components of a GIS: Map and Attribute Table.</a:t>
            </a:r>
          </a:p>
          <a:p>
            <a:pPr fontAlgn="base"/>
            <a:r>
              <a:rPr lang="en-US" dirty="0"/>
              <a:t>Several examples of GIS are provided within this chapter. Find and research two GIS not listed and describe their characteristics and functions.</a:t>
            </a:r>
          </a:p>
          <a:p>
            <a:pPr fontAlgn="base"/>
            <a:r>
              <a:rPr lang="en-US" dirty="0"/>
              <a:t>In mapping a </a:t>
            </a:r>
            <a:r>
              <a:rPr lang="en-US" dirty="0" err="1"/>
              <a:t>fenceline</a:t>
            </a:r>
            <a:r>
              <a:rPr lang="en-US" dirty="0"/>
              <a:t> around a field, it is most appropriately done as a line feature. Discuss if you agree or disagree with this statement and provide justification for your position.</a:t>
            </a:r>
          </a:p>
          <a:p>
            <a:pPr fontAlgn="base"/>
            <a:r>
              <a:rPr lang="en-US" dirty="0"/>
              <a:t>An example of an attribute data is zip code such as 93210. What type of data is this? Explain your answer.</a:t>
            </a:r>
          </a:p>
          <a:p>
            <a:pPr fontAlgn="base"/>
            <a:r>
              <a:rPr lang="en-US" dirty="0"/>
              <a:t>Using a paper map, determine the GCS and UTM coordinates of your current position. Confirm with GPS or your instructor.</a:t>
            </a:r>
          </a:p>
          <a:p>
            <a:pPr fontAlgn="base"/>
            <a:r>
              <a:rPr lang="en-US" dirty="0"/>
              <a:t>Though the chapter lists several examples of agricultural data layers, there are many other specific examples. List 5 other specific data layers that could be collected for an agricultural field.</a:t>
            </a:r>
          </a:p>
          <a:p>
            <a:pPr fontAlgn="base"/>
            <a:r>
              <a:rPr lang="en-US" dirty="0"/>
              <a:t>Explain the difference between the GIS tools’ “field calculator” and “raster calculator”.</a:t>
            </a:r>
          </a:p>
          <a:p>
            <a:pPr fontAlgn="base"/>
            <a:r>
              <a:rPr lang="en-US" dirty="0"/>
              <a:t>A grower wants to know economic justification for using a new soil amendment product. What data would be needed and how could a GIS be used to determine this?</a:t>
            </a:r>
          </a:p>
          <a:p>
            <a:pPr fontAlgn="base"/>
            <a:r>
              <a:rPr lang="en-US" dirty="0"/>
              <a:t>Research examples of FMIS that provide: a) sales support; b) communication; and c) quality assurance. Give a brief description of each.</a:t>
            </a:r>
          </a:p>
          <a:p>
            <a:endParaRPr lang="en-US" dirty="0"/>
          </a:p>
        </p:txBody>
      </p:sp>
    </p:spTree>
    <p:extLst>
      <p:ext uri="{BB962C8B-B14F-4D97-AF65-F5344CB8AC3E}">
        <p14:creationId xmlns:p14="http://schemas.microsoft.com/office/powerpoint/2010/main" val="73630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8" y="256742"/>
            <a:ext cx="10515600" cy="1325563"/>
          </a:xfrm>
        </p:spPr>
        <p:txBody>
          <a:bodyPr/>
          <a:lstStyle/>
          <a:p>
            <a:r>
              <a:rPr lang="en-US" dirty="0" smtClean="0"/>
              <a:t>Map Components</a:t>
            </a:r>
            <a:endParaRPr lang="en-US" dirty="0"/>
          </a:p>
        </p:txBody>
      </p:sp>
      <p:sp>
        <p:nvSpPr>
          <p:cNvPr id="3" name="Content Placeholder 2"/>
          <p:cNvSpPr>
            <a:spLocks noGrp="1"/>
          </p:cNvSpPr>
          <p:nvPr>
            <p:ph idx="1"/>
          </p:nvPr>
        </p:nvSpPr>
        <p:spPr>
          <a:xfrm>
            <a:off x="45028" y="1403883"/>
            <a:ext cx="4270664" cy="4351338"/>
          </a:xfrm>
        </p:spPr>
        <p:txBody>
          <a:bodyPr>
            <a:normAutofit lnSpcReduction="10000"/>
          </a:bodyPr>
          <a:lstStyle/>
          <a:p>
            <a:r>
              <a:rPr lang="en-US" dirty="0" smtClean="0"/>
              <a:t>Figure 4.3 is a data layer of counties within the state of Colorado. Shown is a map of the counties (the feature) and the underlying attribute table. There is one selected feature in the map that is highlighted in blue; the record for that county is also highlighted in blue within the attribute table</a:t>
            </a:r>
            <a:endParaRPr lang="en-US" dirty="0"/>
          </a:p>
        </p:txBody>
      </p:sp>
      <p:pic>
        <p:nvPicPr>
          <p:cNvPr id="3074" name="Picture 2" descr="Fig.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2" y="994496"/>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764" y="5576798"/>
            <a:ext cx="11918372" cy="1200329"/>
          </a:xfrm>
          <a:prstGeom prst="rect">
            <a:avLst/>
          </a:prstGeom>
        </p:spPr>
        <p:txBody>
          <a:bodyPr wrap="square">
            <a:spAutoFit/>
          </a:bodyPr>
          <a:lstStyle/>
          <a:p>
            <a:r>
              <a:rPr lang="en-US" dirty="0" smtClean="0"/>
              <a:t>Fig. 4.3.</a:t>
            </a:r>
          </a:p>
          <a:p>
            <a:r>
              <a:rPr lang="en-US" dirty="0" smtClean="0"/>
              <a:t>Each of the purple polygon features in this data layer represents a county in the state of Colorado. This is the map component of the GIS. The matrix of rows and columns is the table component of the GIS. Each row holds information about one of the features. The county that is highlighted in the table is also highlighted on the map. (Source: </a:t>
            </a:r>
            <a:r>
              <a:rPr lang="en-US" dirty="0" err="1" smtClean="0"/>
              <a:t>Brase</a:t>
            </a:r>
            <a:r>
              <a:rPr lang="en-US" dirty="0" smtClean="0"/>
              <a:t> ArcGIS)</a:t>
            </a:r>
            <a:endParaRPr lang="en-US" dirty="0"/>
          </a:p>
        </p:txBody>
      </p:sp>
    </p:spTree>
    <p:extLst>
      <p:ext uri="{BB962C8B-B14F-4D97-AF65-F5344CB8AC3E}">
        <p14:creationId xmlns:p14="http://schemas.microsoft.com/office/powerpoint/2010/main" val="278860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Components</a:t>
            </a:r>
            <a:endParaRPr lang="en-US" dirty="0"/>
          </a:p>
        </p:txBody>
      </p:sp>
      <p:pic>
        <p:nvPicPr>
          <p:cNvPr id="4098" name="Picture 2" descr="Fig.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5" y="1367523"/>
            <a:ext cx="11378045" cy="41672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5" y="5711735"/>
            <a:ext cx="11565081" cy="923330"/>
          </a:xfrm>
          <a:prstGeom prst="rect">
            <a:avLst/>
          </a:prstGeom>
        </p:spPr>
        <p:txBody>
          <a:bodyPr wrap="square">
            <a:spAutoFit/>
          </a:bodyPr>
          <a:lstStyle/>
          <a:p>
            <a:r>
              <a:rPr lang="en-US" dirty="0" smtClean="0"/>
              <a:t>Fig. 4.4.</a:t>
            </a:r>
          </a:p>
          <a:p>
            <a:r>
              <a:rPr lang="en-US" dirty="0" smtClean="0"/>
              <a:t>The row that is highlighted is for the county of Boulder, which had a population in 1990 of 225339. Pop1990 is an “attribute”; 225339 is an “attribute value”. (Source: </a:t>
            </a:r>
            <a:r>
              <a:rPr lang="en-US" dirty="0" err="1" smtClean="0"/>
              <a:t>Brase</a:t>
            </a:r>
            <a:r>
              <a:rPr lang="en-US" dirty="0" smtClean="0"/>
              <a:t> ArcGIS)</a:t>
            </a:r>
            <a:endParaRPr lang="en-US" dirty="0"/>
          </a:p>
        </p:txBody>
      </p:sp>
    </p:spTree>
    <p:extLst>
      <p:ext uri="{BB962C8B-B14F-4D97-AF65-F5344CB8AC3E}">
        <p14:creationId xmlns:p14="http://schemas.microsoft.com/office/powerpoint/2010/main" val="4017319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3511</Words>
  <Application>Microsoft Office PowerPoint</Application>
  <PresentationFormat>Widescreen</PresentationFormat>
  <Paragraphs>182</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Calibri Light</vt:lpstr>
      <vt:lpstr>inherit</vt:lpstr>
      <vt:lpstr>Office Theme</vt:lpstr>
      <vt:lpstr>Basics of a Geographic Information System</vt:lpstr>
      <vt:lpstr>Intro</vt:lpstr>
      <vt:lpstr>Data Layers</vt:lpstr>
      <vt:lpstr>Data Layers</vt:lpstr>
      <vt:lpstr>Data Layers  </vt:lpstr>
      <vt:lpstr>Map Components</vt:lpstr>
      <vt:lpstr>Map Components</vt:lpstr>
      <vt:lpstr>Map Components</vt:lpstr>
      <vt:lpstr>Map Components</vt:lpstr>
      <vt:lpstr>Map Components</vt:lpstr>
      <vt:lpstr>Functions of a GIS</vt:lpstr>
      <vt:lpstr>Functions of GIS</vt:lpstr>
      <vt:lpstr>Qualities of a Geographic Information System</vt:lpstr>
      <vt:lpstr>Using Geographic Information Systems to Solve Problems</vt:lpstr>
      <vt:lpstr>Using Geographic Information Systems to Solve Problems</vt:lpstr>
      <vt:lpstr>Using Geographic Information Systems to Solve Problems</vt:lpstr>
      <vt:lpstr>Using Geographic Information Systems to Solve Problems</vt:lpstr>
      <vt:lpstr>Mapping and Geography </vt:lpstr>
      <vt:lpstr>Mapping</vt:lpstr>
      <vt:lpstr>Mapping</vt:lpstr>
      <vt:lpstr>Paper vs Digital</vt:lpstr>
      <vt:lpstr>Paper vs Digital</vt:lpstr>
      <vt:lpstr>Geo-referencing</vt:lpstr>
      <vt:lpstr>Geo-referencing</vt:lpstr>
      <vt:lpstr>Data Formats: Vector or Raster</vt:lpstr>
      <vt:lpstr>Vector</vt:lpstr>
      <vt:lpstr>Vector</vt:lpstr>
      <vt:lpstr>Raster</vt:lpstr>
      <vt:lpstr>Raster Image</vt:lpstr>
      <vt:lpstr>Raster Image</vt:lpstr>
      <vt:lpstr>Raster Grid</vt:lpstr>
      <vt:lpstr>Raster Grid</vt:lpstr>
      <vt:lpstr>Scale</vt:lpstr>
      <vt:lpstr>Scale</vt:lpstr>
      <vt:lpstr>Projection</vt:lpstr>
      <vt:lpstr>Projection</vt:lpstr>
      <vt:lpstr>Coordinates</vt:lpstr>
      <vt:lpstr>Coordinates</vt:lpstr>
      <vt:lpstr>Coordinates</vt:lpstr>
      <vt:lpstr>Coordinates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Study Questions </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a Geographic Information System</dc:title>
  <dc:creator>Arnall, Brian</dc:creator>
  <cp:lastModifiedBy>Arnall, Brian</cp:lastModifiedBy>
  <cp:revision>43</cp:revision>
  <dcterms:created xsi:type="dcterms:W3CDTF">2018-09-10T12:54:22Z</dcterms:created>
  <dcterms:modified xsi:type="dcterms:W3CDTF">2019-09-09T13:05:57Z</dcterms:modified>
</cp:coreProperties>
</file>