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72" r:id="rId5"/>
    <p:sldId id="273" r:id="rId6"/>
    <p:sldId id="274" r:id="rId7"/>
    <p:sldId id="275" r:id="rId8"/>
    <p:sldId id="276" r:id="rId9"/>
    <p:sldId id="258" r:id="rId10"/>
    <p:sldId id="277" r:id="rId11"/>
    <p:sldId id="278" r:id="rId12"/>
    <p:sldId id="279" r:id="rId13"/>
    <p:sldId id="259" r:id="rId14"/>
    <p:sldId id="260" r:id="rId15"/>
    <p:sldId id="261" r:id="rId16"/>
    <p:sldId id="280" r:id="rId17"/>
    <p:sldId id="262" r:id="rId18"/>
    <p:sldId id="263" r:id="rId19"/>
    <p:sldId id="281" r:id="rId20"/>
    <p:sldId id="282" r:id="rId21"/>
    <p:sldId id="283" r:id="rId22"/>
    <p:sldId id="284" r:id="rId23"/>
    <p:sldId id="285" r:id="rId24"/>
    <p:sldId id="286" r:id="rId25"/>
    <p:sldId id="264" r:id="rId26"/>
    <p:sldId id="287" r:id="rId27"/>
    <p:sldId id="288" r:id="rId28"/>
    <p:sldId id="289" r:id="rId29"/>
    <p:sldId id="290" r:id="rId30"/>
    <p:sldId id="291" r:id="rId31"/>
    <p:sldId id="292" r:id="rId32"/>
    <p:sldId id="265" r:id="rId33"/>
    <p:sldId id="269" r:id="rId34"/>
    <p:sldId id="266" r:id="rId35"/>
    <p:sldId id="268" r:id="rId36"/>
    <p:sldId id="26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7" autoAdjust="0"/>
    <p:restoredTop sz="94660"/>
  </p:normalViewPr>
  <p:slideViewPr>
    <p:cSldViewPr snapToGrid="0">
      <p:cViewPr varScale="1">
        <p:scale>
          <a:sx n="116" d="100"/>
          <a:sy n="116" d="100"/>
        </p:scale>
        <p:origin x="102" y="4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BA4A82-8E0F-440B-B7D1-113CADF47CC9}"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1510456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A4A82-8E0F-440B-B7D1-113CADF47CC9}"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2053927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A4A82-8E0F-440B-B7D1-113CADF47CC9}"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2783493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271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1066800"/>
            <a:ext cx="59944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197600" y="1066800"/>
            <a:ext cx="59944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197600" y="4038600"/>
            <a:ext cx="59944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2721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BA4A82-8E0F-440B-B7D1-113CADF47CC9}"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999245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CBA4A82-8E0F-440B-B7D1-113CADF47CC9}"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4119555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BA4A82-8E0F-440B-B7D1-113CADF47CC9}"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1968252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BA4A82-8E0F-440B-B7D1-113CADF47CC9}"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224477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BA4A82-8E0F-440B-B7D1-113CADF47CC9}"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2372927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A4A82-8E0F-440B-B7D1-113CADF47CC9}"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79716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BA4A82-8E0F-440B-B7D1-113CADF47CC9}"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2838717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CBA4A82-8E0F-440B-B7D1-113CADF47CC9}"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00AB48-614F-4BCD-A1FD-BC575EF804BE}" type="slidenum">
              <a:rPr lang="en-US" smtClean="0"/>
              <a:t>‹#›</a:t>
            </a:fld>
            <a:endParaRPr lang="en-US"/>
          </a:p>
        </p:txBody>
      </p:sp>
    </p:spTree>
    <p:extLst>
      <p:ext uri="{BB962C8B-B14F-4D97-AF65-F5344CB8AC3E}">
        <p14:creationId xmlns:p14="http://schemas.microsoft.com/office/powerpoint/2010/main" val="1848420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BA4A82-8E0F-440B-B7D1-113CADF47CC9}" type="datetimeFigureOut">
              <a:rPr lang="en-US" smtClean="0"/>
              <a:t>8/30/2021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0AB48-614F-4BCD-A1FD-BC575EF804BE}" type="slidenum">
              <a:rPr lang="en-US" smtClean="0"/>
              <a:t>‹#›</a:t>
            </a:fld>
            <a:endParaRPr lang="en-US"/>
          </a:p>
        </p:txBody>
      </p:sp>
    </p:spTree>
    <p:extLst>
      <p:ext uri="{BB962C8B-B14F-4D97-AF65-F5344CB8AC3E}">
        <p14:creationId xmlns:p14="http://schemas.microsoft.com/office/powerpoint/2010/main" val="3689610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hyperlink" Target="http://gnssmissionplanning.com/App/Settings"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hyperlink" Target="http://www.precisepath.com/"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Wide_Area_Augmentation_System#cite_note-WAAS_NSTB_PAN_Report_Jul06-3" TargetMode="External"/><Relationship Id="rId2" Type="http://schemas.openxmlformats.org/officeDocument/2006/relationships/hyperlink" Target="http://en.wikipedia.org/wiki/Wide_Area_Augmentation_System#cite_note-WASSspec-2" TargetMode="External"/><Relationship Id="rId1" Type="http://schemas.openxmlformats.org/officeDocument/2006/relationships/slideLayout" Target="../slideLayouts/slideLayout2.xml"/><Relationship Id="rId4" Type="http://schemas.openxmlformats.org/officeDocument/2006/relationships/hyperlink" Target="http://en.wikipedia.org/wiki/Wide_Area_Augmentation_System#cite_note-faa.gov-4"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bit.ly/accuracy-GNSS-receivers" TargetMode="External"/><Relationship Id="rId2" Type="http://schemas.openxmlformats.org/officeDocument/2006/relationships/hyperlink" Target="http://bit.ly/what-is-GNSS" TargetMode="External"/><Relationship Id="rId1" Type="http://schemas.openxmlformats.org/officeDocument/2006/relationships/slideLayout" Target="../slideLayouts/slideLayout2.xml"/><Relationship Id="rId5" Type="http://schemas.openxmlformats.org/officeDocument/2006/relationships/hyperlink" Target="http://bit.ly/what-accuraccy-do-I-need" TargetMode="External"/><Relationship Id="rId4" Type="http://schemas.openxmlformats.org/officeDocument/2006/relationships/hyperlink" Target="http://bit.ly/differential-correction"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Satellite-based</a:t>
            </a:r>
            <a:br>
              <a:rPr lang="en-US" b="1" dirty="0"/>
            </a:br>
            <a:r>
              <a:rPr lang="en-US" b="1" dirty="0"/>
              <a:t>Positioning Systems for</a:t>
            </a:r>
            <a:br>
              <a:rPr lang="en-US" b="1" dirty="0"/>
            </a:br>
            <a:r>
              <a:rPr lang="en-US" b="1" dirty="0"/>
              <a:t>Precision Agriculture</a:t>
            </a:r>
            <a:endParaRPr lang="en-US" dirty="0"/>
          </a:p>
        </p:txBody>
      </p:sp>
      <p:sp>
        <p:nvSpPr>
          <p:cNvPr id="3" name="Subtitle 2"/>
          <p:cNvSpPr>
            <a:spLocks noGrp="1"/>
          </p:cNvSpPr>
          <p:nvPr>
            <p:ph type="subTitle" idx="1"/>
          </p:nvPr>
        </p:nvSpPr>
        <p:spPr/>
        <p:txBody>
          <a:bodyPr/>
          <a:lstStyle/>
          <a:p>
            <a:r>
              <a:rPr lang="en-US" dirty="0" smtClean="0"/>
              <a:t>Chapter 3</a:t>
            </a:r>
            <a:endParaRPr lang="en-US" dirty="0"/>
          </a:p>
        </p:txBody>
      </p:sp>
    </p:spTree>
    <p:extLst>
      <p:ext uri="{BB962C8B-B14F-4D97-AF65-F5344CB8AC3E}">
        <p14:creationId xmlns:p14="http://schemas.microsoft.com/office/powerpoint/2010/main" val="32118936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 Ranging. </a:t>
            </a:r>
            <a:endParaRPr lang="en-US" dirty="0"/>
          </a:p>
        </p:txBody>
      </p:sp>
      <p:sp>
        <p:nvSpPr>
          <p:cNvPr id="3" name="Content Placeholder 2"/>
          <p:cNvSpPr>
            <a:spLocks noGrp="1"/>
          </p:cNvSpPr>
          <p:nvPr>
            <p:ph idx="1"/>
          </p:nvPr>
        </p:nvSpPr>
        <p:spPr/>
        <p:txBody>
          <a:bodyPr/>
          <a:lstStyle/>
          <a:p>
            <a:r>
              <a:rPr lang="en-US" dirty="0" smtClean="0"/>
              <a:t>Each satellite transmits</a:t>
            </a:r>
          </a:p>
          <a:p>
            <a:pPr lvl="1"/>
            <a:r>
              <a:rPr lang="en-US" dirty="0" smtClean="0"/>
              <a:t>Position</a:t>
            </a:r>
          </a:p>
          <a:p>
            <a:pPr lvl="1"/>
            <a:r>
              <a:rPr lang="en-US" dirty="0" smtClean="0"/>
              <a:t>Timing</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092" y="2667000"/>
            <a:ext cx="561717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8742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126"/>
          <p:cNvSpPr>
            <a:spLocks noGrp="1" noChangeArrowheads="1"/>
          </p:cNvSpPr>
          <p:nvPr>
            <p:ph type="title"/>
          </p:nvPr>
        </p:nvSpPr>
        <p:spPr>
          <a:effectLst>
            <a:outerShdw dist="28398" dir="1593903" algn="ctr" rotWithShape="0">
              <a:srgbClr val="AC7F0E"/>
            </a:outerShdw>
          </a:effectLst>
        </p:spPr>
        <p:txBody>
          <a:bodyPr/>
          <a:lstStyle/>
          <a:p>
            <a:r>
              <a:rPr lang="en-US" altLang="en-US" dirty="0" smtClean="0">
                <a:latin typeface="Heading"/>
              </a:rPr>
              <a:t>Position is Based on Time</a:t>
            </a:r>
            <a:endParaRPr lang="en-US" altLang="en-US" sz="4800" dirty="0">
              <a:latin typeface="Heading"/>
            </a:endParaRPr>
          </a:p>
        </p:txBody>
      </p:sp>
      <p:pic>
        <p:nvPicPr>
          <p:cNvPr id="10244" name="Picture 5176" descr="gpssatel"/>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175625" y="812800"/>
            <a:ext cx="215265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2" name="Picture 5181" descr="B00000J40U"/>
          <p:cNvPicPr>
            <a:picLocks noGrp="1" noChangeAspect="1" noChangeArrowheads="1"/>
          </p:cNvPicPr>
          <p:nvPr>
            <p:ph sz="quarter" idx="2"/>
          </p:nvPr>
        </p:nvPicPr>
        <p:blipFill>
          <a:blip r:embed="rId3">
            <a:clrChange>
              <a:clrFrom>
                <a:srgbClr val="F8F8F8"/>
              </a:clrFrom>
              <a:clrTo>
                <a:srgbClr val="F8F8F8">
                  <a:alpha val="0"/>
                </a:srgbClr>
              </a:clrTo>
            </a:clrChange>
            <a:extLst>
              <a:ext uri="{28A0092B-C50C-407E-A947-70E740481C1C}">
                <a14:useLocalDpi xmlns:a14="http://schemas.microsoft.com/office/drawing/2010/main" val="0"/>
              </a:ext>
            </a:extLst>
          </a:blip>
          <a:srcRect/>
          <a:stretch>
            <a:fillRect/>
          </a:stretch>
        </p:blipFill>
        <p:spPr>
          <a:xfrm>
            <a:off x="1644651" y="4344988"/>
            <a:ext cx="2987675" cy="2424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23655" name="Text Box 5127"/>
          <p:cNvSpPr txBox="1">
            <a:spLocks noChangeArrowheads="1"/>
          </p:cNvSpPr>
          <p:nvPr/>
        </p:nvSpPr>
        <p:spPr bwMode="auto">
          <a:xfrm>
            <a:off x="4483100" y="4408488"/>
            <a:ext cx="1238250" cy="641350"/>
          </a:xfrm>
          <a:prstGeom prst="rect">
            <a:avLst/>
          </a:prstGeom>
          <a:noFill/>
          <a:ln>
            <a:noFill/>
          </a:ln>
          <a:effectLst/>
          <a:extLst>
            <a:ext uri="{909E8E84-426E-40DD-AFC4-6F175D3DCCD1}">
              <a14:hiddenFill xmlns:a14="http://schemas.microsoft.com/office/drawing/2010/main">
                <a:solidFill>
                  <a:srgbClr val="F3EF55"/>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3600" b="1">
                <a:solidFill>
                  <a:srgbClr val="FF0000"/>
                </a:solidFill>
              </a:rPr>
              <a:t>T + 3</a:t>
            </a:r>
          </a:p>
        </p:txBody>
      </p:sp>
      <p:sp>
        <p:nvSpPr>
          <p:cNvPr id="923656" name="Text Box 5128"/>
          <p:cNvSpPr txBox="1">
            <a:spLocks noChangeArrowheads="1"/>
          </p:cNvSpPr>
          <p:nvPr/>
        </p:nvSpPr>
        <p:spPr bwMode="auto">
          <a:xfrm>
            <a:off x="4808539" y="5251450"/>
            <a:ext cx="5260975" cy="1373188"/>
          </a:xfrm>
          <a:prstGeom prst="rect">
            <a:avLst/>
          </a:prstGeom>
          <a:noFill/>
          <a:ln>
            <a:noFill/>
          </a:ln>
          <a:effectLst/>
          <a:extLst>
            <a:ext uri="{909E8E84-426E-40DD-AFC4-6F175D3DCCD1}">
              <a14:hiddenFill xmlns:a14="http://schemas.microsoft.com/office/drawing/2010/main">
                <a:solidFill>
                  <a:srgbClr val="F3EF55"/>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800" b="1">
                <a:solidFill>
                  <a:srgbClr val="500093"/>
                </a:solidFill>
              </a:rPr>
              <a:t>Distance between satellite and receiver = “3 times the speed of light”</a:t>
            </a:r>
          </a:p>
        </p:txBody>
      </p:sp>
      <p:sp>
        <p:nvSpPr>
          <p:cNvPr id="10247" name="Text Box 5141"/>
          <p:cNvSpPr txBox="1">
            <a:spLocks noChangeArrowheads="1"/>
          </p:cNvSpPr>
          <p:nvPr/>
        </p:nvSpPr>
        <p:spPr bwMode="auto">
          <a:xfrm>
            <a:off x="7756525" y="2270125"/>
            <a:ext cx="463550" cy="641350"/>
          </a:xfrm>
          <a:prstGeom prst="rect">
            <a:avLst/>
          </a:prstGeom>
          <a:noFill/>
          <a:ln>
            <a:noFill/>
          </a:ln>
          <a:effectLst/>
          <a:extLst>
            <a:ext uri="{909E8E84-426E-40DD-AFC4-6F175D3DCCD1}">
              <a14:hiddenFill xmlns:a14="http://schemas.microsoft.com/office/drawing/2010/main">
                <a:solidFill>
                  <a:srgbClr val="F3EF55"/>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3600" b="1">
                <a:solidFill>
                  <a:srgbClr val="FF0000"/>
                </a:solidFill>
              </a:rPr>
              <a:t>T</a:t>
            </a:r>
          </a:p>
        </p:txBody>
      </p:sp>
      <p:sp>
        <p:nvSpPr>
          <p:cNvPr id="10248" name="Text Box 5142"/>
          <p:cNvSpPr txBox="1">
            <a:spLocks noChangeArrowheads="1"/>
          </p:cNvSpPr>
          <p:nvPr/>
        </p:nvSpPr>
        <p:spPr bwMode="auto">
          <a:xfrm>
            <a:off x="3948113" y="1104900"/>
            <a:ext cx="4114800" cy="946150"/>
          </a:xfrm>
          <a:prstGeom prst="rect">
            <a:avLst/>
          </a:prstGeom>
          <a:noFill/>
          <a:ln>
            <a:noFill/>
          </a:ln>
          <a:effectLst/>
          <a:extLst>
            <a:ext uri="{909E8E84-426E-40DD-AFC4-6F175D3DCCD1}">
              <a14:hiddenFill xmlns:a14="http://schemas.microsoft.com/office/drawing/2010/main">
                <a:solidFill>
                  <a:srgbClr val="F3EF55"/>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800" b="1">
                <a:solidFill>
                  <a:srgbClr val="500093"/>
                </a:solidFill>
              </a:rPr>
              <a:t>Signal leaves satellite at time “T”</a:t>
            </a:r>
          </a:p>
        </p:txBody>
      </p:sp>
      <p:sp>
        <p:nvSpPr>
          <p:cNvPr id="923671" name="Text Box 5143"/>
          <p:cNvSpPr txBox="1">
            <a:spLocks noChangeArrowheads="1"/>
          </p:cNvSpPr>
          <p:nvPr/>
        </p:nvSpPr>
        <p:spPr bwMode="auto">
          <a:xfrm>
            <a:off x="5876925" y="4213225"/>
            <a:ext cx="4673600" cy="946150"/>
          </a:xfrm>
          <a:prstGeom prst="rect">
            <a:avLst/>
          </a:prstGeom>
          <a:noFill/>
          <a:ln>
            <a:noFill/>
          </a:ln>
          <a:effectLst/>
          <a:extLst>
            <a:ext uri="{909E8E84-426E-40DD-AFC4-6F175D3DCCD1}">
              <a14:hiddenFill xmlns:a14="http://schemas.microsoft.com/office/drawing/2010/main">
                <a:solidFill>
                  <a:srgbClr val="F3EF55"/>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800" b="1">
                <a:solidFill>
                  <a:srgbClr val="500093"/>
                </a:solidFill>
              </a:rPr>
              <a:t>Signal is picked up by  the receiver at time “T + 3”</a:t>
            </a:r>
          </a:p>
        </p:txBody>
      </p:sp>
      <p:grpSp>
        <p:nvGrpSpPr>
          <p:cNvPr id="923692" name="Group 5164"/>
          <p:cNvGrpSpPr>
            <a:grpSpLocks/>
          </p:cNvGrpSpPr>
          <p:nvPr/>
        </p:nvGrpSpPr>
        <p:grpSpPr bwMode="auto">
          <a:xfrm>
            <a:off x="4286251" y="1644651"/>
            <a:ext cx="4532313" cy="2854325"/>
            <a:chOff x="874" y="952"/>
            <a:chExt cx="1674" cy="1486"/>
          </a:xfrm>
        </p:grpSpPr>
        <p:sp>
          <p:nvSpPr>
            <p:cNvPr id="10251" name="Line 5165"/>
            <p:cNvSpPr>
              <a:spLocks noChangeShapeType="1"/>
            </p:cNvSpPr>
            <p:nvPr/>
          </p:nvSpPr>
          <p:spPr bwMode="auto">
            <a:xfrm flipH="1">
              <a:off x="1932" y="952"/>
              <a:ext cx="616" cy="54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2" name="Line 5166"/>
            <p:cNvSpPr>
              <a:spLocks noChangeShapeType="1"/>
            </p:cNvSpPr>
            <p:nvPr/>
          </p:nvSpPr>
          <p:spPr bwMode="auto">
            <a:xfrm>
              <a:off x="1937" y="1491"/>
              <a:ext cx="49" cy="135"/>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3" name="Line 5167"/>
            <p:cNvSpPr>
              <a:spLocks noChangeShapeType="1"/>
            </p:cNvSpPr>
            <p:nvPr/>
          </p:nvSpPr>
          <p:spPr bwMode="auto">
            <a:xfrm flipH="1" flipV="1">
              <a:off x="1824" y="1475"/>
              <a:ext cx="160" cy="151"/>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4" name="Line 5168"/>
            <p:cNvSpPr>
              <a:spLocks noChangeShapeType="1"/>
            </p:cNvSpPr>
            <p:nvPr/>
          </p:nvSpPr>
          <p:spPr bwMode="auto">
            <a:xfrm>
              <a:off x="1826" y="1483"/>
              <a:ext cx="85" cy="17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5" name="Line 5169"/>
            <p:cNvSpPr>
              <a:spLocks noChangeShapeType="1"/>
            </p:cNvSpPr>
            <p:nvPr/>
          </p:nvSpPr>
          <p:spPr bwMode="auto">
            <a:xfrm flipH="1" flipV="1">
              <a:off x="1813" y="1594"/>
              <a:ext cx="97" cy="6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6" name="Line 5170"/>
            <p:cNvSpPr>
              <a:spLocks noChangeShapeType="1"/>
            </p:cNvSpPr>
            <p:nvPr/>
          </p:nvSpPr>
          <p:spPr bwMode="auto">
            <a:xfrm flipH="1">
              <a:off x="1400" y="1599"/>
              <a:ext cx="417" cy="358"/>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7" name="Line 5171"/>
            <p:cNvSpPr>
              <a:spLocks noChangeShapeType="1"/>
            </p:cNvSpPr>
            <p:nvPr/>
          </p:nvSpPr>
          <p:spPr bwMode="auto">
            <a:xfrm>
              <a:off x="1401" y="1954"/>
              <a:ext cx="67" cy="14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8" name="Line 5172"/>
            <p:cNvSpPr>
              <a:spLocks noChangeShapeType="1"/>
            </p:cNvSpPr>
            <p:nvPr/>
          </p:nvSpPr>
          <p:spPr bwMode="auto">
            <a:xfrm flipH="1" flipV="1">
              <a:off x="1309" y="1946"/>
              <a:ext cx="160" cy="149"/>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59" name="Line 5173"/>
            <p:cNvSpPr>
              <a:spLocks noChangeShapeType="1"/>
            </p:cNvSpPr>
            <p:nvPr/>
          </p:nvSpPr>
          <p:spPr bwMode="auto">
            <a:xfrm>
              <a:off x="1311" y="1954"/>
              <a:ext cx="83" cy="164"/>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0" name="Line 5174"/>
            <p:cNvSpPr>
              <a:spLocks noChangeShapeType="1"/>
            </p:cNvSpPr>
            <p:nvPr/>
          </p:nvSpPr>
          <p:spPr bwMode="auto">
            <a:xfrm flipH="1" flipV="1">
              <a:off x="1287" y="2071"/>
              <a:ext cx="107" cy="53"/>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61" name="Line 5175"/>
            <p:cNvSpPr>
              <a:spLocks noChangeShapeType="1"/>
            </p:cNvSpPr>
            <p:nvPr/>
          </p:nvSpPr>
          <p:spPr bwMode="auto">
            <a:xfrm flipH="1">
              <a:off x="874" y="2076"/>
              <a:ext cx="415" cy="36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826640706"/>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923692"/>
                                        </p:tgtEl>
                                        <p:attrNameLst>
                                          <p:attrName>style.visibility</p:attrName>
                                        </p:attrNameLst>
                                      </p:cBhvr>
                                      <p:to>
                                        <p:strVal val="visible"/>
                                      </p:to>
                                    </p:set>
                                    <p:animEffect transition="in" filter="wipe(right)">
                                      <p:cBhvr>
                                        <p:cTn id="7" dur="1000"/>
                                        <p:tgtEl>
                                          <p:spTgt spid="923692"/>
                                        </p:tgtEl>
                                      </p:cBhvr>
                                    </p:animEffect>
                                  </p:childTnLst>
                                </p:cTn>
                              </p:par>
                            </p:childTnLst>
                          </p:cTn>
                        </p:par>
                        <p:par>
                          <p:cTn id="8" fill="hold" nodeType="afterGroup">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923655"/>
                                        </p:tgtEl>
                                        <p:attrNameLst>
                                          <p:attrName>style.visibility</p:attrName>
                                        </p:attrNameLst>
                                      </p:cBhvr>
                                      <p:to>
                                        <p:strVal val="visible"/>
                                      </p:to>
                                    </p:set>
                                    <p:animEffect transition="in" filter="wipe(right)">
                                      <p:cBhvr>
                                        <p:cTn id="11" dur="500"/>
                                        <p:tgtEl>
                                          <p:spTgt spid="923655"/>
                                        </p:tgtEl>
                                      </p:cBhvr>
                                    </p:animEffect>
                                  </p:childTnLst>
                                </p:cTn>
                              </p:par>
                            </p:childTnLst>
                          </p:cTn>
                        </p:par>
                        <p:par>
                          <p:cTn id="12" fill="hold" nodeType="afterGroup">
                            <p:stCondLst>
                              <p:cond delay="2000"/>
                            </p:stCondLst>
                            <p:childTnLst>
                              <p:par>
                                <p:cTn id="13" presetID="1" presetClass="entr" presetSubtype="0" fill="hold" grpId="0" nodeType="afterEffect">
                                  <p:stCondLst>
                                    <p:cond delay="0"/>
                                  </p:stCondLst>
                                  <p:childTnLst>
                                    <p:set>
                                      <p:cBhvr>
                                        <p:cTn id="14" dur="1" fill="hold">
                                          <p:stCondLst>
                                            <p:cond delay="499"/>
                                          </p:stCondLst>
                                        </p:cTn>
                                        <p:tgtEl>
                                          <p:spTgt spid="923671"/>
                                        </p:tgtEl>
                                        <p:attrNameLst>
                                          <p:attrName>style.visibility</p:attrName>
                                        </p:attrNameLst>
                                      </p:cBhvr>
                                      <p:to>
                                        <p:strVal val="visible"/>
                                      </p:to>
                                    </p:set>
                                  </p:childTnLst>
                                </p:cTn>
                              </p:par>
                            </p:childTnLst>
                          </p:cTn>
                        </p:par>
                        <p:par>
                          <p:cTn id="15" fill="hold" nodeType="afterGroup">
                            <p:stCondLst>
                              <p:cond delay="2500"/>
                            </p:stCondLst>
                            <p:childTnLst>
                              <p:par>
                                <p:cTn id="16" presetID="1" presetClass="entr" presetSubtype="0" fill="hold" grpId="0" nodeType="afterEffect">
                                  <p:stCondLst>
                                    <p:cond delay="1000"/>
                                  </p:stCondLst>
                                  <p:childTnLst>
                                    <p:set>
                                      <p:cBhvr>
                                        <p:cTn id="17" dur="1" fill="hold">
                                          <p:stCondLst>
                                            <p:cond delay="499"/>
                                          </p:stCondLst>
                                        </p:cTn>
                                        <p:tgtEl>
                                          <p:spTgt spid="923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655" grpId="0" autoUpdateAnimBg="0"/>
      <p:bldP spid="923656" grpId="0" autoUpdateAnimBg="0"/>
      <p:bldP spid="92367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title" idx="4294967295"/>
          </p:nvPr>
        </p:nvSpPr>
        <p:spPr>
          <a:xfrm>
            <a:off x="1524000" y="1"/>
            <a:ext cx="9144000" cy="773113"/>
          </a:xfrm>
          <a:effectLst>
            <a:outerShdw dist="28398" dir="1593903" algn="ctr" rotWithShape="0">
              <a:srgbClr val="AC7F0E"/>
            </a:outerShdw>
          </a:effectLst>
        </p:spPr>
        <p:txBody>
          <a:bodyPr/>
          <a:lstStyle/>
          <a:p>
            <a:r>
              <a:rPr lang="en-US" altLang="en-US" smtClean="0">
                <a:solidFill>
                  <a:srgbClr val="8E0A20"/>
                </a:solidFill>
              </a:rPr>
              <a:t>Pseudo Random Noise Code</a:t>
            </a:r>
          </a:p>
        </p:txBody>
      </p:sp>
      <p:sp>
        <p:nvSpPr>
          <p:cNvPr id="11267" name="Freeform 42"/>
          <p:cNvSpPr>
            <a:spLocks/>
          </p:cNvSpPr>
          <p:nvPr/>
        </p:nvSpPr>
        <p:spPr bwMode="auto">
          <a:xfrm>
            <a:off x="3314701" y="4616451"/>
            <a:ext cx="7267575" cy="1000125"/>
          </a:xfrm>
          <a:custGeom>
            <a:avLst/>
            <a:gdLst>
              <a:gd name="T0" fmla="*/ 0 w 4362"/>
              <a:gd name="T1" fmla="*/ 1000125 h 630"/>
              <a:gd name="T2" fmla="*/ 839720 w 4362"/>
              <a:gd name="T3" fmla="*/ 1000125 h 630"/>
              <a:gd name="T4" fmla="*/ 839720 w 4362"/>
              <a:gd name="T5" fmla="*/ 0 h 630"/>
              <a:gd name="T6" fmla="*/ 1399533 w 4362"/>
              <a:gd name="T7" fmla="*/ 0 h 630"/>
              <a:gd name="T8" fmla="*/ 1399533 w 4362"/>
              <a:gd name="T9" fmla="*/ 1000125 h 630"/>
              <a:gd name="T10" fmla="*/ 1799400 w 4362"/>
              <a:gd name="T11" fmla="*/ 1000125 h 630"/>
              <a:gd name="T12" fmla="*/ 1799400 w 4362"/>
              <a:gd name="T13" fmla="*/ 0 h 630"/>
              <a:gd name="T14" fmla="*/ 2179273 w 4362"/>
              <a:gd name="T15" fmla="*/ 0 h 630"/>
              <a:gd name="T16" fmla="*/ 2179273 w 4362"/>
              <a:gd name="T17" fmla="*/ 1000125 h 630"/>
              <a:gd name="T18" fmla="*/ 2849049 w 4362"/>
              <a:gd name="T19" fmla="*/ 1000125 h 630"/>
              <a:gd name="T20" fmla="*/ 2849049 w 4362"/>
              <a:gd name="T21" fmla="*/ 0 h 630"/>
              <a:gd name="T22" fmla="*/ 3388869 w 4362"/>
              <a:gd name="T23" fmla="*/ 0 h 630"/>
              <a:gd name="T24" fmla="*/ 3388869 w 4362"/>
              <a:gd name="T25" fmla="*/ 1000125 h 630"/>
              <a:gd name="T26" fmla="*/ 4008662 w 4362"/>
              <a:gd name="T27" fmla="*/ 1000125 h 630"/>
              <a:gd name="T28" fmla="*/ 4008662 w 4362"/>
              <a:gd name="T29" fmla="*/ 0 h 630"/>
              <a:gd name="T30" fmla="*/ 4358546 w 4362"/>
              <a:gd name="T31" fmla="*/ 0 h 630"/>
              <a:gd name="T32" fmla="*/ 4358546 w 4362"/>
              <a:gd name="T33" fmla="*/ 1000125 h 630"/>
              <a:gd name="T34" fmla="*/ 4758412 w 4362"/>
              <a:gd name="T35" fmla="*/ 1000125 h 630"/>
              <a:gd name="T36" fmla="*/ 4758412 w 4362"/>
              <a:gd name="T37" fmla="*/ 0 h 630"/>
              <a:gd name="T38" fmla="*/ 5028322 w 4362"/>
              <a:gd name="T39" fmla="*/ 0 h 630"/>
              <a:gd name="T40" fmla="*/ 5028322 w 4362"/>
              <a:gd name="T41" fmla="*/ 1000125 h 630"/>
              <a:gd name="T42" fmla="*/ 5728089 w 4362"/>
              <a:gd name="T43" fmla="*/ 1000125 h 630"/>
              <a:gd name="T44" fmla="*/ 5728089 w 4362"/>
              <a:gd name="T45" fmla="*/ 0 h 630"/>
              <a:gd name="T46" fmla="*/ 6167942 w 4362"/>
              <a:gd name="T47" fmla="*/ 0 h 630"/>
              <a:gd name="T48" fmla="*/ 6167942 w 4362"/>
              <a:gd name="T49" fmla="*/ 1000125 h 630"/>
              <a:gd name="T50" fmla="*/ 7267575 w 4362"/>
              <a:gd name="T51" fmla="*/ 1000125 h 6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62" h="630">
                <a:moveTo>
                  <a:pt x="0" y="630"/>
                </a:moveTo>
                <a:lnTo>
                  <a:pt x="504" y="630"/>
                </a:lnTo>
                <a:lnTo>
                  <a:pt x="504" y="0"/>
                </a:lnTo>
                <a:lnTo>
                  <a:pt x="840" y="0"/>
                </a:lnTo>
                <a:lnTo>
                  <a:pt x="840" y="630"/>
                </a:lnTo>
                <a:lnTo>
                  <a:pt x="1080" y="630"/>
                </a:lnTo>
                <a:lnTo>
                  <a:pt x="1080" y="0"/>
                </a:lnTo>
                <a:lnTo>
                  <a:pt x="1308" y="0"/>
                </a:lnTo>
                <a:lnTo>
                  <a:pt x="1308" y="630"/>
                </a:lnTo>
                <a:lnTo>
                  <a:pt x="1710" y="630"/>
                </a:lnTo>
                <a:lnTo>
                  <a:pt x="1710" y="0"/>
                </a:lnTo>
                <a:lnTo>
                  <a:pt x="2034" y="0"/>
                </a:lnTo>
                <a:lnTo>
                  <a:pt x="2034" y="630"/>
                </a:lnTo>
                <a:lnTo>
                  <a:pt x="2406" y="630"/>
                </a:lnTo>
                <a:lnTo>
                  <a:pt x="2406" y="0"/>
                </a:lnTo>
                <a:lnTo>
                  <a:pt x="2616" y="0"/>
                </a:lnTo>
                <a:lnTo>
                  <a:pt x="2616" y="630"/>
                </a:lnTo>
                <a:lnTo>
                  <a:pt x="2856" y="630"/>
                </a:lnTo>
                <a:lnTo>
                  <a:pt x="2856" y="0"/>
                </a:lnTo>
                <a:lnTo>
                  <a:pt x="3018" y="0"/>
                </a:lnTo>
                <a:lnTo>
                  <a:pt x="3018" y="630"/>
                </a:lnTo>
                <a:lnTo>
                  <a:pt x="3438" y="630"/>
                </a:lnTo>
                <a:lnTo>
                  <a:pt x="3438" y="0"/>
                </a:lnTo>
                <a:lnTo>
                  <a:pt x="3702" y="0"/>
                </a:lnTo>
                <a:lnTo>
                  <a:pt x="3702" y="630"/>
                </a:lnTo>
                <a:lnTo>
                  <a:pt x="4362" y="630"/>
                </a:lnTo>
              </a:path>
            </a:pathLst>
          </a:custGeom>
          <a:noFill/>
          <a:ln w="57150" cap="flat" cmpd="sng">
            <a:solidFill>
              <a:srgbClr val="000094"/>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8" name="Freeform 43"/>
          <p:cNvSpPr>
            <a:spLocks/>
          </p:cNvSpPr>
          <p:nvPr/>
        </p:nvSpPr>
        <p:spPr bwMode="auto">
          <a:xfrm>
            <a:off x="1612901" y="3028951"/>
            <a:ext cx="7267575" cy="1000125"/>
          </a:xfrm>
          <a:custGeom>
            <a:avLst/>
            <a:gdLst>
              <a:gd name="T0" fmla="*/ 0 w 4362"/>
              <a:gd name="T1" fmla="*/ 1000125 h 630"/>
              <a:gd name="T2" fmla="*/ 839720 w 4362"/>
              <a:gd name="T3" fmla="*/ 1000125 h 630"/>
              <a:gd name="T4" fmla="*/ 839720 w 4362"/>
              <a:gd name="T5" fmla="*/ 0 h 630"/>
              <a:gd name="T6" fmla="*/ 1399533 w 4362"/>
              <a:gd name="T7" fmla="*/ 0 h 630"/>
              <a:gd name="T8" fmla="*/ 1399533 w 4362"/>
              <a:gd name="T9" fmla="*/ 1000125 h 630"/>
              <a:gd name="T10" fmla="*/ 1799400 w 4362"/>
              <a:gd name="T11" fmla="*/ 1000125 h 630"/>
              <a:gd name="T12" fmla="*/ 1799400 w 4362"/>
              <a:gd name="T13" fmla="*/ 0 h 630"/>
              <a:gd name="T14" fmla="*/ 2179273 w 4362"/>
              <a:gd name="T15" fmla="*/ 0 h 630"/>
              <a:gd name="T16" fmla="*/ 2179273 w 4362"/>
              <a:gd name="T17" fmla="*/ 1000125 h 630"/>
              <a:gd name="T18" fmla="*/ 2849049 w 4362"/>
              <a:gd name="T19" fmla="*/ 1000125 h 630"/>
              <a:gd name="T20" fmla="*/ 2849049 w 4362"/>
              <a:gd name="T21" fmla="*/ 0 h 630"/>
              <a:gd name="T22" fmla="*/ 3388869 w 4362"/>
              <a:gd name="T23" fmla="*/ 0 h 630"/>
              <a:gd name="T24" fmla="*/ 3388869 w 4362"/>
              <a:gd name="T25" fmla="*/ 1000125 h 630"/>
              <a:gd name="T26" fmla="*/ 4008662 w 4362"/>
              <a:gd name="T27" fmla="*/ 1000125 h 630"/>
              <a:gd name="T28" fmla="*/ 4008662 w 4362"/>
              <a:gd name="T29" fmla="*/ 0 h 630"/>
              <a:gd name="T30" fmla="*/ 4358546 w 4362"/>
              <a:gd name="T31" fmla="*/ 0 h 630"/>
              <a:gd name="T32" fmla="*/ 4358546 w 4362"/>
              <a:gd name="T33" fmla="*/ 1000125 h 630"/>
              <a:gd name="T34" fmla="*/ 4758412 w 4362"/>
              <a:gd name="T35" fmla="*/ 1000125 h 630"/>
              <a:gd name="T36" fmla="*/ 4758412 w 4362"/>
              <a:gd name="T37" fmla="*/ 0 h 630"/>
              <a:gd name="T38" fmla="*/ 5028322 w 4362"/>
              <a:gd name="T39" fmla="*/ 0 h 630"/>
              <a:gd name="T40" fmla="*/ 5028322 w 4362"/>
              <a:gd name="T41" fmla="*/ 1000125 h 630"/>
              <a:gd name="T42" fmla="*/ 5728089 w 4362"/>
              <a:gd name="T43" fmla="*/ 1000125 h 630"/>
              <a:gd name="T44" fmla="*/ 5728089 w 4362"/>
              <a:gd name="T45" fmla="*/ 0 h 630"/>
              <a:gd name="T46" fmla="*/ 6167942 w 4362"/>
              <a:gd name="T47" fmla="*/ 0 h 630"/>
              <a:gd name="T48" fmla="*/ 6167942 w 4362"/>
              <a:gd name="T49" fmla="*/ 1000125 h 630"/>
              <a:gd name="T50" fmla="*/ 7267575 w 4362"/>
              <a:gd name="T51" fmla="*/ 1000125 h 63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362" h="630">
                <a:moveTo>
                  <a:pt x="0" y="630"/>
                </a:moveTo>
                <a:lnTo>
                  <a:pt x="504" y="630"/>
                </a:lnTo>
                <a:lnTo>
                  <a:pt x="504" y="0"/>
                </a:lnTo>
                <a:lnTo>
                  <a:pt x="840" y="0"/>
                </a:lnTo>
                <a:lnTo>
                  <a:pt x="840" y="630"/>
                </a:lnTo>
                <a:lnTo>
                  <a:pt x="1080" y="630"/>
                </a:lnTo>
                <a:lnTo>
                  <a:pt x="1080" y="0"/>
                </a:lnTo>
                <a:lnTo>
                  <a:pt x="1308" y="0"/>
                </a:lnTo>
                <a:lnTo>
                  <a:pt x="1308" y="630"/>
                </a:lnTo>
                <a:lnTo>
                  <a:pt x="1710" y="630"/>
                </a:lnTo>
                <a:lnTo>
                  <a:pt x="1710" y="0"/>
                </a:lnTo>
                <a:lnTo>
                  <a:pt x="2034" y="0"/>
                </a:lnTo>
                <a:lnTo>
                  <a:pt x="2034" y="630"/>
                </a:lnTo>
                <a:lnTo>
                  <a:pt x="2406" y="630"/>
                </a:lnTo>
                <a:lnTo>
                  <a:pt x="2406" y="0"/>
                </a:lnTo>
                <a:lnTo>
                  <a:pt x="2616" y="0"/>
                </a:lnTo>
                <a:lnTo>
                  <a:pt x="2616" y="630"/>
                </a:lnTo>
                <a:lnTo>
                  <a:pt x="2856" y="630"/>
                </a:lnTo>
                <a:lnTo>
                  <a:pt x="2856" y="0"/>
                </a:lnTo>
                <a:lnTo>
                  <a:pt x="3018" y="0"/>
                </a:lnTo>
                <a:lnTo>
                  <a:pt x="3018" y="630"/>
                </a:lnTo>
                <a:lnTo>
                  <a:pt x="3438" y="630"/>
                </a:lnTo>
                <a:lnTo>
                  <a:pt x="3438" y="0"/>
                </a:lnTo>
                <a:lnTo>
                  <a:pt x="3702" y="0"/>
                </a:lnTo>
                <a:lnTo>
                  <a:pt x="3702" y="630"/>
                </a:lnTo>
                <a:lnTo>
                  <a:pt x="4362" y="630"/>
                </a:lnTo>
              </a:path>
            </a:pathLst>
          </a:custGeom>
          <a:noFill/>
          <a:ln w="571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69" name="Line 44"/>
          <p:cNvSpPr>
            <a:spLocks noChangeShapeType="1"/>
          </p:cNvSpPr>
          <p:nvPr/>
        </p:nvSpPr>
        <p:spPr bwMode="auto">
          <a:xfrm flipV="1">
            <a:off x="7264400" y="2463800"/>
            <a:ext cx="0" cy="3771900"/>
          </a:xfrm>
          <a:prstGeom prst="line">
            <a:avLst/>
          </a:prstGeom>
          <a:noFill/>
          <a:ln w="57150">
            <a:solidFill>
              <a:srgbClr val="8E0A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0" name="Line 45"/>
          <p:cNvSpPr>
            <a:spLocks noChangeShapeType="1"/>
          </p:cNvSpPr>
          <p:nvPr/>
        </p:nvSpPr>
        <p:spPr bwMode="auto">
          <a:xfrm flipV="1">
            <a:off x="5572125" y="2463800"/>
            <a:ext cx="0" cy="3771900"/>
          </a:xfrm>
          <a:prstGeom prst="line">
            <a:avLst/>
          </a:prstGeom>
          <a:noFill/>
          <a:ln w="57150">
            <a:solidFill>
              <a:srgbClr val="8E0A2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1" name="Rectangle 46"/>
          <p:cNvSpPr>
            <a:spLocks noChangeArrowheads="1"/>
          </p:cNvSpPr>
          <p:nvPr/>
        </p:nvSpPr>
        <p:spPr bwMode="auto">
          <a:xfrm>
            <a:off x="5648325" y="3060700"/>
            <a:ext cx="292100" cy="965200"/>
          </a:xfrm>
          <a:prstGeom prst="rect">
            <a:avLst/>
          </a:prstGeom>
          <a:solidFill>
            <a:srgbClr val="E1DC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11272" name="Rectangle 47"/>
          <p:cNvSpPr>
            <a:spLocks noChangeArrowheads="1"/>
          </p:cNvSpPr>
          <p:nvPr/>
        </p:nvSpPr>
        <p:spPr bwMode="auto">
          <a:xfrm>
            <a:off x="7350125" y="4648200"/>
            <a:ext cx="298450" cy="965200"/>
          </a:xfrm>
          <a:prstGeom prst="rect">
            <a:avLst/>
          </a:prstGeom>
          <a:solidFill>
            <a:srgbClr val="E1DC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11273" name="Rectangle 48"/>
          <p:cNvSpPr>
            <a:spLocks noChangeArrowheads="1"/>
          </p:cNvSpPr>
          <p:nvPr/>
        </p:nvSpPr>
        <p:spPr bwMode="auto">
          <a:xfrm>
            <a:off x="6397625" y="3060700"/>
            <a:ext cx="215900" cy="965200"/>
          </a:xfrm>
          <a:prstGeom prst="rect">
            <a:avLst/>
          </a:prstGeom>
          <a:solidFill>
            <a:srgbClr val="E1DC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11274" name="Rectangle 49"/>
          <p:cNvSpPr>
            <a:spLocks noChangeArrowheads="1"/>
          </p:cNvSpPr>
          <p:nvPr/>
        </p:nvSpPr>
        <p:spPr bwMode="auto">
          <a:xfrm>
            <a:off x="8099425" y="4648200"/>
            <a:ext cx="215900" cy="965200"/>
          </a:xfrm>
          <a:prstGeom prst="rect">
            <a:avLst/>
          </a:prstGeom>
          <a:solidFill>
            <a:srgbClr val="E1DC00"/>
          </a:solidFill>
          <a:ln>
            <a:noFill/>
          </a:ln>
          <a:effectLst/>
          <a:extLs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11275" name="Text Box 50"/>
          <p:cNvSpPr txBox="1">
            <a:spLocks noChangeArrowheads="1"/>
          </p:cNvSpPr>
          <p:nvPr/>
        </p:nvSpPr>
        <p:spPr bwMode="auto">
          <a:xfrm>
            <a:off x="1724025" y="4930775"/>
            <a:ext cx="2889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solidFill>
                  <a:srgbClr val="000094"/>
                </a:solidFill>
              </a:rPr>
              <a:t>Receiver PRN</a:t>
            </a:r>
            <a:endParaRPr lang="en-US" altLang="en-US" sz="2400" b="1">
              <a:solidFill>
                <a:srgbClr val="0000FF"/>
              </a:solidFill>
            </a:endParaRPr>
          </a:p>
        </p:txBody>
      </p:sp>
      <p:sp>
        <p:nvSpPr>
          <p:cNvPr id="11276" name="Text Box 51"/>
          <p:cNvSpPr txBox="1">
            <a:spLocks noChangeArrowheads="1"/>
          </p:cNvSpPr>
          <p:nvPr/>
        </p:nvSpPr>
        <p:spPr bwMode="auto">
          <a:xfrm>
            <a:off x="8059738" y="3343275"/>
            <a:ext cx="25193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t>Satellite PRN</a:t>
            </a:r>
            <a:endParaRPr lang="en-US" altLang="en-US" sz="2400" b="1">
              <a:solidFill>
                <a:srgbClr val="0000FF"/>
              </a:solidFill>
            </a:endParaRPr>
          </a:p>
        </p:txBody>
      </p:sp>
      <p:sp>
        <p:nvSpPr>
          <p:cNvPr id="11277" name="Line 52"/>
          <p:cNvSpPr>
            <a:spLocks noChangeShapeType="1"/>
          </p:cNvSpPr>
          <p:nvPr/>
        </p:nvSpPr>
        <p:spPr bwMode="auto">
          <a:xfrm>
            <a:off x="5613400" y="2565400"/>
            <a:ext cx="1625600" cy="0"/>
          </a:xfrm>
          <a:prstGeom prst="line">
            <a:avLst/>
          </a:prstGeom>
          <a:noFill/>
          <a:ln w="38100">
            <a:solidFill>
              <a:srgbClr val="8E0A2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1278" name="Text Box 53"/>
          <p:cNvSpPr txBox="1">
            <a:spLocks noChangeArrowheads="1"/>
          </p:cNvSpPr>
          <p:nvPr/>
        </p:nvSpPr>
        <p:spPr bwMode="auto">
          <a:xfrm>
            <a:off x="5481638" y="1539876"/>
            <a:ext cx="20764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solidFill>
                  <a:srgbClr val="8E0A20"/>
                </a:solidFill>
              </a:rPr>
              <a:t>Time Difference</a:t>
            </a:r>
          </a:p>
        </p:txBody>
      </p:sp>
    </p:spTree>
    <p:extLst>
      <p:ext uri="{BB962C8B-B14F-4D97-AF65-F5344CB8AC3E}">
        <p14:creationId xmlns:p14="http://schemas.microsoft.com/office/powerpoint/2010/main" val="3233782231"/>
      </p:ext>
    </p:extLst>
  </p:cSld>
  <p:clrMapOvr>
    <a:masterClrMapping/>
  </p:clrMapOvr>
  <p:transition spd="med">
    <p:strips dir="l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07818" y="1825625"/>
            <a:ext cx="5424055" cy="4351338"/>
          </a:xfrm>
        </p:spPr>
        <p:txBody>
          <a:bodyPr/>
          <a:lstStyle/>
          <a:p>
            <a:r>
              <a:rPr lang="en-US" dirty="0"/>
              <a:t>A GNSS receiver uses the distance </a:t>
            </a:r>
            <a:r>
              <a:rPr lang="en-US" dirty="0" smtClean="0"/>
              <a:t>measurements between </a:t>
            </a:r>
            <a:r>
              <a:rPr lang="en-US" dirty="0"/>
              <a:t>itself and multiple satellites to </a:t>
            </a:r>
            <a:r>
              <a:rPr lang="en-US" dirty="0" smtClean="0"/>
              <a:t>calculate its </a:t>
            </a:r>
            <a:r>
              <a:rPr lang="en-US" dirty="0"/>
              <a:t>location and elevation using a </a:t>
            </a:r>
            <a:r>
              <a:rPr lang="en-US" dirty="0" smtClean="0"/>
              <a:t>mathematical technique </a:t>
            </a:r>
            <a:r>
              <a:rPr lang="en-US" dirty="0"/>
              <a:t>called triangulation</a:t>
            </a:r>
          </a:p>
        </p:txBody>
      </p:sp>
      <p:pic>
        <p:nvPicPr>
          <p:cNvPr id="2050" name="Picture 2" descr="Fig.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7839" y="1462176"/>
            <a:ext cx="6248400" cy="53149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576798"/>
            <a:ext cx="6096000" cy="1200329"/>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3.2.</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Illustration of triangulation position determination using one satellite (left), two satellites (center) and 3 satellites (right).</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847903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Satellite Configuration</a:t>
            </a:r>
          </a:p>
        </p:txBody>
      </p:sp>
      <p:sp>
        <p:nvSpPr>
          <p:cNvPr id="3" name="Content Placeholder 2"/>
          <p:cNvSpPr>
            <a:spLocks noGrp="1"/>
          </p:cNvSpPr>
          <p:nvPr>
            <p:ph idx="1"/>
          </p:nvPr>
        </p:nvSpPr>
        <p:spPr>
          <a:xfrm>
            <a:off x="838200" y="1825625"/>
            <a:ext cx="5188527" cy="4351338"/>
          </a:xfrm>
        </p:spPr>
        <p:txBody>
          <a:bodyPr>
            <a:normAutofit/>
          </a:bodyPr>
          <a:lstStyle/>
          <a:p>
            <a:r>
              <a:rPr lang="en-US" dirty="0"/>
              <a:t>The accuracy of a </a:t>
            </a:r>
            <a:r>
              <a:rPr lang="en-US" dirty="0" smtClean="0"/>
              <a:t>triangulation computation </a:t>
            </a:r>
            <a:r>
              <a:rPr lang="en-US" dirty="0"/>
              <a:t>can be greatly affected by the </a:t>
            </a:r>
            <a:r>
              <a:rPr lang="en-US" dirty="0" smtClean="0"/>
              <a:t>relative positions </a:t>
            </a:r>
            <a:r>
              <a:rPr lang="en-US" dirty="0"/>
              <a:t>of the satellites being used. If all the </a:t>
            </a:r>
            <a:r>
              <a:rPr lang="en-US" dirty="0" smtClean="0"/>
              <a:t>satellites happen </a:t>
            </a:r>
            <a:r>
              <a:rPr lang="en-US" dirty="0"/>
              <a:t>to be clumped close together at </a:t>
            </a:r>
            <a:r>
              <a:rPr lang="en-US" dirty="0" smtClean="0"/>
              <a:t>one location </a:t>
            </a:r>
            <a:r>
              <a:rPr lang="en-US" dirty="0"/>
              <a:t>(</a:t>
            </a:r>
            <a:r>
              <a:rPr lang="en-US" dirty="0" err="1" smtClean="0"/>
              <a:t>Fig.a</a:t>
            </a:r>
            <a:r>
              <a:rPr lang="en-US" dirty="0" smtClean="0"/>
              <a:t>), </a:t>
            </a:r>
            <a:r>
              <a:rPr lang="en-US" dirty="0"/>
              <a:t>the triangulation </a:t>
            </a:r>
            <a:r>
              <a:rPr lang="en-US" dirty="0" smtClean="0"/>
              <a:t>computation will </a:t>
            </a:r>
            <a:r>
              <a:rPr lang="en-US" dirty="0"/>
              <a:t>not be as accurate as if the satellites are </a:t>
            </a:r>
            <a:r>
              <a:rPr lang="en-US" dirty="0" smtClean="0"/>
              <a:t>spread or </a:t>
            </a:r>
            <a:r>
              <a:rPr lang="en-US" dirty="0"/>
              <a:t>distributed evenly above the horizon (</a:t>
            </a:r>
            <a:r>
              <a:rPr lang="en-US" dirty="0" err="1" smtClean="0"/>
              <a:t>Fig.b</a:t>
            </a:r>
            <a:r>
              <a:rPr lang="en-US" dirty="0"/>
              <a:t>).</a:t>
            </a:r>
          </a:p>
        </p:txBody>
      </p:sp>
      <p:pic>
        <p:nvPicPr>
          <p:cNvPr id="3074" name="Picture 2" descr="Fig.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0082" y="1848643"/>
            <a:ext cx="6029902" cy="43053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469080" y="6176962"/>
            <a:ext cx="7498773" cy="646331"/>
          </a:xfrm>
          <a:prstGeom prst="rect">
            <a:avLst/>
          </a:prstGeom>
        </p:spPr>
        <p:txBody>
          <a:bodyPr wrap="square">
            <a:spAutoFit/>
          </a:bodyPr>
          <a:lstStyle/>
          <a:p>
            <a:pPr fontAlgn="base"/>
            <a:r>
              <a:rPr lang="en-US" b="1" i="0" dirty="0" smtClean="0">
                <a:solidFill>
                  <a:srgbClr val="000000"/>
                </a:solidFill>
                <a:effectLst/>
                <a:latin typeface="Arial" panose="020B0604020202020204" pitchFamily="34" charset="0"/>
              </a:rPr>
              <a:t>Fig. 3.3.</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Satellite configurations showing poor (a) and good (b) DOP.</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220110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054" y="1690688"/>
            <a:ext cx="6095711" cy="4351338"/>
          </a:xfrm>
        </p:spPr>
        <p:txBody>
          <a:bodyPr>
            <a:normAutofit/>
          </a:bodyPr>
          <a:lstStyle/>
          <a:p>
            <a:r>
              <a:rPr lang="en-US" sz="2600" dirty="0"/>
              <a:t>DOP can be predicted with orbital models</a:t>
            </a:r>
            <a:r>
              <a:rPr lang="en-US" sz="2600" dirty="0" smtClean="0"/>
              <a:t>. Some </a:t>
            </a:r>
            <a:r>
              <a:rPr lang="en-US" sz="2600" dirty="0"/>
              <a:t>users needing utmost precision will plan </a:t>
            </a:r>
            <a:r>
              <a:rPr lang="en-US" sz="2600" dirty="0" smtClean="0"/>
              <a:t>to do </a:t>
            </a:r>
            <a:r>
              <a:rPr lang="en-US" sz="2600" dirty="0"/>
              <a:t>field work during the times of the day </a:t>
            </a:r>
            <a:r>
              <a:rPr lang="en-US" sz="2600" dirty="0" smtClean="0"/>
              <a:t>when the </a:t>
            </a:r>
            <a:r>
              <a:rPr lang="en-US" sz="2600" dirty="0"/>
              <a:t>satellites will be in the best configuration.</a:t>
            </a:r>
          </a:p>
        </p:txBody>
      </p:sp>
      <p:pic>
        <p:nvPicPr>
          <p:cNvPr id="4098" name="Picture 2" descr="Fig.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0" y="3960178"/>
            <a:ext cx="5551921" cy="289782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ig.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8743" y="3950231"/>
            <a:ext cx="4897293" cy="29077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217081" y="2112031"/>
            <a:ext cx="6096000" cy="1754326"/>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3.4.</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output from an online GNSS planning software showing the expected number of satellites available (left) and various measures of DOP (right) for a 24-hour period in a given location for a receiver that would be utilizing both GPS and GLONASS satellites</a:t>
            </a:r>
            <a:endParaRPr lang="en-US" b="0" i="0" dirty="0">
              <a:solidFill>
                <a:srgbClr val="000000"/>
              </a:solidFill>
              <a:effectLst/>
              <a:latin typeface="Arial" panose="020B0604020202020204" pitchFamily="34" charset="0"/>
            </a:endParaRPr>
          </a:p>
        </p:txBody>
      </p:sp>
      <p:sp>
        <p:nvSpPr>
          <p:cNvPr id="5" name="Rectangle 4"/>
          <p:cNvSpPr/>
          <p:nvPr/>
        </p:nvSpPr>
        <p:spPr>
          <a:xfrm>
            <a:off x="665160" y="515621"/>
            <a:ext cx="5928546" cy="461665"/>
          </a:xfrm>
          <a:prstGeom prst="rect">
            <a:avLst/>
          </a:prstGeom>
        </p:spPr>
        <p:txBody>
          <a:bodyPr wrap="none">
            <a:spAutoFit/>
          </a:bodyPr>
          <a:lstStyle/>
          <a:p>
            <a:pPr fontAlgn="base"/>
            <a:r>
              <a:rPr lang="en-US" sz="2400" u="sng" dirty="0">
                <a:hlinkClick r:id="rId4"/>
              </a:rPr>
              <a:t>http://gnssmissionplanning.com/App/Settings</a:t>
            </a:r>
            <a:endParaRPr lang="en-US" sz="2400" dirty="0"/>
          </a:p>
        </p:txBody>
      </p:sp>
    </p:spTree>
    <p:extLst>
      <p:ext uri="{BB962C8B-B14F-4D97-AF65-F5344CB8AC3E}">
        <p14:creationId xmlns:p14="http://schemas.microsoft.com/office/powerpoint/2010/main" val="8941283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Accuracy and Factors Affecting it</a:t>
            </a:r>
          </a:p>
        </p:txBody>
      </p:sp>
      <p:sp>
        <p:nvSpPr>
          <p:cNvPr id="3" name="Content Placeholder 2"/>
          <p:cNvSpPr>
            <a:spLocks noGrp="1"/>
          </p:cNvSpPr>
          <p:nvPr>
            <p:ph idx="1"/>
          </p:nvPr>
        </p:nvSpPr>
        <p:spPr/>
        <p:txBody>
          <a:bodyPr/>
          <a:lstStyle/>
          <a:p>
            <a:r>
              <a:rPr lang="en-US" dirty="0" smtClean="0"/>
              <a:t>Satellite Clocks</a:t>
            </a:r>
          </a:p>
          <a:p>
            <a:r>
              <a:rPr lang="en-US" dirty="0" smtClean="0"/>
              <a:t>Satellite Orbit</a:t>
            </a:r>
          </a:p>
          <a:p>
            <a:r>
              <a:rPr lang="en-US" dirty="0" smtClean="0"/>
              <a:t>Earths Atmosphere</a:t>
            </a:r>
          </a:p>
          <a:p>
            <a:r>
              <a:rPr lang="en-US" dirty="0" smtClean="0"/>
              <a:t>Multi-Path Errors</a:t>
            </a:r>
          </a:p>
          <a:p>
            <a:r>
              <a:rPr lang="en-US" dirty="0" smtClean="0"/>
              <a:t>GPS Receiver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84" y="4046687"/>
            <a:ext cx="3657600" cy="278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7225" y="4444274"/>
            <a:ext cx="3914775" cy="2398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3203" y="3439319"/>
            <a:ext cx="3909911" cy="112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96257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104" y="2015836"/>
            <a:ext cx="7519895" cy="4062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Atmospheric Interference</a:t>
            </a:r>
          </a:p>
        </p:txBody>
      </p:sp>
      <p:sp>
        <p:nvSpPr>
          <p:cNvPr id="3" name="Content Placeholder 2"/>
          <p:cNvSpPr>
            <a:spLocks noGrp="1"/>
          </p:cNvSpPr>
          <p:nvPr>
            <p:ph idx="1"/>
          </p:nvPr>
        </p:nvSpPr>
        <p:spPr>
          <a:xfrm>
            <a:off x="838200" y="1825625"/>
            <a:ext cx="5368636" cy="4351338"/>
          </a:xfrm>
        </p:spPr>
        <p:txBody>
          <a:bodyPr/>
          <a:lstStyle/>
          <a:p>
            <a:r>
              <a:rPr lang="en-US" dirty="0"/>
              <a:t>As radio waves enter the earth’s atmosphere, </a:t>
            </a:r>
            <a:r>
              <a:rPr lang="en-US" dirty="0" smtClean="0"/>
              <a:t>they can </a:t>
            </a:r>
            <a:r>
              <a:rPr lang="en-US" dirty="0"/>
              <a:t>be bent or refracted much the same way </a:t>
            </a:r>
            <a:r>
              <a:rPr lang="en-US" dirty="0" smtClean="0"/>
              <a:t>light is </a:t>
            </a:r>
            <a:r>
              <a:rPr lang="en-US" dirty="0"/>
              <a:t>refracted when it passes through a water </a:t>
            </a:r>
            <a:r>
              <a:rPr lang="en-US" dirty="0" smtClean="0"/>
              <a:t>surface (</a:t>
            </a:r>
            <a:r>
              <a:rPr lang="en-US" dirty="0"/>
              <a:t>Fig. 3.5).</a:t>
            </a:r>
          </a:p>
        </p:txBody>
      </p:sp>
      <p:sp>
        <p:nvSpPr>
          <p:cNvPr id="4" name="Rectangle 3"/>
          <p:cNvSpPr/>
          <p:nvPr/>
        </p:nvSpPr>
        <p:spPr>
          <a:xfrm>
            <a:off x="6206836" y="6077924"/>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3.5.</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Illustration of atmospheric effects on radio signals.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3257843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 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1027" y="2702938"/>
            <a:ext cx="5957166" cy="3626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Multipath errors</a:t>
            </a:r>
          </a:p>
        </p:txBody>
      </p:sp>
      <p:sp>
        <p:nvSpPr>
          <p:cNvPr id="3" name="Content Placeholder 2"/>
          <p:cNvSpPr>
            <a:spLocks noGrp="1"/>
          </p:cNvSpPr>
          <p:nvPr>
            <p:ph idx="1"/>
          </p:nvPr>
        </p:nvSpPr>
        <p:spPr>
          <a:xfrm>
            <a:off x="838200" y="1939350"/>
            <a:ext cx="6175664" cy="4351338"/>
          </a:xfrm>
        </p:spPr>
        <p:txBody>
          <a:bodyPr>
            <a:normAutofit/>
          </a:bodyPr>
          <a:lstStyle/>
          <a:p>
            <a:r>
              <a:rPr lang="en-US" dirty="0"/>
              <a:t>GNSS transmission </a:t>
            </a:r>
            <a:r>
              <a:rPr lang="en-US" dirty="0" smtClean="0"/>
              <a:t>could come </a:t>
            </a:r>
            <a:r>
              <a:rPr lang="en-US" dirty="0"/>
              <a:t>straight to the receiver and also bounce off </a:t>
            </a:r>
            <a:r>
              <a:rPr lang="en-US" dirty="0" smtClean="0"/>
              <a:t>of a </a:t>
            </a:r>
            <a:r>
              <a:rPr lang="en-US" dirty="0"/>
              <a:t>building causing the same signal to arrive at </a:t>
            </a:r>
            <a:r>
              <a:rPr lang="en-US" dirty="0" smtClean="0"/>
              <a:t>the receiver </a:t>
            </a:r>
            <a:r>
              <a:rPr lang="en-US" dirty="0"/>
              <a:t>a short time after the initial receipt (Fig. 3.6</a:t>
            </a:r>
            <a:r>
              <a:rPr lang="en-US" dirty="0" smtClean="0"/>
              <a:t>). Multipath </a:t>
            </a:r>
            <a:r>
              <a:rPr lang="en-US" dirty="0"/>
              <a:t>errors can cause significant </a:t>
            </a:r>
            <a:r>
              <a:rPr lang="en-US" dirty="0" smtClean="0"/>
              <a:t>problems with </a:t>
            </a:r>
            <a:r>
              <a:rPr lang="en-US" dirty="0"/>
              <a:t>GNSS receivers especially when </a:t>
            </a:r>
            <a:r>
              <a:rPr lang="en-US" dirty="0" smtClean="0"/>
              <a:t>operating around </a:t>
            </a:r>
            <a:r>
              <a:rPr lang="en-US" dirty="0"/>
              <a:t>objects that reflect radio waves such as </a:t>
            </a:r>
            <a:r>
              <a:rPr lang="en-US" dirty="0" smtClean="0"/>
              <a:t>metal buildings </a:t>
            </a:r>
            <a:r>
              <a:rPr lang="en-US" dirty="0"/>
              <a:t>and bodies of water. </a:t>
            </a:r>
          </a:p>
        </p:txBody>
      </p:sp>
      <p:sp>
        <p:nvSpPr>
          <p:cNvPr id="4" name="Rectangle 3"/>
          <p:cNvSpPr/>
          <p:nvPr/>
        </p:nvSpPr>
        <p:spPr>
          <a:xfrm>
            <a:off x="5760028" y="6211669"/>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3.6.</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Illustration of multipath errors in GNSS transmissions.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8365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DGPS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Differential Correction.</a:t>
            </a:r>
          </a:p>
          <a:p>
            <a:r>
              <a:rPr lang="en-US" dirty="0" smtClean="0"/>
              <a:t>1 or more stationary GPS</a:t>
            </a:r>
            <a:br>
              <a:rPr lang="en-US" dirty="0" smtClean="0"/>
            </a:br>
            <a:r>
              <a:rPr lang="en-US" dirty="0" smtClean="0"/>
              <a:t>receivers located at </a:t>
            </a:r>
            <a:br>
              <a:rPr lang="en-US" dirty="0" smtClean="0"/>
            </a:br>
            <a:r>
              <a:rPr lang="en-US" dirty="0" smtClean="0"/>
              <a:t>surveyed positions. </a:t>
            </a:r>
          </a:p>
          <a:p>
            <a:r>
              <a:rPr lang="en-US" dirty="0" smtClean="0"/>
              <a:t>Typical Error     GPS        DGPS</a:t>
            </a:r>
            <a:br>
              <a:rPr lang="en-US" dirty="0" smtClean="0"/>
            </a:br>
            <a:r>
              <a:rPr lang="en-US" dirty="0" smtClean="0"/>
              <a:t>Clock	3-8ft          &lt;1ft</a:t>
            </a:r>
            <a:br>
              <a:rPr lang="en-US" dirty="0" smtClean="0"/>
            </a:br>
            <a:r>
              <a:rPr lang="en-US" dirty="0" smtClean="0"/>
              <a:t>Orbit	3-8	     &lt;1</a:t>
            </a:r>
            <a:br>
              <a:rPr lang="en-US" dirty="0" smtClean="0"/>
            </a:br>
            <a:r>
              <a:rPr lang="en-US" dirty="0" err="1" smtClean="0"/>
              <a:t>Lanoshpere</a:t>
            </a:r>
            <a:r>
              <a:rPr lang="en-US" dirty="0" smtClean="0"/>
              <a:t>   6.5-16         1.4</a:t>
            </a:r>
            <a:br>
              <a:rPr lang="en-US" dirty="0" smtClean="0"/>
            </a:br>
            <a:r>
              <a:rPr lang="en-US" dirty="0" err="1" smtClean="0"/>
              <a:t>Tropo</a:t>
            </a:r>
            <a:r>
              <a:rPr lang="en-US" dirty="0" smtClean="0"/>
              <a:t>	1.6-3.3         .7</a:t>
            </a:r>
            <a:br>
              <a:rPr lang="en-US" dirty="0" smtClean="0"/>
            </a:br>
            <a:r>
              <a:rPr lang="en-US" dirty="0" smtClean="0"/>
              <a:t>Multipath      1.6-5            1.6-5</a:t>
            </a:r>
            <a:br>
              <a:rPr lang="en-US" dirty="0" smtClean="0"/>
            </a:br>
            <a:r>
              <a:rPr lang="en-US" dirty="0" err="1" smtClean="0"/>
              <a:t>Reciver</a:t>
            </a:r>
            <a:r>
              <a:rPr lang="en-US" dirty="0" smtClean="0"/>
              <a:t> Noise 1-3             1-3</a:t>
            </a:r>
            <a:br>
              <a:rPr lang="en-US" dirty="0" smtClean="0"/>
            </a:br>
            <a:r>
              <a:rPr lang="en-US" dirty="0" smtClean="0"/>
              <a:t> </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844" y="2895600"/>
            <a:ext cx="30384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1" y="1600200"/>
            <a:ext cx="30003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084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31"/>
          <p:cNvSpPr>
            <a:spLocks noGrp="1" noChangeArrowheads="1"/>
          </p:cNvSpPr>
          <p:nvPr>
            <p:ph type="title"/>
          </p:nvPr>
        </p:nvSpPr>
        <p:spPr>
          <a:xfrm>
            <a:off x="1524000" y="0"/>
            <a:ext cx="9144000" cy="1042988"/>
          </a:xfrm>
        </p:spPr>
        <p:txBody>
          <a:bodyPr/>
          <a:lstStyle/>
          <a:p>
            <a:r>
              <a:rPr lang="en-US" altLang="en-US" smtClean="0"/>
              <a:t>The History of GPS</a:t>
            </a:r>
          </a:p>
        </p:txBody>
      </p:sp>
      <p:sp>
        <p:nvSpPr>
          <p:cNvPr id="585758" name="Rectangle 30"/>
          <p:cNvSpPr>
            <a:spLocks noGrp="1" noChangeArrowheads="1"/>
          </p:cNvSpPr>
          <p:nvPr>
            <p:ph idx="1"/>
          </p:nvPr>
        </p:nvSpPr>
        <p:spPr>
          <a:xfrm>
            <a:off x="1524000" y="1314450"/>
            <a:ext cx="9144000" cy="4083050"/>
          </a:xfrm>
          <a:noFill/>
        </p:spPr>
        <p:txBody>
          <a:bodyPr/>
          <a:lstStyle/>
          <a:p>
            <a:pPr>
              <a:buClrTx/>
              <a:buSzPct val="65000"/>
            </a:pPr>
            <a:r>
              <a:rPr lang="en-US" altLang="en-US" b="0" dirty="0" smtClean="0"/>
              <a:t>Feasibility studies begun in 1960’s.</a:t>
            </a:r>
          </a:p>
          <a:p>
            <a:pPr>
              <a:buClrTx/>
              <a:buSzPct val="65000"/>
            </a:pPr>
            <a:r>
              <a:rPr lang="en-US" altLang="en-US" b="0" dirty="0" smtClean="0"/>
              <a:t>Pentagon appropriates funding in 1973.</a:t>
            </a:r>
          </a:p>
          <a:p>
            <a:pPr>
              <a:buClrTx/>
              <a:buSzPct val="65000"/>
            </a:pPr>
            <a:r>
              <a:rPr lang="en-US" altLang="en-US" b="0" dirty="0" smtClean="0"/>
              <a:t>First satellite launched in 1978.</a:t>
            </a:r>
          </a:p>
          <a:p>
            <a:pPr>
              <a:buClrTx/>
              <a:buSzPct val="65000"/>
            </a:pPr>
            <a:r>
              <a:rPr lang="en-US" altLang="en-US" dirty="0" smtClean="0"/>
              <a:t>1990’s Used in Persian Gulf War</a:t>
            </a:r>
            <a:endParaRPr lang="en-US" altLang="en-US" b="0" dirty="0" smtClean="0"/>
          </a:p>
          <a:p>
            <a:pPr>
              <a:buClrTx/>
              <a:buSzPct val="65000"/>
            </a:pPr>
            <a:r>
              <a:rPr lang="en-US" altLang="en-US" b="0" dirty="0" smtClean="0"/>
              <a:t>System declared fully operational in April, 1995.</a:t>
            </a:r>
          </a:p>
          <a:p>
            <a:pPr>
              <a:buClrTx/>
              <a:buSzPct val="65000"/>
            </a:pPr>
            <a:r>
              <a:rPr lang="en-US" altLang="en-US" dirty="0" smtClean="0"/>
              <a:t>Department of Defense (</a:t>
            </a:r>
            <a:r>
              <a:rPr lang="en-US" altLang="en-US" dirty="0" err="1" smtClean="0"/>
              <a:t>DoD</a:t>
            </a:r>
            <a:r>
              <a:rPr lang="en-US" altLang="en-US" dirty="0" smtClean="0"/>
              <a:t>)</a:t>
            </a:r>
            <a:endParaRPr lang="en-US" altLang="en-US" b="0"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8762" y="3704886"/>
            <a:ext cx="3038475" cy="303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7805845"/>
      </p:ext>
    </p:extLst>
  </p:cSld>
  <p:clrMapOvr>
    <a:masterClrMapping/>
  </p:clrMapOvr>
  <p:transition spd="med">
    <p:strips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5758">
                                            <p:txEl>
                                              <p:pRg st="0" end="0"/>
                                            </p:txEl>
                                          </p:spTgt>
                                        </p:tgtEl>
                                        <p:attrNameLst>
                                          <p:attrName>style.visibility</p:attrName>
                                        </p:attrNameLst>
                                      </p:cBhvr>
                                      <p:to>
                                        <p:strVal val="visible"/>
                                      </p:to>
                                    </p:set>
                                    <p:anim calcmode="lin" valueType="num">
                                      <p:cBhvr additive="base">
                                        <p:cTn id="7" dur="500" fill="hold"/>
                                        <p:tgtEl>
                                          <p:spTgt spid="585758">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5758">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5758">
                                            <p:txEl>
                                              <p:pRg st="1" end="1"/>
                                            </p:txEl>
                                          </p:spTgt>
                                        </p:tgtEl>
                                        <p:attrNameLst>
                                          <p:attrName>style.visibility</p:attrName>
                                        </p:attrNameLst>
                                      </p:cBhvr>
                                      <p:to>
                                        <p:strVal val="visible"/>
                                      </p:to>
                                    </p:set>
                                    <p:anim calcmode="lin" valueType="num">
                                      <p:cBhvr additive="base">
                                        <p:cTn id="12" dur="500" fill="hold"/>
                                        <p:tgtEl>
                                          <p:spTgt spid="585758">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85758">
                                            <p:txEl>
                                              <p:pRg st="1" end="1"/>
                                            </p:txEl>
                                          </p:spTgt>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585758">
                                            <p:txEl>
                                              <p:pRg st="2" end="2"/>
                                            </p:txEl>
                                          </p:spTgt>
                                        </p:tgtEl>
                                        <p:attrNameLst>
                                          <p:attrName>style.visibility</p:attrName>
                                        </p:attrNameLst>
                                      </p:cBhvr>
                                      <p:to>
                                        <p:strVal val="visible"/>
                                      </p:to>
                                    </p:set>
                                    <p:anim calcmode="lin" valueType="num">
                                      <p:cBhvr additive="base">
                                        <p:cTn id="17" dur="500" fill="hold"/>
                                        <p:tgtEl>
                                          <p:spTgt spid="585758">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85758">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85758">
                                            <p:txEl>
                                              <p:pRg st="3" end="3"/>
                                            </p:txEl>
                                          </p:spTgt>
                                        </p:tgtEl>
                                        <p:attrNameLst>
                                          <p:attrName>style.visibility</p:attrName>
                                        </p:attrNameLst>
                                      </p:cBhvr>
                                      <p:to>
                                        <p:strVal val="visible"/>
                                      </p:to>
                                    </p:set>
                                    <p:anim calcmode="lin" valueType="num">
                                      <p:cBhvr additive="base">
                                        <p:cTn id="22" dur="500" fill="hold"/>
                                        <p:tgtEl>
                                          <p:spTgt spid="585758">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585758">
                                            <p:txEl>
                                              <p:pRg st="3" end="3"/>
                                            </p:txEl>
                                          </p:spTgt>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85758">
                                            <p:txEl>
                                              <p:pRg st="4" end="4"/>
                                            </p:txEl>
                                          </p:spTgt>
                                        </p:tgtEl>
                                        <p:attrNameLst>
                                          <p:attrName>style.visibility</p:attrName>
                                        </p:attrNameLst>
                                      </p:cBhvr>
                                      <p:to>
                                        <p:strVal val="visible"/>
                                      </p:to>
                                    </p:set>
                                    <p:anim calcmode="lin" valueType="num">
                                      <p:cBhvr additive="base">
                                        <p:cTn id="27" dur="500" fill="hold"/>
                                        <p:tgtEl>
                                          <p:spTgt spid="585758">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585758">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85758">
                                            <p:txEl>
                                              <p:pRg st="5" end="5"/>
                                            </p:txEl>
                                          </p:spTgt>
                                        </p:tgtEl>
                                        <p:attrNameLst>
                                          <p:attrName>style.visibility</p:attrName>
                                        </p:attrNameLst>
                                      </p:cBhvr>
                                      <p:to>
                                        <p:strVal val="visible"/>
                                      </p:to>
                                    </p:set>
                                    <p:anim calcmode="lin" valueType="num">
                                      <p:cBhvr additive="base">
                                        <p:cTn id="32" dur="500" fill="hold"/>
                                        <p:tgtEl>
                                          <p:spTgt spid="585758">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585758">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758" grpId="0" build="p" autoUpdateAnimBg="0"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Real-Time DGPS</a:t>
            </a:r>
            <a:endParaRPr lang="en-US" dirty="0"/>
          </a:p>
        </p:txBody>
      </p:sp>
      <p:sp>
        <p:nvSpPr>
          <p:cNvPr id="3" name="Content Placeholder 2"/>
          <p:cNvSpPr>
            <a:spLocks noGrp="1"/>
          </p:cNvSpPr>
          <p:nvPr>
            <p:ph idx="1"/>
          </p:nvPr>
        </p:nvSpPr>
        <p:spPr/>
        <p:txBody>
          <a:bodyPr/>
          <a:lstStyle/>
          <a:p>
            <a:r>
              <a:rPr lang="en-US" dirty="0" smtClean="0"/>
              <a:t>Nationwide Differential DGPS, (U.S. Coast Guard Beacon System)</a:t>
            </a:r>
          </a:p>
          <a:p>
            <a:r>
              <a:rPr lang="en-US" dirty="0" smtClean="0"/>
              <a:t>Local Base Station, User Supplied</a:t>
            </a:r>
          </a:p>
          <a:p>
            <a:r>
              <a:rPr lang="en-US" dirty="0" err="1" smtClean="0"/>
              <a:t>Satelitte</a:t>
            </a:r>
            <a:r>
              <a:rPr lang="en-US" dirty="0" smtClean="0"/>
              <a:t>-based differential Corrections (WAAS, </a:t>
            </a:r>
            <a:r>
              <a:rPr lang="en-US" dirty="0" err="1" smtClean="0"/>
              <a:t>Starfire</a:t>
            </a:r>
            <a:r>
              <a:rPr lang="en-US" dirty="0" smtClean="0"/>
              <a:t>®, </a:t>
            </a:r>
            <a:r>
              <a:rPr lang="en-US" dirty="0" err="1" smtClean="0"/>
              <a:t>OminiSTAR</a:t>
            </a:r>
            <a:r>
              <a:rPr lang="en-US" dirty="0" smtClean="0"/>
              <a:t>®, </a:t>
            </a:r>
            <a:r>
              <a:rPr lang="en-US" dirty="0" err="1" smtClean="0"/>
              <a:t>ect</a:t>
            </a:r>
            <a:r>
              <a:rPr lang="en-US" dirty="0" smtClean="0"/>
              <a:t>. </a:t>
            </a:r>
            <a:endParaRPr lang="en-US" dirty="0"/>
          </a:p>
        </p:txBody>
      </p:sp>
    </p:spTree>
    <p:extLst>
      <p:ext uri="{BB962C8B-B14F-4D97-AF65-F5344CB8AC3E}">
        <p14:creationId xmlns:p14="http://schemas.microsoft.com/office/powerpoint/2010/main" val="1588477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USCG Radio Beacon</a:t>
            </a:r>
            <a:endParaRPr lang="en-US" dirty="0"/>
          </a:p>
        </p:txBody>
      </p:sp>
      <p:sp>
        <p:nvSpPr>
          <p:cNvPr id="3" name="Content Placeholder 2"/>
          <p:cNvSpPr>
            <a:spLocks noGrp="1"/>
          </p:cNvSpPr>
          <p:nvPr>
            <p:ph idx="1"/>
          </p:nvPr>
        </p:nvSpPr>
        <p:spPr/>
        <p:txBody>
          <a:bodyPr/>
          <a:lstStyle/>
          <a:p>
            <a:r>
              <a:rPr lang="en-US" dirty="0"/>
              <a:t>285kHz-325 kHz</a:t>
            </a:r>
          </a:p>
          <a:p>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438401"/>
            <a:ext cx="4572000" cy="17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0"/>
            <a:ext cx="4291012" cy="1145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1" y="4181476"/>
            <a:ext cx="6651625"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1348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2344616"/>
            <a:ext cx="7010400" cy="161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Local base Station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900 MHz-2.4GHz, Am or </a:t>
            </a:r>
            <a:r>
              <a:rPr lang="en-US" dirty="0" err="1" smtClean="0"/>
              <a:t>Fm</a:t>
            </a:r>
            <a:r>
              <a:rPr lang="en-US" dirty="0" smtClean="0"/>
              <a:t> Style (50-60 miles)</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a:p>
            <a:r>
              <a:rPr lang="en-US" dirty="0" smtClean="0"/>
              <a:t>RTK- </a:t>
            </a:r>
            <a:br>
              <a:rPr lang="en-US" dirty="0" smtClean="0"/>
            </a:br>
            <a:r>
              <a:rPr lang="en-US" dirty="0" smtClean="0"/>
              <a:t>Real Time Kinematic</a:t>
            </a:r>
          </a:p>
          <a:p>
            <a:r>
              <a:rPr lang="en-US" dirty="0" smtClean="0"/>
              <a:t>Centimeter Accuracy</a:t>
            </a:r>
          </a:p>
          <a:p>
            <a:r>
              <a:rPr lang="en-US" sz="1600" u="sng" dirty="0">
                <a:hlinkClick r:id="rId3"/>
              </a:rPr>
              <a:t>http://www.precisepath.com/</a:t>
            </a:r>
            <a:r>
              <a:rPr lang="en-US" sz="1600" dirty="0"/>
              <a:t>​</a:t>
            </a:r>
            <a:r>
              <a:rPr lang="en-US" sz="1600" dirty="0"/>
              <a:t> </a:t>
            </a:r>
            <a:endParaRPr lang="en-US" sz="16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1" y="3857626"/>
            <a:ext cx="5076825"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9315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Satellite-Based DGPS</a:t>
            </a:r>
            <a:endParaRPr lang="en-US" dirty="0"/>
          </a:p>
        </p:txBody>
      </p:sp>
      <p:sp>
        <p:nvSpPr>
          <p:cNvPr id="3" name="Content Placeholder 2"/>
          <p:cNvSpPr>
            <a:spLocks noGrp="1"/>
          </p:cNvSpPr>
          <p:nvPr>
            <p:ph idx="1"/>
          </p:nvPr>
        </p:nvSpPr>
        <p:spPr/>
        <p:txBody>
          <a:bodyPr/>
          <a:lstStyle/>
          <a:p>
            <a:r>
              <a:rPr lang="en-US" dirty="0"/>
              <a:t>WAAS, </a:t>
            </a:r>
            <a:r>
              <a:rPr lang="en-US" dirty="0" err="1"/>
              <a:t>Starfire</a:t>
            </a:r>
            <a:r>
              <a:rPr lang="en-US" dirty="0"/>
              <a:t>®, </a:t>
            </a:r>
            <a:r>
              <a:rPr lang="en-US" dirty="0" err="1"/>
              <a:t>OminiSTAR</a:t>
            </a:r>
            <a:r>
              <a:rPr lang="en-US" dirty="0" smtClean="0"/>
              <a:t>®</a:t>
            </a:r>
          </a:p>
          <a:p>
            <a:r>
              <a:rPr lang="en-US" dirty="0" smtClean="0"/>
              <a:t>Geo-Stationary Satellites</a:t>
            </a:r>
          </a:p>
          <a:p>
            <a:r>
              <a:rPr lang="en-US" dirty="0" smtClean="0"/>
              <a:t>Orbits keeps it over the same </a:t>
            </a:r>
            <a:br>
              <a:rPr lang="en-US" dirty="0" smtClean="0"/>
            </a:br>
            <a:r>
              <a:rPr lang="en-US" dirty="0" smtClean="0"/>
              <a:t>point on the ground. </a:t>
            </a:r>
          </a:p>
          <a:p>
            <a:r>
              <a:rPr lang="en-US" dirty="0" smtClean="0"/>
              <a:t>Orbits the same speed as </a:t>
            </a:r>
            <a:br>
              <a:rPr lang="en-US" dirty="0" smtClean="0"/>
            </a:br>
            <a:r>
              <a:rPr lang="en-US" dirty="0" smtClean="0"/>
              <a:t>Earths Rotation</a:t>
            </a:r>
          </a:p>
          <a:p>
            <a:r>
              <a:rPr lang="en-US" dirty="0" smtClean="0"/>
              <a:t>Commonly used for TV</a:t>
            </a:r>
            <a:r>
              <a:rPr lang="en-US" dirty="0"/>
              <a:t/>
            </a:r>
            <a:br>
              <a:rPr lang="en-US" dirty="0"/>
            </a:br>
            <a:r>
              <a:rPr lang="en-US" dirty="0" smtClean="0"/>
              <a:t>broadcast.</a:t>
            </a:r>
          </a:p>
          <a:p>
            <a:endParaRPr lang="en-US" dirty="0" smtClean="0"/>
          </a:p>
          <a:p>
            <a:endParaRPr lang="en-US" dirty="0" smtClean="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3007" y="1524000"/>
            <a:ext cx="4049194"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3984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WAAS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a:t>Wide Area Augmentation System</a:t>
            </a:r>
            <a:r>
              <a:rPr lang="en-US" dirty="0"/>
              <a:t> (</a:t>
            </a:r>
            <a:r>
              <a:rPr lang="en-US" b="1" dirty="0"/>
              <a:t>WAAS</a:t>
            </a:r>
            <a:r>
              <a:rPr lang="en-US" dirty="0"/>
              <a:t>) is an air navigation aid developed by the Federal Aviation Administration (prime contractor Raytheon Company) to augment the Global Positioning System (GPS), </a:t>
            </a:r>
            <a:endParaRPr lang="en-US" dirty="0" smtClean="0"/>
          </a:p>
          <a:p>
            <a:r>
              <a:rPr lang="en-US" dirty="0"/>
              <a:t>WAAS uses a network of ground-based reference stations, in North America and Hawaii, to measure small variations in the GPS satellites' signals in the western hemisphere. </a:t>
            </a:r>
            <a:endParaRPr lang="en-US" dirty="0" smtClean="0"/>
          </a:p>
          <a:p>
            <a:r>
              <a:rPr lang="en-US" dirty="0" smtClean="0"/>
              <a:t>The </a:t>
            </a:r>
            <a:r>
              <a:rPr lang="en-US" dirty="0"/>
              <a:t>WAAS specification requires it to provide a position accuracy of 7.6 </a:t>
            </a:r>
            <a:r>
              <a:rPr lang="en-US" dirty="0" err="1"/>
              <a:t>metres</a:t>
            </a:r>
            <a:r>
              <a:rPr lang="en-US" dirty="0"/>
              <a:t> (25 </a:t>
            </a:r>
            <a:r>
              <a:rPr lang="en-US" dirty="0" err="1"/>
              <a:t>ft</a:t>
            </a:r>
            <a:r>
              <a:rPr lang="en-US" dirty="0"/>
              <a:t>) or better (for both lateral and vertical measurements), at least 95% of the time.</a:t>
            </a:r>
            <a:r>
              <a:rPr lang="en-US" baseline="30000" dirty="0">
                <a:hlinkClick r:id="rId2"/>
              </a:rPr>
              <a:t>[2]</a:t>
            </a:r>
            <a:r>
              <a:rPr lang="en-US" dirty="0"/>
              <a:t> Actual performance measurements of the system at specific locations have shown it typically provides better than 1.0 </a:t>
            </a:r>
            <a:r>
              <a:rPr lang="en-US" dirty="0" err="1"/>
              <a:t>metre</a:t>
            </a:r>
            <a:r>
              <a:rPr lang="en-US" dirty="0"/>
              <a:t> (3 </a:t>
            </a:r>
            <a:r>
              <a:rPr lang="en-US" dirty="0" err="1"/>
              <a:t>ft</a:t>
            </a:r>
            <a:r>
              <a:rPr lang="en-US" dirty="0"/>
              <a:t> 3 in) laterally and 1.5 </a:t>
            </a:r>
            <a:r>
              <a:rPr lang="en-US" dirty="0" err="1"/>
              <a:t>metres</a:t>
            </a:r>
            <a:r>
              <a:rPr lang="en-US" dirty="0"/>
              <a:t> (4 </a:t>
            </a:r>
            <a:r>
              <a:rPr lang="en-US" dirty="0" err="1"/>
              <a:t>ft</a:t>
            </a:r>
            <a:r>
              <a:rPr lang="en-US" dirty="0"/>
              <a:t> 11 in) vertically throughout most of the contiguous United States and large parts of </a:t>
            </a:r>
            <a:r>
              <a:rPr lang="en-US" dirty="0" smtClean="0"/>
              <a:t>Canada and</a:t>
            </a:r>
            <a:r>
              <a:rPr lang="en-US" dirty="0"/>
              <a:t> Alaska.</a:t>
            </a:r>
            <a:r>
              <a:rPr lang="en-US" baseline="30000" dirty="0">
                <a:hlinkClick r:id="rId3"/>
              </a:rPr>
              <a:t>[3]</a:t>
            </a:r>
            <a:r>
              <a:rPr lang="en-US" dirty="0"/>
              <a:t> With these results, WAAS is capable of achieving the required Category I precision approach accuracy of 16 </a:t>
            </a:r>
            <a:r>
              <a:rPr lang="en-US" dirty="0" err="1"/>
              <a:t>metres</a:t>
            </a:r>
            <a:r>
              <a:rPr lang="en-US" dirty="0"/>
              <a:t> (52 </a:t>
            </a:r>
            <a:r>
              <a:rPr lang="en-US" dirty="0" err="1"/>
              <a:t>ft</a:t>
            </a:r>
            <a:r>
              <a:rPr lang="en-US" dirty="0"/>
              <a:t>) laterally and 4.0 </a:t>
            </a:r>
            <a:r>
              <a:rPr lang="en-US" dirty="0" err="1"/>
              <a:t>metres</a:t>
            </a:r>
            <a:r>
              <a:rPr lang="en-US" dirty="0"/>
              <a:t> (13.1 </a:t>
            </a:r>
            <a:r>
              <a:rPr lang="en-US" dirty="0" err="1"/>
              <a:t>ft</a:t>
            </a:r>
            <a:r>
              <a:rPr lang="en-US" dirty="0"/>
              <a:t>) vertically.</a:t>
            </a:r>
            <a:r>
              <a:rPr lang="en-US" baseline="30000" dirty="0">
                <a:hlinkClick r:id="rId4"/>
              </a:rPr>
              <a:t>[4]</a:t>
            </a:r>
            <a:endParaRPr lang="en-US" dirty="0"/>
          </a:p>
        </p:txBody>
      </p:sp>
    </p:spTree>
    <p:extLst>
      <p:ext uri="{BB962C8B-B14F-4D97-AF65-F5344CB8AC3E}">
        <p14:creationId xmlns:p14="http://schemas.microsoft.com/office/powerpoint/2010/main" val="989819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Fig. 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6981" y="3470563"/>
            <a:ext cx="4334572" cy="30542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ig. 3.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973" y="3482544"/>
            <a:ext cx="4111116" cy="304222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75654" y="2112970"/>
            <a:ext cx="6096000" cy="923330"/>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3.7.</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Illustrations of local area (left) and wide area (right) DGNSS systems.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5412270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524000" y="0"/>
            <a:ext cx="9144000" cy="812800"/>
          </a:xfrm>
          <a:prstGeom prst="rect">
            <a:avLst/>
          </a:prstGeom>
          <a:noFill/>
          <a:ln>
            <a:noFill/>
          </a:ln>
          <a:effectLst>
            <a:outerShdw dist="28398" dir="1593903" algn="ctr" rotWithShape="0">
              <a:srgbClr val="AC7F0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4400" b="1">
                <a:solidFill>
                  <a:srgbClr val="8E0A20"/>
                </a:solidFill>
                <a:latin typeface="Times New Roman" charset="0"/>
              </a:rPr>
              <a:t>Wide Area Augmentation System</a:t>
            </a:r>
          </a:p>
        </p:txBody>
      </p:sp>
      <p:grpSp>
        <p:nvGrpSpPr>
          <p:cNvPr id="43011" name="Group 94"/>
          <p:cNvGrpSpPr>
            <a:grpSpLocks/>
          </p:cNvGrpSpPr>
          <p:nvPr/>
        </p:nvGrpSpPr>
        <p:grpSpPr bwMode="auto">
          <a:xfrm>
            <a:off x="9709151" y="2403476"/>
            <a:ext cx="544513" cy="417513"/>
            <a:chOff x="1621" y="1008"/>
            <a:chExt cx="231" cy="231"/>
          </a:xfrm>
        </p:grpSpPr>
        <p:sp>
          <p:nvSpPr>
            <p:cNvPr id="43236" name="Rectangle 95"/>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7" name="Rectangle 96"/>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8" name="Oval 97"/>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12" name="Group 98"/>
          <p:cNvGrpSpPr>
            <a:grpSpLocks/>
          </p:cNvGrpSpPr>
          <p:nvPr/>
        </p:nvGrpSpPr>
        <p:grpSpPr bwMode="auto">
          <a:xfrm>
            <a:off x="3932238" y="1776413"/>
            <a:ext cx="544512" cy="417512"/>
            <a:chOff x="1621" y="1008"/>
            <a:chExt cx="231" cy="231"/>
          </a:xfrm>
        </p:grpSpPr>
        <p:sp>
          <p:nvSpPr>
            <p:cNvPr id="43233" name="Rectangle 99"/>
            <p:cNvSpPr>
              <a:spLocks noChangeArrowheads="1"/>
            </p:cNvSpPr>
            <p:nvPr/>
          </p:nvSpPr>
          <p:spPr bwMode="auto">
            <a:xfrm>
              <a:off x="1621" y="1008"/>
              <a:ext cx="58" cy="231"/>
            </a:xfrm>
            <a:prstGeom prst="rect">
              <a:avLst/>
            </a:prstGeom>
            <a:solidFill>
              <a:srgbClr val="0D0D0D"/>
            </a:solidFill>
            <a:ln w="38100">
              <a:solidFill>
                <a:srgbClr val="FF0000"/>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4" name="Rectangle 100"/>
            <p:cNvSpPr>
              <a:spLocks noChangeArrowheads="1"/>
            </p:cNvSpPr>
            <p:nvPr/>
          </p:nvSpPr>
          <p:spPr bwMode="auto">
            <a:xfrm>
              <a:off x="1793" y="1008"/>
              <a:ext cx="59" cy="231"/>
            </a:xfrm>
            <a:prstGeom prst="rect">
              <a:avLst/>
            </a:prstGeom>
            <a:solidFill>
              <a:srgbClr val="0D0D0D"/>
            </a:solidFill>
            <a:ln w="38100">
              <a:solidFill>
                <a:srgbClr val="FF0000"/>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5" name="Oval 101"/>
            <p:cNvSpPr>
              <a:spLocks noChangeArrowheads="1"/>
            </p:cNvSpPr>
            <p:nvPr/>
          </p:nvSpPr>
          <p:spPr bwMode="auto">
            <a:xfrm>
              <a:off x="1678" y="1066"/>
              <a:ext cx="116" cy="116"/>
            </a:xfrm>
            <a:prstGeom prst="ellipse">
              <a:avLst/>
            </a:prstGeom>
            <a:solidFill>
              <a:srgbClr val="0D0D0D"/>
            </a:solidFill>
            <a:ln w="38100">
              <a:solidFill>
                <a:srgbClr val="FF0000"/>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13" name="Group 102"/>
          <p:cNvGrpSpPr>
            <a:grpSpLocks/>
          </p:cNvGrpSpPr>
          <p:nvPr/>
        </p:nvGrpSpPr>
        <p:grpSpPr bwMode="auto">
          <a:xfrm>
            <a:off x="6456363" y="1193801"/>
            <a:ext cx="493712" cy="468313"/>
            <a:chOff x="1621" y="1008"/>
            <a:chExt cx="231" cy="231"/>
          </a:xfrm>
        </p:grpSpPr>
        <p:sp>
          <p:nvSpPr>
            <p:cNvPr id="43230" name="Rectangle 103"/>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1" name="Rectangle 104"/>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32" name="Oval 105"/>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14" name="Group 106"/>
          <p:cNvGrpSpPr>
            <a:grpSpLocks/>
          </p:cNvGrpSpPr>
          <p:nvPr/>
        </p:nvGrpSpPr>
        <p:grpSpPr bwMode="auto">
          <a:xfrm>
            <a:off x="7864476" y="1354138"/>
            <a:ext cx="493713" cy="468312"/>
            <a:chOff x="1621" y="1008"/>
            <a:chExt cx="231" cy="231"/>
          </a:xfrm>
        </p:grpSpPr>
        <p:sp>
          <p:nvSpPr>
            <p:cNvPr id="43227" name="Rectangle 107"/>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8" name="Rectangle 108"/>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9" name="Oval 109"/>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15" name="Group 114"/>
          <p:cNvGrpSpPr>
            <a:grpSpLocks/>
          </p:cNvGrpSpPr>
          <p:nvPr/>
        </p:nvGrpSpPr>
        <p:grpSpPr bwMode="auto">
          <a:xfrm>
            <a:off x="9147176" y="1711326"/>
            <a:ext cx="493713" cy="468313"/>
            <a:chOff x="1621" y="1008"/>
            <a:chExt cx="231" cy="231"/>
          </a:xfrm>
        </p:grpSpPr>
        <p:sp>
          <p:nvSpPr>
            <p:cNvPr id="43224" name="Rectangle 115"/>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5" name="Rectangle 116"/>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6" name="Oval 117"/>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16" name="Group 122"/>
          <p:cNvGrpSpPr>
            <a:grpSpLocks/>
          </p:cNvGrpSpPr>
          <p:nvPr/>
        </p:nvGrpSpPr>
        <p:grpSpPr bwMode="auto">
          <a:xfrm>
            <a:off x="5168901" y="1338263"/>
            <a:ext cx="493713" cy="468312"/>
            <a:chOff x="1621" y="1008"/>
            <a:chExt cx="231" cy="231"/>
          </a:xfrm>
        </p:grpSpPr>
        <p:sp>
          <p:nvSpPr>
            <p:cNvPr id="43221" name="Rectangle 123"/>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2" name="Rectangle 124"/>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223" name="Oval 125"/>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pic>
        <p:nvPicPr>
          <p:cNvPr id="43017" name="Picture 128" descr="j0178707"/>
          <p:cNvPicPr>
            <a:picLocks noChangeAspect="1" noChangeArrowheads="1"/>
          </p:cNvPicPr>
          <p:nvPr/>
        </p:nvPicPr>
        <p:blipFill>
          <a:blip r:embed="rId2">
            <a:extLst>
              <a:ext uri="{28A0092B-C50C-407E-A947-70E740481C1C}">
                <a14:useLocalDpi xmlns:a14="http://schemas.microsoft.com/office/drawing/2010/main" val="0"/>
              </a:ext>
            </a:extLst>
          </a:blip>
          <a:srcRect l="1389" t="11104" r="6511" b="8311"/>
          <a:stretch>
            <a:fillRect/>
          </a:stretch>
        </p:blipFill>
        <p:spPr bwMode="auto">
          <a:xfrm>
            <a:off x="5768976" y="3016250"/>
            <a:ext cx="270192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8" name="Group 130"/>
          <p:cNvGrpSpPr>
            <a:grpSpLocks/>
          </p:cNvGrpSpPr>
          <p:nvPr/>
        </p:nvGrpSpPr>
        <p:grpSpPr bwMode="auto">
          <a:xfrm>
            <a:off x="6708776" y="1620838"/>
            <a:ext cx="682625" cy="1733550"/>
            <a:chOff x="2680" y="1036"/>
            <a:chExt cx="928" cy="1888"/>
          </a:xfrm>
        </p:grpSpPr>
        <p:sp>
          <p:nvSpPr>
            <p:cNvPr id="43210" name="Line 131"/>
            <p:cNvSpPr>
              <a:spLocks noChangeShapeType="1"/>
            </p:cNvSpPr>
            <p:nvPr/>
          </p:nvSpPr>
          <p:spPr bwMode="auto">
            <a:xfrm>
              <a:off x="2950" y="1848"/>
              <a:ext cx="138" cy="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1" name="Line 132"/>
            <p:cNvSpPr>
              <a:spLocks noChangeShapeType="1"/>
            </p:cNvSpPr>
            <p:nvPr/>
          </p:nvSpPr>
          <p:spPr bwMode="auto">
            <a:xfrm>
              <a:off x="2680" y="1036"/>
              <a:ext cx="326" cy="6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2" name="Line 133"/>
            <p:cNvSpPr>
              <a:spLocks noChangeShapeType="1"/>
            </p:cNvSpPr>
            <p:nvPr/>
          </p:nvSpPr>
          <p:spPr bwMode="auto">
            <a:xfrm flipH="1">
              <a:off x="2861" y="1733"/>
              <a:ext cx="153" cy="6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3" name="Line 134"/>
            <p:cNvSpPr>
              <a:spLocks noChangeShapeType="1"/>
            </p:cNvSpPr>
            <p:nvPr/>
          </p:nvSpPr>
          <p:spPr bwMode="auto">
            <a:xfrm flipV="1">
              <a:off x="2873" y="1774"/>
              <a:ext cx="271" cy="1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4" name="Line 135"/>
            <p:cNvSpPr>
              <a:spLocks noChangeShapeType="1"/>
            </p:cNvSpPr>
            <p:nvPr/>
          </p:nvSpPr>
          <p:spPr bwMode="auto">
            <a:xfrm flipH="1">
              <a:off x="2935" y="1775"/>
              <a:ext cx="217" cy="7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5" name="Line 136"/>
            <p:cNvSpPr>
              <a:spLocks noChangeShapeType="1"/>
            </p:cNvSpPr>
            <p:nvPr/>
          </p:nvSpPr>
          <p:spPr bwMode="auto">
            <a:xfrm>
              <a:off x="3092" y="1861"/>
              <a:ext cx="226" cy="45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6" name="Line 137"/>
            <p:cNvSpPr>
              <a:spLocks noChangeShapeType="1"/>
            </p:cNvSpPr>
            <p:nvPr/>
          </p:nvSpPr>
          <p:spPr bwMode="auto">
            <a:xfrm flipH="1">
              <a:off x="3148" y="2320"/>
              <a:ext cx="181" cy="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7" name="Line 138"/>
            <p:cNvSpPr>
              <a:spLocks noChangeShapeType="1"/>
            </p:cNvSpPr>
            <p:nvPr/>
          </p:nvSpPr>
          <p:spPr bwMode="auto">
            <a:xfrm flipV="1">
              <a:off x="3148" y="2359"/>
              <a:ext cx="278" cy="1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8" name="Line 139"/>
            <p:cNvSpPr>
              <a:spLocks noChangeShapeType="1"/>
            </p:cNvSpPr>
            <p:nvPr/>
          </p:nvSpPr>
          <p:spPr bwMode="auto">
            <a:xfrm flipH="1">
              <a:off x="3214" y="2362"/>
              <a:ext cx="220" cy="7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19" name="Line 140"/>
            <p:cNvSpPr>
              <a:spLocks noChangeShapeType="1"/>
            </p:cNvSpPr>
            <p:nvPr/>
          </p:nvSpPr>
          <p:spPr bwMode="auto">
            <a:xfrm>
              <a:off x="3227" y="2438"/>
              <a:ext cx="156" cy="2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20" name="Line 141"/>
            <p:cNvSpPr>
              <a:spLocks noChangeShapeType="1"/>
            </p:cNvSpPr>
            <p:nvPr/>
          </p:nvSpPr>
          <p:spPr bwMode="auto">
            <a:xfrm>
              <a:off x="3386" y="2466"/>
              <a:ext cx="222" cy="458"/>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19" name="Group 142"/>
          <p:cNvGrpSpPr>
            <a:grpSpLocks/>
          </p:cNvGrpSpPr>
          <p:nvPr/>
        </p:nvGrpSpPr>
        <p:grpSpPr bwMode="auto">
          <a:xfrm>
            <a:off x="7391400" y="1768475"/>
            <a:ext cx="736600" cy="1531938"/>
            <a:chOff x="874" y="952"/>
            <a:chExt cx="1674" cy="1486"/>
          </a:xfrm>
        </p:grpSpPr>
        <p:sp>
          <p:nvSpPr>
            <p:cNvPr id="43199" name="Line 143"/>
            <p:cNvSpPr>
              <a:spLocks noChangeShapeType="1"/>
            </p:cNvSpPr>
            <p:nvPr/>
          </p:nvSpPr>
          <p:spPr bwMode="auto">
            <a:xfrm flipH="1">
              <a:off x="1932" y="952"/>
              <a:ext cx="616" cy="54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0" name="Line 144"/>
            <p:cNvSpPr>
              <a:spLocks noChangeShapeType="1"/>
            </p:cNvSpPr>
            <p:nvPr/>
          </p:nvSpPr>
          <p:spPr bwMode="auto">
            <a:xfrm>
              <a:off x="1937" y="1491"/>
              <a:ext cx="49" cy="1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1" name="Line 145"/>
            <p:cNvSpPr>
              <a:spLocks noChangeShapeType="1"/>
            </p:cNvSpPr>
            <p:nvPr/>
          </p:nvSpPr>
          <p:spPr bwMode="auto">
            <a:xfrm flipH="1" flipV="1">
              <a:off x="1824" y="1475"/>
              <a:ext cx="160" cy="151"/>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2" name="Line 146"/>
            <p:cNvSpPr>
              <a:spLocks noChangeShapeType="1"/>
            </p:cNvSpPr>
            <p:nvPr/>
          </p:nvSpPr>
          <p:spPr bwMode="auto">
            <a:xfrm>
              <a:off x="1826" y="1483"/>
              <a:ext cx="85" cy="17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3" name="Line 147"/>
            <p:cNvSpPr>
              <a:spLocks noChangeShapeType="1"/>
            </p:cNvSpPr>
            <p:nvPr/>
          </p:nvSpPr>
          <p:spPr bwMode="auto">
            <a:xfrm flipH="1" flipV="1">
              <a:off x="1813" y="1594"/>
              <a:ext cx="97" cy="6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4" name="Line 148"/>
            <p:cNvSpPr>
              <a:spLocks noChangeShapeType="1"/>
            </p:cNvSpPr>
            <p:nvPr/>
          </p:nvSpPr>
          <p:spPr bwMode="auto">
            <a:xfrm flipH="1">
              <a:off x="1400" y="1599"/>
              <a:ext cx="417" cy="35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5" name="Line 149"/>
            <p:cNvSpPr>
              <a:spLocks noChangeShapeType="1"/>
            </p:cNvSpPr>
            <p:nvPr/>
          </p:nvSpPr>
          <p:spPr bwMode="auto">
            <a:xfrm>
              <a:off x="1401" y="1954"/>
              <a:ext cx="67" cy="1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6" name="Line 150"/>
            <p:cNvSpPr>
              <a:spLocks noChangeShapeType="1"/>
            </p:cNvSpPr>
            <p:nvPr/>
          </p:nvSpPr>
          <p:spPr bwMode="auto">
            <a:xfrm flipH="1" flipV="1">
              <a:off x="1309" y="1946"/>
              <a:ext cx="160" cy="14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7" name="Line 151"/>
            <p:cNvSpPr>
              <a:spLocks noChangeShapeType="1"/>
            </p:cNvSpPr>
            <p:nvPr/>
          </p:nvSpPr>
          <p:spPr bwMode="auto">
            <a:xfrm>
              <a:off x="1311" y="1954"/>
              <a:ext cx="83" cy="16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8" name="Line 152"/>
            <p:cNvSpPr>
              <a:spLocks noChangeShapeType="1"/>
            </p:cNvSpPr>
            <p:nvPr/>
          </p:nvSpPr>
          <p:spPr bwMode="auto">
            <a:xfrm flipH="1" flipV="1">
              <a:off x="1287" y="2071"/>
              <a:ext cx="107" cy="5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209" name="Line 153"/>
            <p:cNvSpPr>
              <a:spLocks noChangeShapeType="1"/>
            </p:cNvSpPr>
            <p:nvPr/>
          </p:nvSpPr>
          <p:spPr bwMode="auto">
            <a:xfrm flipH="1">
              <a:off x="874" y="2076"/>
              <a:ext cx="415" cy="36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0" name="Group 154"/>
          <p:cNvGrpSpPr>
            <a:grpSpLocks/>
          </p:cNvGrpSpPr>
          <p:nvPr/>
        </p:nvGrpSpPr>
        <p:grpSpPr bwMode="auto">
          <a:xfrm>
            <a:off x="5446713" y="1731963"/>
            <a:ext cx="1898650" cy="1592262"/>
            <a:chOff x="2680" y="1036"/>
            <a:chExt cx="928" cy="1888"/>
          </a:xfrm>
        </p:grpSpPr>
        <p:sp>
          <p:nvSpPr>
            <p:cNvPr id="43188" name="Line 155"/>
            <p:cNvSpPr>
              <a:spLocks noChangeShapeType="1"/>
            </p:cNvSpPr>
            <p:nvPr/>
          </p:nvSpPr>
          <p:spPr bwMode="auto">
            <a:xfrm>
              <a:off x="2950" y="1848"/>
              <a:ext cx="138" cy="1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9" name="Line 156"/>
            <p:cNvSpPr>
              <a:spLocks noChangeShapeType="1"/>
            </p:cNvSpPr>
            <p:nvPr/>
          </p:nvSpPr>
          <p:spPr bwMode="auto">
            <a:xfrm>
              <a:off x="2680" y="1036"/>
              <a:ext cx="326" cy="69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0" name="Line 157"/>
            <p:cNvSpPr>
              <a:spLocks noChangeShapeType="1"/>
            </p:cNvSpPr>
            <p:nvPr/>
          </p:nvSpPr>
          <p:spPr bwMode="auto">
            <a:xfrm flipH="1">
              <a:off x="2861" y="1733"/>
              <a:ext cx="153" cy="6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1" name="Line 158"/>
            <p:cNvSpPr>
              <a:spLocks noChangeShapeType="1"/>
            </p:cNvSpPr>
            <p:nvPr/>
          </p:nvSpPr>
          <p:spPr bwMode="auto">
            <a:xfrm flipV="1">
              <a:off x="2873" y="1774"/>
              <a:ext cx="271" cy="1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2" name="Line 159"/>
            <p:cNvSpPr>
              <a:spLocks noChangeShapeType="1"/>
            </p:cNvSpPr>
            <p:nvPr/>
          </p:nvSpPr>
          <p:spPr bwMode="auto">
            <a:xfrm flipH="1">
              <a:off x="2935" y="1775"/>
              <a:ext cx="217" cy="76"/>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3" name="Line 160"/>
            <p:cNvSpPr>
              <a:spLocks noChangeShapeType="1"/>
            </p:cNvSpPr>
            <p:nvPr/>
          </p:nvSpPr>
          <p:spPr bwMode="auto">
            <a:xfrm>
              <a:off x="3092" y="1861"/>
              <a:ext cx="226" cy="45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4" name="Line 161"/>
            <p:cNvSpPr>
              <a:spLocks noChangeShapeType="1"/>
            </p:cNvSpPr>
            <p:nvPr/>
          </p:nvSpPr>
          <p:spPr bwMode="auto">
            <a:xfrm flipH="1">
              <a:off x="3148" y="2320"/>
              <a:ext cx="181" cy="52"/>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5" name="Line 162"/>
            <p:cNvSpPr>
              <a:spLocks noChangeShapeType="1"/>
            </p:cNvSpPr>
            <p:nvPr/>
          </p:nvSpPr>
          <p:spPr bwMode="auto">
            <a:xfrm flipV="1">
              <a:off x="3148" y="2359"/>
              <a:ext cx="278" cy="1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6" name="Line 163"/>
            <p:cNvSpPr>
              <a:spLocks noChangeShapeType="1"/>
            </p:cNvSpPr>
            <p:nvPr/>
          </p:nvSpPr>
          <p:spPr bwMode="auto">
            <a:xfrm flipH="1">
              <a:off x="3214" y="2362"/>
              <a:ext cx="220" cy="7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7" name="Line 164"/>
            <p:cNvSpPr>
              <a:spLocks noChangeShapeType="1"/>
            </p:cNvSpPr>
            <p:nvPr/>
          </p:nvSpPr>
          <p:spPr bwMode="auto">
            <a:xfrm>
              <a:off x="3227" y="2438"/>
              <a:ext cx="156" cy="27"/>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98" name="Line 165"/>
            <p:cNvSpPr>
              <a:spLocks noChangeShapeType="1"/>
            </p:cNvSpPr>
            <p:nvPr/>
          </p:nvSpPr>
          <p:spPr bwMode="auto">
            <a:xfrm>
              <a:off x="3386" y="2466"/>
              <a:ext cx="222" cy="458"/>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1" name="Group 178"/>
          <p:cNvGrpSpPr>
            <a:grpSpLocks/>
          </p:cNvGrpSpPr>
          <p:nvPr/>
        </p:nvGrpSpPr>
        <p:grpSpPr bwMode="auto">
          <a:xfrm>
            <a:off x="4202114" y="1985963"/>
            <a:ext cx="3182937" cy="1435100"/>
            <a:chOff x="2680" y="1036"/>
            <a:chExt cx="928" cy="1888"/>
          </a:xfrm>
        </p:grpSpPr>
        <p:sp>
          <p:nvSpPr>
            <p:cNvPr id="43177" name="Line 179"/>
            <p:cNvSpPr>
              <a:spLocks noChangeShapeType="1"/>
            </p:cNvSpPr>
            <p:nvPr/>
          </p:nvSpPr>
          <p:spPr bwMode="auto">
            <a:xfrm>
              <a:off x="2950" y="1848"/>
              <a:ext cx="138" cy="1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8" name="Line 180"/>
            <p:cNvSpPr>
              <a:spLocks noChangeShapeType="1"/>
            </p:cNvSpPr>
            <p:nvPr/>
          </p:nvSpPr>
          <p:spPr bwMode="auto">
            <a:xfrm>
              <a:off x="2680" y="1036"/>
              <a:ext cx="326" cy="69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9" name="Line 181"/>
            <p:cNvSpPr>
              <a:spLocks noChangeShapeType="1"/>
            </p:cNvSpPr>
            <p:nvPr/>
          </p:nvSpPr>
          <p:spPr bwMode="auto">
            <a:xfrm flipH="1">
              <a:off x="2861" y="1733"/>
              <a:ext cx="153"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0" name="Line 182"/>
            <p:cNvSpPr>
              <a:spLocks noChangeShapeType="1"/>
            </p:cNvSpPr>
            <p:nvPr/>
          </p:nvSpPr>
          <p:spPr bwMode="auto">
            <a:xfrm flipV="1">
              <a:off x="2873" y="1774"/>
              <a:ext cx="271" cy="1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1" name="Line 183"/>
            <p:cNvSpPr>
              <a:spLocks noChangeShapeType="1"/>
            </p:cNvSpPr>
            <p:nvPr/>
          </p:nvSpPr>
          <p:spPr bwMode="auto">
            <a:xfrm flipH="1">
              <a:off x="2935" y="1775"/>
              <a:ext cx="217" cy="76"/>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2" name="Line 184"/>
            <p:cNvSpPr>
              <a:spLocks noChangeShapeType="1"/>
            </p:cNvSpPr>
            <p:nvPr/>
          </p:nvSpPr>
          <p:spPr bwMode="auto">
            <a:xfrm>
              <a:off x="3092" y="1861"/>
              <a:ext cx="226" cy="45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3" name="Line 185"/>
            <p:cNvSpPr>
              <a:spLocks noChangeShapeType="1"/>
            </p:cNvSpPr>
            <p:nvPr/>
          </p:nvSpPr>
          <p:spPr bwMode="auto">
            <a:xfrm flipH="1">
              <a:off x="3148" y="2320"/>
              <a:ext cx="181" cy="5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4" name="Line 186"/>
            <p:cNvSpPr>
              <a:spLocks noChangeShapeType="1"/>
            </p:cNvSpPr>
            <p:nvPr/>
          </p:nvSpPr>
          <p:spPr bwMode="auto">
            <a:xfrm flipV="1">
              <a:off x="3148" y="2359"/>
              <a:ext cx="278" cy="1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5" name="Line 187"/>
            <p:cNvSpPr>
              <a:spLocks noChangeShapeType="1"/>
            </p:cNvSpPr>
            <p:nvPr/>
          </p:nvSpPr>
          <p:spPr bwMode="auto">
            <a:xfrm flipH="1">
              <a:off x="3214" y="2362"/>
              <a:ext cx="220" cy="7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6" name="Line 188"/>
            <p:cNvSpPr>
              <a:spLocks noChangeShapeType="1"/>
            </p:cNvSpPr>
            <p:nvPr/>
          </p:nvSpPr>
          <p:spPr bwMode="auto">
            <a:xfrm>
              <a:off x="3227" y="2438"/>
              <a:ext cx="156" cy="2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87" name="Line 189"/>
            <p:cNvSpPr>
              <a:spLocks noChangeShapeType="1"/>
            </p:cNvSpPr>
            <p:nvPr/>
          </p:nvSpPr>
          <p:spPr bwMode="auto">
            <a:xfrm>
              <a:off x="3386" y="2466"/>
              <a:ext cx="222" cy="458"/>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2" name="Group 190"/>
          <p:cNvGrpSpPr>
            <a:grpSpLocks/>
          </p:cNvGrpSpPr>
          <p:nvPr/>
        </p:nvGrpSpPr>
        <p:grpSpPr bwMode="auto">
          <a:xfrm>
            <a:off x="7385050" y="2125664"/>
            <a:ext cx="1982788" cy="1201737"/>
            <a:chOff x="874" y="952"/>
            <a:chExt cx="1674" cy="1486"/>
          </a:xfrm>
        </p:grpSpPr>
        <p:sp>
          <p:nvSpPr>
            <p:cNvPr id="43166" name="Line 191"/>
            <p:cNvSpPr>
              <a:spLocks noChangeShapeType="1"/>
            </p:cNvSpPr>
            <p:nvPr/>
          </p:nvSpPr>
          <p:spPr bwMode="auto">
            <a:xfrm flipH="1">
              <a:off x="1932" y="952"/>
              <a:ext cx="616" cy="54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7" name="Line 192"/>
            <p:cNvSpPr>
              <a:spLocks noChangeShapeType="1"/>
            </p:cNvSpPr>
            <p:nvPr/>
          </p:nvSpPr>
          <p:spPr bwMode="auto">
            <a:xfrm>
              <a:off x="1937" y="1491"/>
              <a:ext cx="49" cy="135"/>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8" name="Line 193"/>
            <p:cNvSpPr>
              <a:spLocks noChangeShapeType="1"/>
            </p:cNvSpPr>
            <p:nvPr/>
          </p:nvSpPr>
          <p:spPr bwMode="auto">
            <a:xfrm flipH="1" flipV="1">
              <a:off x="1824" y="1475"/>
              <a:ext cx="160" cy="151"/>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9" name="Line 194"/>
            <p:cNvSpPr>
              <a:spLocks noChangeShapeType="1"/>
            </p:cNvSpPr>
            <p:nvPr/>
          </p:nvSpPr>
          <p:spPr bwMode="auto">
            <a:xfrm>
              <a:off x="1826" y="1483"/>
              <a:ext cx="85" cy="17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0" name="Line 195"/>
            <p:cNvSpPr>
              <a:spLocks noChangeShapeType="1"/>
            </p:cNvSpPr>
            <p:nvPr/>
          </p:nvSpPr>
          <p:spPr bwMode="auto">
            <a:xfrm flipH="1" flipV="1">
              <a:off x="1813" y="1594"/>
              <a:ext cx="97" cy="6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1" name="Line 196"/>
            <p:cNvSpPr>
              <a:spLocks noChangeShapeType="1"/>
            </p:cNvSpPr>
            <p:nvPr/>
          </p:nvSpPr>
          <p:spPr bwMode="auto">
            <a:xfrm flipH="1">
              <a:off x="1400" y="1599"/>
              <a:ext cx="417" cy="358"/>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2" name="Line 197"/>
            <p:cNvSpPr>
              <a:spLocks noChangeShapeType="1"/>
            </p:cNvSpPr>
            <p:nvPr/>
          </p:nvSpPr>
          <p:spPr bwMode="auto">
            <a:xfrm>
              <a:off x="1401" y="1954"/>
              <a:ext cx="67" cy="14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3" name="Line 198"/>
            <p:cNvSpPr>
              <a:spLocks noChangeShapeType="1"/>
            </p:cNvSpPr>
            <p:nvPr/>
          </p:nvSpPr>
          <p:spPr bwMode="auto">
            <a:xfrm flipH="1" flipV="1">
              <a:off x="1309" y="1946"/>
              <a:ext cx="160" cy="149"/>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4" name="Line 199"/>
            <p:cNvSpPr>
              <a:spLocks noChangeShapeType="1"/>
            </p:cNvSpPr>
            <p:nvPr/>
          </p:nvSpPr>
          <p:spPr bwMode="auto">
            <a:xfrm>
              <a:off x="1311" y="1954"/>
              <a:ext cx="83" cy="164"/>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5" name="Line 200"/>
            <p:cNvSpPr>
              <a:spLocks noChangeShapeType="1"/>
            </p:cNvSpPr>
            <p:nvPr/>
          </p:nvSpPr>
          <p:spPr bwMode="auto">
            <a:xfrm flipH="1" flipV="1">
              <a:off x="1287" y="2071"/>
              <a:ext cx="107" cy="53"/>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76" name="Line 201"/>
            <p:cNvSpPr>
              <a:spLocks noChangeShapeType="1"/>
            </p:cNvSpPr>
            <p:nvPr/>
          </p:nvSpPr>
          <p:spPr bwMode="auto">
            <a:xfrm flipH="1">
              <a:off x="874" y="2076"/>
              <a:ext cx="415" cy="362"/>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3" name="Group 202"/>
          <p:cNvGrpSpPr>
            <a:grpSpLocks/>
          </p:cNvGrpSpPr>
          <p:nvPr/>
        </p:nvGrpSpPr>
        <p:grpSpPr bwMode="auto">
          <a:xfrm>
            <a:off x="7426326" y="2679701"/>
            <a:ext cx="2549525" cy="715963"/>
            <a:chOff x="874" y="952"/>
            <a:chExt cx="1674" cy="1486"/>
          </a:xfrm>
        </p:grpSpPr>
        <p:sp>
          <p:nvSpPr>
            <p:cNvPr id="43155" name="Line 203"/>
            <p:cNvSpPr>
              <a:spLocks noChangeShapeType="1"/>
            </p:cNvSpPr>
            <p:nvPr/>
          </p:nvSpPr>
          <p:spPr bwMode="auto">
            <a:xfrm flipH="1">
              <a:off x="1932" y="952"/>
              <a:ext cx="616" cy="54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6" name="Line 204"/>
            <p:cNvSpPr>
              <a:spLocks noChangeShapeType="1"/>
            </p:cNvSpPr>
            <p:nvPr/>
          </p:nvSpPr>
          <p:spPr bwMode="auto">
            <a:xfrm>
              <a:off x="1937" y="1491"/>
              <a:ext cx="49" cy="13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7" name="Line 205"/>
            <p:cNvSpPr>
              <a:spLocks noChangeShapeType="1"/>
            </p:cNvSpPr>
            <p:nvPr/>
          </p:nvSpPr>
          <p:spPr bwMode="auto">
            <a:xfrm flipH="1" flipV="1">
              <a:off x="1824" y="1475"/>
              <a:ext cx="160" cy="151"/>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8" name="Line 206"/>
            <p:cNvSpPr>
              <a:spLocks noChangeShapeType="1"/>
            </p:cNvSpPr>
            <p:nvPr/>
          </p:nvSpPr>
          <p:spPr bwMode="auto">
            <a:xfrm>
              <a:off x="1826" y="1483"/>
              <a:ext cx="85" cy="17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9" name="Line 207"/>
            <p:cNvSpPr>
              <a:spLocks noChangeShapeType="1"/>
            </p:cNvSpPr>
            <p:nvPr/>
          </p:nvSpPr>
          <p:spPr bwMode="auto">
            <a:xfrm flipH="1" flipV="1">
              <a:off x="1813" y="1594"/>
              <a:ext cx="97"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0" name="Line 208"/>
            <p:cNvSpPr>
              <a:spLocks noChangeShapeType="1"/>
            </p:cNvSpPr>
            <p:nvPr/>
          </p:nvSpPr>
          <p:spPr bwMode="auto">
            <a:xfrm flipH="1">
              <a:off x="1400" y="1599"/>
              <a:ext cx="417" cy="35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1" name="Line 209"/>
            <p:cNvSpPr>
              <a:spLocks noChangeShapeType="1"/>
            </p:cNvSpPr>
            <p:nvPr/>
          </p:nvSpPr>
          <p:spPr bwMode="auto">
            <a:xfrm>
              <a:off x="1401" y="1954"/>
              <a:ext cx="67" cy="14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2" name="Line 210"/>
            <p:cNvSpPr>
              <a:spLocks noChangeShapeType="1"/>
            </p:cNvSpPr>
            <p:nvPr/>
          </p:nvSpPr>
          <p:spPr bwMode="auto">
            <a:xfrm flipH="1" flipV="1">
              <a:off x="1309" y="1946"/>
              <a:ext cx="160" cy="14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3" name="Line 211"/>
            <p:cNvSpPr>
              <a:spLocks noChangeShapeType="1"/>
            </p:cNvSpPr>
            <p:nvPr/>
          </p:nvSpPr>
          <p:spPr bwMode="auto">
            <a:xfrm>
              <a:off x="1311" y="1954"/>
              <a:ext cx="83" cy="164"/>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4" name="Line 212"/>
            <p:cNvSpPr>
              <a:spLocks noChangeShapeType="1"/>
            </p:cNvSpPr>
            <p:nvPr/>
          </p:nvSpPr>
          <p:spPr bwMode="auto">
            <a:xfrm flipH="1" flipV="1">
              <a:off x="1287" y="2071"/>
              <a:ext cx="107" cy="5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65" name="Line 213"/>
            <p:cNvSpPr>
              <a:spLocks noChangeShapeType="1"/>
            </p:cNvSpPr>
            <p:nvPr/>
          </p:nvSpPr>
          <p:spPr bwMode="auto">
            <a:xfrm flipH="1">
              <a:off x="874" y="2076"/>
              <a:ext cx="415" cy="362"/>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24" name="Text Box 214"/>
          <p:cNvSpPr txBox="1">
            <a:spLocks noChangeArrowheads="1"/>
          </p:cNvSpPr>
          <p:nvPr/>
        </p:nvSpPr>
        <p:spPr bwMode="auto">
          <a:xfrm>
            <a:off x="2043113" y="968376"/>
            <a:ext cx="28067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a:solidFill>
                  <a:srgbClr val="F80000"/>
                </a:solidFill>
              </a:rPr>
              <a:t>Geostationary WAAS satellites</a:t>
            </a:r>
          </a:p>
        </p:txBody>
      </p:sp>
      <p:sp>
        <p:nvSpPr>
          <p:cNvPr id="43025" name="Text Box 215"/>
          <p:cNvSpPr txBox="1">
            <a:spLocks noChangeArrowheads="1"/>
          </p:cNvSpPr>
          <p:nvPr/>
        </p:nvSpPr>
        <p:spPr bwMode="auto">
          <a:xfrm>
            <a:off x="7240589" y="884238"/>
            <a:ext cx="2808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a:solidFill>
                  <a:srgbClr val="0000CC"/>
                </a:solidFill>
              </a:rPr>
              <a:t>GPS Constellation</a:t>
            </a:r>
          </a:p>
        </p:txBody>
      </p:sp>
      <p:grpSp>
        <p:nvGrpSpPr>
          <p:cNvPr id="43026" name="Group 216"/>
          <p:cNvGrpSpPr>
            <a:grpSpLocks/>
          </p:cNvGrpSpPr>
          <p:nvPr/>
        </p:nvGrpSpPr>
        <p:grpSpPr bwMode="auto">
          <a:xfrm>
            <a:off x="2233613" y="4854575"/>
            <a:ext cx="825500" cy="1365250"/>
            <a:chOff x="320" y="2404"/>
            <a:chExt cx="968" cy="1372"/>
          </a:xfrm>
        </p:grpSpPr>
        <p:sp>
          <p:nvSpPr>
            <p:cNvPr id="43148" name="Rectangle 217"/>
            <p:cNvSpPr>
              <a:spLocks noChangeArrowheads="1"/>
            </p:cNvSpPr>
            <p:nvPr/>
          </p:nvSpPr>
          <p:spPr bwMode="auto">
            <a:xfrm>
              <a:off x="320" y="3272"/>
              <a:ext cx="968" cy="504"/>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49" name="Rectangle 218"/>
            <p:cNvSpPr>
              <a:spLocks noChangeArrowheads="1"/>
            </p:cNvSpPr>
            <p:nvPr/>
          </p:nvSpPr>
          <p:spPr bwMode="auto">
            <a:xfrm>
              <a:off x="456" y="3444"/>
              <a:ext cx="160" cy="32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50" name="Rectangle 219"/>
            <p:cNvSpPr>
              <a:spLocks noChangeArrowheads="1"/>
            </p:cNvSpPr>
            <p:nvPr/>
          </p:nvSpPr>
          <p:spPr bwMode="auto">
            <a:xfrm>
              <a:off x="900" y="3376"/>
              <a:ext cx="248" cy="16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51" name="Line 220"/>
            <p:cNvSpPr>
              <a:spLocks noChangeShapeType="1"/>
            </p:cNvSpPr>
            <p:nvPr/>
          </p:nvSpPr>
          <p:spPr bwMode="auto">
            <a:xfrm>
              <a:off x="1028" y="3392"/>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52" name="AutoShape 221"/>
            <p:cNvSpPr>
              <a:spLocks noChangeArrowheads="1"/>
            </p:cNvSpPr>
            <p:nvPr/>
          </p:nvSpPr>
          <p:spPr bwMode="auto">
            <a:xfrm>
              <a:off x="440" y="2992"/>
              <a:ext cx="712"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53" name="Oval 222"/>
            <p:cNvSpPr>
              <a:spLocks noChangeArrowheads="1"/>
            </p:cNvSpPr>
            <p:nvPr/>
          </p:nvSpPr>
          <p:spPr bwMode="auto">
            <a:xfrm>
              <a:off x="384" y="2640"/>
              <a:ext cx="808"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54" name="AutoShape 223"/>
            <p:cNvSpPr>
              <a:spLocks noChangeArrowheads="1"/>
            </p:cNvSpPr>
            <p:nvPr/>
          </p:nvSpPr>
          <p:spPr bwMode="auto">
            <a:xfrm>
              <a:off x="736" y="2404"/>
              <a:ext cx="136" cy="472"/>
            </a:xfrm>
            <a:prstGeom prst="triangle">
              <a:avLst>
                <a:gd name="adj" fmla="val 4999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27" name="Group 224"/>
          <p:cNvGrpSpPr>
            <a:grpSpLocks/>
          </p:cNvGrpSpPr>
          <p:nvPr/>
        </p:nvGrpSpPr>
        <p:grpSpPr bwMode="auto">
          <a:xfrm flipH="1">
            <a:off x="2643188" y="2206626"/>
            <a:ext cx="1465262" cy="2644775"/>
            <a:chOff x="3224" y="1064"/>
            <a:chExt cx="1076" cy="2060"/>
          </a:xfrm>
        </p:grpSpPr>
        <p:sp>
          <p:nvSpPr>
            <p:cNvPr id="43137" name="Line 225"/>
            <p:cNvSpPr>
              <a:spLocks noChangeShapeType="1"/>
            </p:cNvSpPr>
            <p:nvPr/>
          </p:nvSpPr>
          <p:spPr bwMode="auto">
            <a:xfrm flipH="1" flipV="1">
              <a:off x="3911" y="2358"/>
              <a:ext cx="389" cy="76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8" name="Line 226"/>
            <p:cNvSpPr>
              <a:spLocks noChangeShapeType="1"/>
            </p:cNvSpPr>
            <p:nvPr/>
          </p:nvSpPr>
          <p:spPr bwMode="auto">
            <a:xfrm flipV="1">
              <a:off x="3919" y="2302"/>
              <a:ext cx="162" cy="6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9" name="Line 227"/>
            <p:cNvSpPr>
              <a:spLocks noChangeShapeType="1"/>
            </p:cNvSpPr>
            <p:nvPr/>
          </p:nvSpPr>
          <p:spPr bwMode="auto">
            <a:xfrm flipH="1">
              <a:off x="3754" y="2298"/>
              <a:ext cx="326" cy="21"/>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0" name="Line 228"/>
            <p:cNvSpPr>
              <a:spLocks noChangeShapeType="1"/>
            </p:cNvSpPr>
            <p:nvPr/>
          </p:nvSpPr>
          <p:spPr bwMode="auto">
            <a:xfrm flipV="1">
              <a:off x="3762" y="2239"/>
              <a:ext cx="233" cy="7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1" name="Line 229"/>
            <p:cNvSpPr>
              <a:spLocks noChangeShapeType="1"/>
            </p:cNvSpPr>
            <p:nvPr/>
          </p:nvSpPr>
          <p:spPr bwMode="auto">
            <a:xfrm flipH="1" flipV="1">
              <a:off x="3826" y="2222"/>
              <a:ext cx="160" cy="1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2" name="Line 230"/>
            <p:cNvSpPr>
              <a:spLocks noChangeShapeType="1"/>
            </p:cNvSpPr>
            <p:nvPr/>
          </p:nvSpPr>
          <p:spPr bwMode="auto">
            <a:xfrm flipH="1" flipV="1">
              <a:off x="3555" y="1717"/>
              <a:ext cx="275" cy="51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3" name="Line 231"/>
            <p:cNvSpPr>
              <a:spLocks noChangeShapeType="1"/>
            </p:cNvSpPr>
            <p:nvPr/>
          </p:nvSpPr>
          <p:spPr bwMode="auto">
            <a:xfrm flipV="1">
              <a:off x="3555" y="1661"/>
              <a:ext cx="178" cy="6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4" name="Line 232"/>
            <p:cNvSpPr>
              <a:spLocks noChangeShapeType="1"/>
            </p:cNvSpPr>
            <p:nvPr/>
          </p:nvSpPr>
          <p:spPr bwMode="auto">
            <a:xfrm flipH="1">
              <a:off x="3432" y="1660"/>
              <a:ext cx="313" cy="22"/>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5" name="Line 233"/>
            <p:cNvSpPr>
              <a:spLocks noChangeShapeType="1"/>
            </p:cNvSpPr>
            <p:nvPr/>
          </p:nvSpPr>
          <p:spPr bwMode="auto">
            <a:xfrm flipV="1">
              <a:off x="3440" y="1602"/>
              <a:ext cx="234" cy="77"/>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6" name="Line 234"/>
            <p:cNvSpPr>
              <a:spLocks noChangeShapeType="1"/>
            </p:cNvSpPr>
            <p:nvPr/>
          </p:nvSpPr>
          <p:spPr bwMode="auto">
            <a:xfrm flipH="1" flipV="1">
              <a:off x="3493" y="1574"/>
              <a:ext cx="168" cy="28"/>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47" name="Line 235"/>
            <p:cNvSpPr>
              <a:spLocks noChangeShapeType="1"/>
            </p:cNvSpPr>
            <p:nvPr/>
          </p:nvSpPr>
          <p:spPr bwMode="auto">
            <a:xfrm flipH="1" flipV="1">
              <a:off x="3224" y="1064"/>
              <a:ext cx="271" cy="512"/>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28" name="Group 236"/>
          <p:cNvGrpSpPr>
            <a:grpSpLocks/>
          </p:cNvGrpSpPr>
          <p:nvPr/>
        </p:nvGrpSpPr>
        <p:grpSpPr bwMode="auto">
          <a:xfrm>
            <a:off x="9593263" y="4240213"/>
            <a:ext cx="825500" cy="1365250"/>
            <a:chOff x="320" y="2404"/>
            <a:chExt cx="968" cy="1372"/>
          </a:xfrm>
        </p:grpSpPr>
        <p:sp>
          <p:nvSpPr>
            <p:cNvPr id="43130" name="Rectangle 237"/>
            <p:cNvSpPr>
              <a:spLocks noChangeArrowheads="1"/>
            </p:cNvSpPr>
            <p:nvPr/>
          </p:nvSpPr>
          <p:spPr bwMode="auto">
            <a:xfrm>
              <a:off x="320" y="3272"/>
              <a:ext cx="968" cy="504"/>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31" name="Rectangle 238"/>
            <p:cNvSpPr>
              <a:spLocks noChangeArrowheads="1"/>
            </p:cNvSpPr>
            <p:nvPr/>
          </p:nvSpPr>
          <p:spPr bwMode="auto">
            <a:xfrm>
              <a:off x="456" y="3444"/>
              <a:ext cx="160" cy="32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32" name="Rectangle 239"/>
            <p:cNvSpPr>
              <a:spLocks noChangeArrowheads="1"/>
            </p:cNvSpPr>
            <p:nvPr/>
          </p:nvSpPr>
          <p:spPr bwMode="auto">
            <a:xfrm>
              <a:off x="900" y="3376"/>
              <a:ext cx="248" cy="16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33" name="Line 240"/>
            <p:cNvSpPr>
              <a:spLocks noChangeShapeType="1"/>
            </p:cNvSpPr>
            <p:nvPr/>
          </p:nvSpPr>
          <p:spPr bwMode="auto">
            <a:xfrm>
              <a:off x="1028" y="3392"/>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34" name="AutoShape 241"/>
            <p:cNvSpPr>
              <a:spLocks noChangeArrowheads="1"/>
            </p:cNvSpPr>
            <p:nvPr/>
          </p:nvSpPr>
          <p:spPr bwMode="auto">
            <a:xfrm>
              <a:off x="440" y="2992"/>
              <a:ext cx="712"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35" name="Oval 242"/>
            <p:cNvSpPr>
              <a:spLocks noChangeArrowheads="1"/>
            </p:cNvSpPr>
            <p:nvPr/>
          </p:nvSpPr>
          <p:spPr bwMode="auto">
            <a:xfrm>
              <a:off x="384" y="2640"/>
              <a:ext cx="808"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3136" name="AutoShape 243"/>
            <p:cNvSpPr>
              <a:spLocks noChangeArrowheads="1"/>
            </p:cNvSpPr>
            <p:nvPr/>
          </p:nvSpPr>
          <p:spPr bwMode="auto">
            <a:xfrm>
              <a:off x="736" y="2404"/>
              <a:ext cx="136" cy="472"/>
            </a:xfrm>
            <a:prstGeom prst="triangle">
              <a:avLst>
                <a:gd name="adj" fmla="val 4999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43029" name="Group 244"/>
          <p:cNvGrpSpPr>
            <a:grpSpLocks/>
          </p:cNvGrpSpPr>
          <p:nvPr/>
        </p:nvGrpSpPr>
        <p:grpSpPr bwMode="auto">
          <a:xfrm>
            <a:off x="9975851" y="2776539"/>
            <a:ext cx="42863" cy="1398587"/>
            <a:chOff x="3224" y="1064"/>
            <a:chExt cx="1076" cy="2060"/>
          </a:xfrm>
        </p:grpSpPr>
        <p:sp>
          <p:nvSpPr>
            <p:cNvPr id="43119" name="Line 245"/>
            <p:cNvSpPr>
              <a:spLocks noChangeShapeType="1"/>
            </p:cNvSpPr>
            <p:nvPr/>
          </p:nvSpPr>
          <p:spPr bwMode="auto">
            <a:xfrm flipH="1" flipV="1">
              <a:off x="3911" y="2358"/>
              <a:ext cx="389" cy="76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0" name="Line 246"/>
            <p:cNvSpPr>
              <a:spLocks noChangeShapeType="1"/>
            </p:cNvSpPr>
            <p:nvPr/>
          </p:nvSpPr>
          <p:spPr bwMode="auto">
            <a:xfrm flipV="1">
              <a:off x="3919" y="2302"/>
              <a:ext cx="162" cy="6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1" name="Line 247"/>
            <p:cNvSpPr>
              <a:spLocks noChangeShapeType="1"/>
            </p:cNvSpPr>
            <p:nvPr/>
          </p:nvSpPr>
          <p:spPr bwMode="auto">
            <a:xfrm flipH="1">
              <a:off x="3754" y="2298"/>
              <a:ext cx="326" cy="21"/>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2" name="Line 248"/>
            <p:cNvSpPr>
              <a:spLocks noChangeShapeType="1"/>
            </p:cNvSpPr>
            <p:nvPr/>
          </p:nvSpPr>
          <p:spPr bwMode="auto">
            <a:xfrm flipV="1">
              <a:off x="3762" y="2239"/>
              <a:ext cx="233" cy="7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3" name="Line 249"/>
            <p:cNvSpPr>
              <a:spLocks noChangeShapeType="1"/>
            </p:cNvSpPr>
            <p:nvPr/>
          </p:nvSpPr>
          <p:spPr bwMode="auto">
            <a:xfrm flipH="1" flipV="1">
              <a:off x="3826" y="2222"/>
              <a:ext cx="160" cy="16"/>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4" name="Line 250"/>
            <p:cNvSpPr>
              <a:spLocks noChangeShapeType="1"/>
            </p:cNvSpPr>
            <p:nvPr/>
          </p:nvSpPr>
          <p:spPr bwMode="auto">
            <a:xfrm flipH="1" flipV="1">
              <a:off x="3555" y="1717"/>
              <a:ext cx="275" cy="514"/>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5" name="Line 251"/>
            <p:cNvSpPr>
              <a:spLocks noChangeShapeType="1"/>
            </p:cNvSpPr>
            <p:nvPr/>
          </p:nvSpPr>
          <p:spPr bwMode="auto">
            <a:xfrm flipV="1">
              <a:off x="3555" y="1661"/>
              <a:ext cx="178" cy="6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6" name="Line 252"/>
            <p:cNvSpPr>
              <a:spLocks noChangeShapeType="1"/>
            </p:cNvSpPr>
            <p:nvPr/>
          </p:nvSpPr>
          <p:spPr bwMode="auto">
            <a:xfrm flipH="1">
              <a:off x="3432" y="1660"/>
              <a:ext cx="313" cy="22"/>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7" name="Line 253"/>
            <p:cNvSpPr>
              <a:spLocks noChangeShapeType="1"/>
            </p:cNvSpPr>
            <p:nvPr/>
          </p:nvSpPr>
          <p:spPr bwMode="auto">
            <a:xfrm flipV="1">
              <a:off x="3440" y="1602"/>
              <a:ext cx="234" cy="77"/>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8" name="Line 254"/>
            <p:cNvSpPr>
              <a:spLocks noChangeShapeType="1"/>
            </p:cNvSpPr>
            <p:nvPr/>
          </p:nvSpPr>
          <p:spPr bwMode="auto">
            <a:xfrm flipH="1" flipV="1">
              <a:off x="3493" y="1574"/>
              <a:ext cx="168" cy="28"/>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29" name="Line 255"/>
            <p:cNvSpPr>
              <a:spLocks noChangeShapeType="1"/>
            </p:cNvSpPr>
            <p:nvPr/>
          </p:nvSpPr>
          <p:spPr bwMode="auto">
            <a:xfrm flipH="1" flipV="1">
              <a:off x="3224" y="1064"/>
              <a:ext cx="271" cy="512"/>
            </a:xfrm>
            <a:prstGeom prst="line">
              <a:avLst/>
            </a:prstGeom>
            <a:noFill/>
            <a:ln w="28575">
              <a:solidFill>
                <a:srgbClr val="99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30" name="Text Box 256"/>
          <p:cNvSpPr txBox="1">
            <a:spLocks noChangeArrowheads="1"/>
          </p:cNvSpPr>
          <p:nvPr/>
        </p:nvSpPr>
        <p:spPr bwMode="auto">
          <a:xfrm>
            <a:off x="1801813" y="6159501"/>
            <a:ext cx="21272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a:solidFill>
                  <a:srgbClr val="9900CC"/>
                </a:solidFill>
              </a:rPr>
              <a:t>WAAS Control Station (West Coast)</a:t>
            </a:r>
          </a:p>
        </p:txBody>
      </p:sp>
      <p:pic>
        <p:nvPicPr>
          <p:cNvPr id="43031" name="Picture 257" descr="j0289263"/>
          <p:cNvPicPr>
            <a:picLocks noChangeAspect="1" noChangeArrowheads="1"/>
          </p:cNvPicPr>
          <p:nvPr/>
        </p:nvPicPr>
        <p:blipFill>
          <a:blip r:embed="rId3">
            <a:extLst>
              <a:ext uri="{28A0092B-C50C-407E-A947-70E740481C1C}">
                <a14:useLocalDpi xmlns:a14="http://schemas.microsoft.com/office/drawing/2010/main" val="0"/>
              </a:ext>
            </a:extLst>
          </a:blip>
          <a:srcRect t="20442" r="59679"/>
          <a:stretch>
            <a:fillRect/>
          </a:stretch>
        </p:blipFill>
        <p:spPr bwMode="auto">
          <a:xfrm>
            <a:off x="3887789" y="4718051"/>
            <a:ext cx="1474787"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259" descr="j0180881"/>
          <p:cNvPicPr>
            <a:picLocks noChangeAspect="1" noChangeArrowheads="1"/>
          </p:cNvPicPr>
          <p:nvPr/>
        </p:nvPicPr>
        <p:blipFill>
          <a:blip r:embed="rId4">
            <a:extLst>
              <a:ext uri="{28A0092B-C50C-407E-A947-70E740481C1C}">
                <a14:useLocalDpi xmlns:a14="http://schemas.microsoft.com/office/drawing/2010/main" val="0"/>
              </a:ext>
            </a:extLst>
          </a:blip>
          <a:srcRect l="2681" t="55685" r="33333"/>
          <a:stretch>
            <a:fillRect/>
          </a:stretch>
        </p:blipFill>
        <p:spPr bwMode="auto">
          <a:xfrm>
            <a:off x="7059613" y="5048250"/>
            <a:ext cx="1477962"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33" name="Group 260"/>
          <p:cNvGrpSpPr>
            <a:grpSpLocks/>
          </p:cNvGrpSpPr>
          <p:nvPr/>
        </p:nvGrpSpPr>
        <p:grpSpPr bwMode="auto">
          <a:xfrm rot="-147009">
            <a:off x="7481888" y="3568700"/>
            <a:ext cx="412750" cy="2139950"/>
            <a:chOff x="3224" y="1064"/>
            <a:chExt cx="1076" cy="2060"/>
          </a:xfrm>
        </p:grpSpPr>
        <p:sp>
          <p:nvSpPr>
            <p:cNvPr id="43108" name="Line 261"/>
            <p:cNvSpPr>
              <a:spLocks noChangeShapeType="1"/>
            </p:cNvSpPr>
            <p:nvPr/>
          </p:nvSpPr>
          <p:spPr bwMode="auto">
            <a:xfrm flipH="1" flipV="1">
              <a:off x="3911" y="2358"/>
              <a:ext cx="389" cy="76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9" name="Line 262"/>
            <p:cNvSpPr>
              <a:spLocks noChangeShapeType="1"/>
            </p:cNvSpPr>
            <p:nvPr/>
          </p:nvSpPr>
          <p:spPr bwMode="auto">
            <a:xfrm flipV="1">
              <a:off x="3919" y="2302"/>
              <a:ext cx="162" cy="6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0" name="Line 263"/>
            <p:cNvSpPr>
              <a:spLocks noChangeShapeType="1"/>
            </p:cNvSpPr>
            <p:nvPr/>
          </p:nvSpPr>
          <p:spPr bwMode="auto">
            <a:xfrm flipH="1">
              <a:off x="3754" y="2298"/>
              <a:ext cx="326" cy="21"/>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1" name="Line 264"/>
            <p:cNvSpPr>
              <a:spLocks noChangeShapeType="1"/>
            </p:cNvSpPr>
            <p:nvPr/>
          </p:nvSpPr>
          <p:spPr bwMode="auto">
            <a:xfrm flipV="1">
              <a:off x="3762" y="2239"/>
              <a:ext cx="233" cy="7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2" name="Line 265"/>
            <p:cNvSpPr>
              <a:spLocks noChangeShapeType="1"/>
            </p:cNvSpPr>
            <p:nvPr/>
          </p:nvSpPr>
          <p:spPr bwMode="auto">
            <a:xfrm flipH="1" flipV="1">
              <a:off x="3826" y="2222"/>
              <a:ext cx="160" cy="1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3" name="Line 266"/>
            <p:cNvSpPr>
              <a:spLocks noChangeShapeType="1"/>
            </p:cNvSpPr>
            <p:nvPr/>
          </p:nvSpPr>
          <p:spPr bwMode="auto">
            <a:xfrm flipH="1" flipV="1">
              <a:off x="3555" y="1717"/>
              <a:ext cx="275" cy="51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4" name="Line 267"/>
            <p:cNvSpPr>
              <a:spLocks noChangeShapeType="1"/>
            </p:cNvSpPr>
            <p:nvPr/>
          </p:nvSpPr>
          <p:spPr bwMode="auto">
            <a:xfrm flipV="1">
              <a:off x="3555" y="1661"/>
              <a:ext cx="178" cy="6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5" name="Line 268"/>
            <p:cNvSpPr>
              <a:spLocks noChangeShapeType="1"/>
            </p:cNvSpPr>
            <p:nvPr/>
          </p:nvSpPr>
          <p:spPr bwMode="auto">
            <a:xfrm flipH="1">
              <a:off x="3432" y="1660"/>
              <a:ext cx="313" cy="22"/>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6" name="Line 269"/>
            <p:cNvSpPr>
              <a:spLocks noChangeShapeType="1"/>
            </p:cNvSpPr>
            <p:nvPr/>
          </p:nvSpPr>
          <p:spPr bwMode="auto">
            <a:xfrm flipV="1">
              <a:off x="3440" y="1602"/>
              <a:ext cx="234" cy="77"/>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7" name="Line 270"/>
            <p:cNvSpPr>
              <a:spLocks noChangeShapeType="1"/>
            </p:cNvSpPr>
            <p:nvPr/>
          </p:nvSpPr>
          <p:spPr bwMode="auto">
            <a:xfrm flipH="1" flipV="1">
              <a:off x="3493" y="1574"/>
              <a:ext cx="168" cy="28"/>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18" name="Line 271"/>
            <p:cNvSpPr>
              <a:spLocks noChangeShapeType="1"/>
            </p:cNvSpPr>
            <p:nvPr/>
          </p:nvSpPr>
          <p:spPr bwMode="auto">
            <a:xfrm flipH="1" flipV="1">
              <a:off x="3224" y="1064"/>
              <a:ext cx="271" cy="512"/>
            </a:xfrm>
            <a:prstGeom prst="line">
              <a:avLst/>
            </a:prstGeom>
            <a:noFill/>
            <a:ln w="2857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34" name="Group 296"/>
          <p:cNvGrpSpPr>
            <a:grpSpLocks/>
          </p:cNvGrpSpPr>
          <p:nvPr/>
        </p:nvGrpSpPr>
        <p:grpSpPr bwMode="auto">
          <a:xfrm rot="-3603899">
            <a:off x="5548313" y="4824413"/>
            <a:ext cx="1244600" cy="2114550"/>
            <a:chOff x="3224" y="1064"/>
            <a:chExt cx="1076" cy="2060"/>
          </a:xfrm>
        </p:grpSpPr>
        <p:sp>
          <p:nvSpPr>
            <p:cNvPr id="43097" name="Line 297"/>
            <p:cNvSpPr>
              <a:spLocks noChangeShapeType="1"/>
            </p:cNvSpPr>
            <p:nvPr/>
          </p:nvSpPr>
          <p:spPr bwMode="auto">
            <a:xfrm flipH="1" flipV="1">
              <a:off x="3911" y="2358"/>
              <a:ext cx="389" cy="76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8" name="Line 298"/>
            <p:cNvSpPr>
              <a:spLocks noChangeShapeType="1"/>
            </p:cNvSpPr>
            <p:nvPr/>
          </p:nvSpPr>
          <p:spPr bwMode="auto">
            <a:xfrm flipV="1">
              <a:off x="3919" y="2302"/>
              <a:ext cx="162" cy="6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9" name="Line 299"/>
            <p:cNvSpPr>
              <a:spLocks noChangeShapeType="1"/>
            </p:cNvSpPr>
            <p:nvPr/>
          </p:nvSpPr>
          <p:spPr bwMode="auto">
            <a:xfrm flipH="1">
              <a:off x="3754" y="2298"/>
              <a:ext cx="326" cy="21"/>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0" name="Line 300"/>
            <p:cNvSpPr>
              <a:spLocks noChangeShapeType="1"/>
            </p:cNvSpPr>
            <p:nvPr/>
          </p:nvSpPr>
          <p:spPr bwMode="auto">
            <a:xfrm flipV="1">
              <a:off x="3762" y="2239"/>
              <a:ext cx="233" cy="7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1" name="Line 301"/>
            <p:cNvSpPr>
              <a:spLocks noChangeShapeType="1"/>
            </p:cNvSpPr>
            <p:nvPr/>
          </p:nvSpPr>
          <p:spPr bwMode="auto">
            <a:xfrm flipH="1" flipV="1">
              <a:off x="3826" y="2222"/>
              <a:ext cx="160" cy="1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2" name="Line 302"/>
            <p:cNvSpPr>
              <a:spLocks noChangeShapeType="1"/>
            </p:cNvSpPr>
            <p:nvPr/>
          </p:nvSpPr>
          <p:spPr bwMode="auto">
            <a:xfrm flipH="1" flipV="1">
              <a:off x="3555" y="1717"/>
              <a:ext cx="275" cy="51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3" name="Line 303"/>
            <p:cNvSpPr>
              <a:spLocks noChangeShapeType="1"/>
            </p:cNvSpPr>
            <p:nvPr/>
          </p:nvSpPr>
          <p:spPr bwMode="auto">
            <a:xfrm flipV="1">
              <a:off x="3555" y="1661"/>
              <a:ext cx="178" cy="6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4" name="Line 304"/>
            <p:cNvSpPr>
              <a:spLocks noChangeShapeType="1"/>
            </p:cNvSpPr>
            <p:nvPr/>
          </p:nvSpPr>
          <p:spPr bwMode="auto">
            <a:xfrm flipH="1">
              <a:off x="3432" y="1660"/>
              <a:ext cx="313" cy="22"/>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5" name="Line 305"/>
            <p:cNvSpPr>
              <a:spLocks noChangeShapeType="1"/>
            </p:cNvSpPr>
            <p:nvPr/>
          </p:nvSpPr>
          <p:spPr bwMode="auto">
            <a:xfrm flipV="1">
              <a:off x="3440" y="1602"/>
              <a:ext cx="234" cy="77"/>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6" name="Line 306"/>
            <p:cNvSpPr>
              <a:spLocks noChangeShapeType="1"/>
            </p:cNvSpPr>
            <p:nvPr/>
          </p:nvSpPr>
          <p:spPr bwMode="auto">
            <a:xfrm flipH="1" flipV="1">
              <a:off x="3493" y="1574"/>
              <a:ext cx="168" cy="28"/>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107" name="Line 307"/>
            <p:cNvSpPr>
              <a:spLocks noChangeShapeType="1"/>
            </p:cNvSpPr>
            <p:nvPr/>
          </p:nvSpPr>
          <p:spPr bwMode="auto">
            <a:xfrm flipH="1" flipV="1">
              <a:off x="3224" y="1064"/>
              <a:ext cx="271" cy="512"/>
            </a:xfrm>
            <a:prstGeom prst="line">
              <a:avLst/>
            </a:prstGeom>
            <a:noFill/>
            <a:ln w="2857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35" name="Text Box 308"/>
          <p:cNvSpPr txBox="1">
            <a:spLocks noChangeArrowheads="1"/>
          </p:cNvSpPr>
          <p:nvPr/>
        </p:nvSpPr>
        <p:spPr bwMode="auto">
          <a:xfrm>
            <a:off x="4813300" y="6210300"/>
            <a:ext cx="2870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b="1">
                <a:solidFill>
                  <a:srgbClr val="FFFFFF"/>
                </a:solidFill>
              </a:rPr>
              <a:t>Local Area System (LAAS)</a:t>
            </a:r>
          </a:p>
        </p:txBody>
      </p:sp>
      <p:grpSp>
        <p:nvGrpSpPr>
          <p:cNvPr id="43036" name="Group 309"/>
          <p:cNvGrpSpPr>
            <a:grpSpLocks/>
          </p:cNvGrpSpPr>
          <p:nvPr/>
        </p:nvGrpSpPr>
        <p:grpSpPr bwMode="auto">
          <a:xfrm>
            <a:off x="8085138" y="2676526"/>
            <a:ext cx="1828800" cy="3013075"/>
            <a:chOff x="874" y="952"/>
            <a:chExt cx="1674" cy="1486"/>
          </a:xfrm>
        </p:grpSpPr>
        <p:sp>
          <p:nvSpPr>
            <p:cNvPr id="43086" name="Line 310"/>
            <p:cNvSpPr>
              <a:spLocks noChangeShapeType="1"/>
            </p:cNvSpPr>
            <p:nvPr/>
          </p:nvSpPr>
          <p:spPr bwMode="auto">
            <a:xfrm flipH="1">
              <a:off x="1932" y="952"/>
              <a:ext cx="616" cy="54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7" name="Line 311"/>
            <p:cNvSpPr>
              <a:spLocks noChangeShapeType="1"/>
            </p:cNvSpPr>
            <p:nvPr/>
          </p:nvSpPr>
          <p:spPr bwMode="auto">
            <a:xfrm>
              <a:off x="1937" y="1491"/>
              <a:ext cx="49" cy="13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8" name="Line 312"/>
            <p:cNvSpPr>
              <a:spLocks noChangeShapeType="1"/>
            </p:cNvSpPr>
            <p:nvPr/>
          </p:nvSpPr>
          <p:spPr bwMode="auto">
            <a:xfrm flipH="1" flipV="1">
              <a:off x="1824" y="1475"/>
              <a:ext cx="160" cy="151"/>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9" name="Line 313"/>
            <p:cNvSpPr>
              <a:spLocks noChangeShapeType="1"/>
            </p:cNvSpPr>
            <p:nvPr/>
          </p:nvSpPr>
          <p:spPr bwMode="auto">
            <a:xfrm>
              <a:off x="1826" y="1483"/>
              <a:ext cx="85" cy="17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0" name="Line 314"/>
            <p:cNvSpPr>
              <a:spLocks noChangeShapeType="1"/>
            </p:cNvSpPr>
            <p:nvPr/>
          </p:nvSpPr>
          <p:spPr bwMode="auto">
            <a:xfrm flipH="1" flipV="1">
              <a:off x="1813" y="1594"/>
              <a:ext cx="97"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1" name="Line 315"/>
            <p:cNvSpPr>
              <a:spLocks noChangeShapeType="1"/>
            </p:cNvSpPr>
            <p:nvPr/>
          </p:nvSpPr>
          <p:spPr bwMode="auto">
            <a:xfrm flipH="1">
              <a:off x="1400" y="1599"/>
              <a:ext cx="417" cy="35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2" name="Line 316"/>
            <p:cNvSpPr>
              <a:spLocks noChangeShapeType="1"/>
            </p:cNvSpPr>
            <p:nvPr/>
          </p:nvSpPr>
          <p:spPr bwMode="auto">
            <a:xfrm>
              <a:off x="1401" y="1954"/>
              <a:ext cx="67" cy="14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3" name="Line 317"/>
            <p:cNvSpPr>
              <a:spLocks noChangeShapeType="1"/>
            </p:cNvSpPr>
            <p:nvPr/>
          </p:nvSpPr>
          <p:spPr bwMode="auto">
            <a:xfrm flipH="1" flipV="1">
              <a:off x="1309" y="1946"/>
              <a:ext cx="160" cy="14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4" name="Line 318"/>
            <p:cNvSpPr>
              <a:spLocks noChangeShapeType="1"/>
            </p:cNvSpPr>
            <p:nvPr/>
          </p:nvSpPr>
          <p:spPr bwMode="auto">
            <a:xfrm>
              <a:off x="1311" y="1954"/>
              <a:ext cx="83" cy="164"/>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5" name="Line 319"/>
            <p:cNvSpPr>
              <a:spLocks noChangeShapeType="1"/>
            </p:cNvSpPr>
            <p:nvPr/>
          </p:nvSpPr>
          <p:spPr bwMode="auto">
            <a:xfrm flipH="1" flipV="1">
              <a:off x="1287" y="2071"/>
              <a:ext cx="107" cy="5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96" name="Line 320"/>
            <p:cNvSpPr>
              <a:spLocks noChangeShapeType="1"/>
            </p:cNvSpPr>
            <p:nvPr/>
          </p:nvSpPr>
          <p:spPr bwMode="auto">
            <a:xfrm flipH="1">
              <a:off x="874" y="2076"/>
              <a:ext cx="415" cy="362"/>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37" name="Group 321"/>
          <p:cNvGrpSpPr>
            <a:grpSpLocks/>
          </p:cNvGrpSpPr>
          <p:nvPr/>
        </p:nvGrpSpPr>
        <p:grpSpPr bwMode="auto">
          <a:xfrm flipH="1">
            <a:off x="2776539" y="2092326"/>
            <a:ext cx="1455737" cy="3027363"/>
            <a:chOff x="2680" y="1036"/>
            <a:chExt cx="928" cy="1888"/>
          </a:xfrm>
        </p:grpSpPr>
        <p:sp>
          <p:nvSpPr>
            <p:cNvPr id="43075" name="Line 322"/>
            <p:cNvSpPr>
              <a:spLocks noChangeShapeType="1"/>
            </p:cNvSpPr>
            <p:nvPr/>
          </p:nvSpPr>
          <p:spPr bwMode="auto">
            <a:xfrm>
              <a:off x="2950" y="1848"/>
              <a:ext cx="138" cy="1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6" name="Line 323"/>
            <p:cNvSpPr>
              <a:spLocks noChangeShapeType="1"/>
            </p:cNvSpPr>
            <p:nvPr/>
          </p:nvSpPr>
          <p:spPr bwMode="auto">
            <a:xfrm>
              <a:off x="2680" y="1036"/>
              <a:ext cx="326" cy="69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7" name="Line 324"/>
            <p:cNvSpPr>
              <a:spLocks noChangeShapeType="1"/>
            </p:cNvSpPr>
            <p:nvPr/>
          </p:nvSpPr>
          <p:spPr bwMode="auto">
            <a:xfrm flipH="1">
              <a:off x="2861" y="1733"/>
              <a:ext cx="153"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8" name="Line 325"/>
            <p:cNvSpPr>
              <a:spLocks noChangeShapeType="1"/>
            </p:cNvSpPr>
            <p:nvPr/>
          </p:nvSpPr>
          <p:spPr bwMode="auto">
            <a:xfrm flipV="1">
              <a:off x="2873" y="1774"/>
              <a:ext cx="271" cy="1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9" name="Line 326"/>
            <p:cNvSpPr>
              <a:spLocks noChangeShapeType="1"/>
            </p:cNvSpPr>
            <p:nvPr/>
          </p:nvSpPr>
          <p:spPr bwMode="auto">
            <a:xfrm flipH="1">
              <a:off x="2935" y="1775"/>
              <a:ext cx="217" cy="76"/>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0" name="Line 327"/>
            <p:cNvSpPr>
              <a:spLocks noChangeShapeType="1"/>
            </p:cNvSpPr>
            <p:nvPr/>
          </p:nvSpPr>
          <p:spPr bwMode="auto">
            <a:xfrm>
              <a:off x="3092" y="1861"/>
              <a:ext cx="226" cy="45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1" name="Line 328"/>
            <p:cNvSpPr>
              <a:spLocks noChangeShapeType="1"/>
            </p:cNvSpPr>
            <p:nvPr/>
          </p:nvSpPr>
          <p:spPr bwMode="auto">
            <a:xfrm flipH="1">
              <a:off x="3148" y="2320"/>
              <a:ext cx="181" cy="5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2" name="Line 329"/>
            <p:cNvSpPr>
              <a:spLocks noChangeShapeType="1"/>
            </p:cNvSpPr>
            <p:nvPr/>
          </p:nvSpPr>
          <p:spPr bwMode="auto">
            <a:xfrm flipV="1">
              <a:off x="3148" y="2359"/>
              <a:ext cx="278" cy="1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3" name="Line 330"/>
            <p:cNvSpPr>
              <a:spLocks noChangeShapeType="1"/>
            </p:cNvSpPr>
            <p:nvPr/>
          </p:nvSpPr>
          <p:spPr bwMode="auto">
            <a:xfrm flipH="1">
              <a:off x="3214" y="2362"/>
              <a:ext cx="220" cy="7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4" name="Line 331"/>
            <p:cNvSpPr>
              <a:spLocks noChangeShapeType="1"/>
            </p:cNvSpPr>
            <p:nvPr/>
          </p:nvSpPr>
          <p:spPr bwMode="auto">
            <a:xfrm>
              <a:off x="3227" y="2438"/>
              <a:ext cx="156" cy="2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85" name="Line 332"/>
            <p:cNvSpPr>
              <a:spLocks noChangeShapeType="1"/>
            </p:cNvSpPr>
            <p:nvPr/>
          </p:nvSpPr>
          <p:spPr bwMode="auto">
            <a:xfrm>
              <a:off x="3386" y="2466"/>
              <a:ext cx="222" cy="458"/>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38" name="Group 333"/>
          <p:cNvGrpSpPr>
            <a:grpSpLocks/>
          </p:cNvGrpSpPr>
          <p:nvPr/>
        </p:nvGrpSpPr>
        <p:grpSpPr bwMode="auto">
          <a:xfrm rot="-3603899">
            <a:off x="7993063" y="4656138"/>
            <a:ext cx="2106613" cy="808038"/>
            <a:chOff x="3224" y="1064"/>
            <a:chExt cx="1076" cy="2060"/>
          </a:xfrm>
        </p:grpSpPr>
        <p:sp>
          <p:nvSpPr>
            <p:cNvPr id="43064" name="Line 334"/>
            <p:cNvSpPr>
              <a:spLocks noChangeShapeType="1"/>
            </p:cNvSpPr>
            <p:nvPr/>
          </p:nvSpPr>
          <p:spPr bwMode="auto">
            <a:xfrm flipH="1" flipV="1">
              <a:off x="3911" y="2358"/>
              <a:ext cx="389" cy="76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5" name="Line 335"/>
            <p:cNvSpPr>
              <a:spLocks noChangeShapeType="1"/>
            </p:cNvSpPr>
            <p:nvPr/>
          </p:nvSpPr>
          <p:spPr bwMode="auto">
            <a:xfrm flipV="1">
              <a:off x="3919" y="2302"/>
              <a:ext cx="162" cy="6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6" name="Line 336"/>
            <p:cNvSpPr>
              <a:spLocks noChangeShapeType="1"/>
            </p:cNvSpPr>
            <p:nvPr/>
          </p:nvSpPr>
          <p:spPr bwMode="auto">
            <a:xfrm flipH="1">
              <a:off x="3754" y="2298"/>
              <a:ext cx="326" cy="21"/>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7" name="Line 337"/>
            <p:cNvSpPr>
              <a:spLocks noChangeShapeType="1"/>
            </p:cNvSpPr>
            <p:nvPr/>
          </p:nvSpPr>
          <p:spPr bwMode="auto">
            <a:xfrm flipV="1">
              <a:off x="3762" y="2239"/>
              <a:ext cx="233" cy="7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8" name="Line 338"/>
            <p:cNvSpPr>
              <a:spLocks noChangeShapeType="1"/>
            </p:cNvSpPr>
            <p:nvPr/>
          </p:nvSpPr>
          <p:spPr bwMode="auto">
            <a:xfrm flipH="1" flipV="1">
              <a:off x="3826" y="2222"/>
              <a:ext cx="160" cy="16"/>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9" name="Line 339"/>
            <p:cNvSpPr>
              <a:spLocks noChangeShapeType="1"/>
            </p:cNvSpPr>
            <p:nvPr/>
          </p:nvSpPr>
          <p:spPr bwMode="auto">
            <a:xfrm flipH="1" flipV="1">
              <a:off x="3555" y="1717"/>
              <a:ext cx="275" cy="514"/>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0" name="Line 340"/>
            <p:cNvSpPr>
              <a:spLocks noChangeShapeType="1"/>
            </p:cNvSpPr>
            <p:nvPr/>
          </p:nvSpPr>
          <p:spPr bwMode="auto">
            <a:xfrm flipV="1">
              <a:off x="3555" y="1661"/>
              <a:ext cx="178" cy="60"/>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1" name="Line 341"/>
            <p:cNvSpPr>
              <a:spLocks noChangeShapeType="1"/>
            </p:cNvSpPr>
            <p:nvPr/>
          </p:nvSpPr>
          <p:spPr bwMode="auto">
            <a:xfrm flipH="1">
              <a:off x="3432" y="1660"/>
              <a:ext cx="313" cy="22"/>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2" name="Line 342"/>
            <p:cNvSpPr>
              <a:spLocks noChangeShapeType="1"/>
            </p:cNvSpPr>
            <p:nvPr/>
          </p:nvSpPr>
          <p:spPr bwMode="auto">
            <a:xfrm flipV="1">
              <a:off x="3440" y="1602"/>
              <a:ext cx="234" cy="77"/>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3" name="Line 343"/>
            <p:cNvSpPr>
              <a:spLocks noChangeShapeType="1"/>
            </p:cNvSpPr>
            <p:nvPr/>
          </p:nvSpPr>
          <p:spPr bwMode="auto">
            <a:xfrm flipH="1" flipV="1">
              <a:off x="3493" y="1574"/>
              <a:ext cx="168" cy="28"/>
            </a:xfrm>
            <a:prstGeom prst="line">
              <a:avLst/>
            </a:prstGeom>
            <a:noFill/>
            <a:ln w="28575">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74" name="Line 344"/>
            <p:cNvSpPr>
              <a:spLocks noChangeShapeType="1"/>
            </p:cNvSpPr>
            <p:nvPr/>
          </p:nvSpPr>
          <p:spPr bwMode="auto">
            <a:xfrm flipH="1" flipV="1">
              <a:off x="3224" y="1064"/>
              <a:ext cx="271" cy="512"/>
            </a:xfrm>
            <a:prstGeom prst="line">
              <a:avLst/>
            </a:prstGeom>
            <a:noFill/>
            <a:ln w="28575">
              <a:solidFill>
                <a:srgbClr val="FFCC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39" name="Group 394"/>
          <p:cNvGrpSpPr>
            <a:grpSpLocks/>
          </p:cNvGrpSpPr>
          <p:nvPr/>
        </p:nvGrpSpPr>
        <p:grpSpPr bwMode="auto">
          <a:xfrm>
            <a:off x="9847263" y="2709863"/>
            <a:ext cx="100012" cy="1827212"/>
            <a:chOff x="874" y="952"/>
            <a:chExt cx="1674" cy="1486"/>
          </a:xfrm>
        </p:grpSpPr>
        <p:sp>
          <p:nvSpPr>
            <p:cNvPr id="43053" name="Line 395"/>
            <p:cNvSpPr>
              <a:spLocks noChangeShapeType="1"/>
            </p:cNvSpPr>
            <p:nvPr/>
          </p:nvSpPr>
          <p:spPr bwMode="auto">
            <a:xfrm flipH="1">
              <a:off x="1932" y="952"/>
              <a:ext cx="616" cy="54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4" name="Line 396"/>
            <p:cNvSpPr>
              <a:spLocks noChangeShapeType="1"/>
            </p:cNvSpPr>
            <p:nvPr/>
          </p:nvSpPr>
          <p:spPr bwMode="auto">
            <a:xfrm>
              <a:off x="1937" y="1491"/>
              <a:ext cx="49" cy="135"/>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5" name="Line 397"/>
            <p:cNvSpPr>
              <a:spLocks noChangeShapeType="1"/>
            </p:cNvSpPr>
            <p:nvPr/>
          </p:nvSpPr>
          <p:spPr bwMode="auto">
            <a:xfrm flipH="1" flipV="1">
              <a:off x="1824" y="1475"/>
              <a:ext cx="160" cy="151"/>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6" name="Line 398"/>
            <p:cNvSpPr>
              <a:spLocks noChangeShapeType="1"/>
            </p:cNvSpPr>
            <p:nvPr/>
          </p:nvSpPr>
          <p:spPr bwMode="auto">
            <a:xfrm>
              <a:off x="1826" y="1483"/>
              <a:ext cx="85" cy="17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7" name="Line 399"/>
            <p:cNvSpPr>
              <a:spLocks noChangeShapeType="1"/>
            </p:cNvSpPr>
            <p:nvPr/>
          </p:nvSpPr>
          <p:spPr bwMode="auto">
            <a:xfrm flipH="1" flipV="1">
              <a:off x="1813" y="1594"/>
              <a:ext cx="97"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8" name="Line 400"/>
            <p:cNvSpPr>
              <a:spLocks noChangeShapeType="1"/>
            </p:cNvSpPr>
            <p:nvPr/>
          </p:nvSpPr>
          <p:spPr bwMode="auto">
            <a:xfrm flipH="1">
              <a:off x="1400" y="1599"/>
              <a:ext cx="417" cy="35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9" name="Line 401"/>
            <p:cNvSpPr>
              <a:spLocks noChangeShapeType="1"/>
            </p:cNvSpPr>
            <p:nvPr/>
          </p:nvSpPr>
          <p:spPr bwMode="auto">
            <a:xfrm>
              <a:off x="1401" y="1954"/>
              <a:ext cx="67" cy="14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0" name="Line 402"/>
            <p:cNvSpPr>
              <a:spLocks noChangeShapeType="1"/>
            </p:cNvSpPr>
            <p:nvPr/>
          </p:nvSpPr>
          <p:spPr bwMode="auto">
            <a:xfrm flipH="1" flipV="1">
              <a:off x="1309" y="1946"/>
              <a:ext cx="160" cy="14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1" name="Line 403"/>
            <p:cNvSpPr>
              <a:spLocks noChangeShapeType="1"/>
            </p:cNvSpPr>
            <p:nvPr/>
          </p:nvSpPr>
          <p:spPr bwMode="auto">
            <a:xfrm>
              <a:off x="1311" y="1954"/>
              <a:ext cx="83" cy="164"/>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2" name="Line 404"/>
            <p:cNvSpPr>
              <a:spLocks noChangeShapeType="1"/>
            </p:cNvSpPr>
            <p:nvPr/>
          </p:nvSpPr>
          <p:spPr bwMode="auto">
            <a:xfrm flipH="1" flipV="1">
              <a:off x="1287" y="2071"/>
              <a:ext cx="107" cy="53"/>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63" name="Line 405"/>
            <p:cNvSpPr>
              <a:spLocks noChangeShapeType="1"/>
            </p:cNvSpPr>
            <p:nvPr/>
          </p:nvSpPr>
          <p:spPr bwMode="auto">
            <a:xfrm flipH="1">
              <a:off x="874" y="2076"/>
              <a:ext cx="415" cy="362"/>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3040" name="Group 406"/>
          <p:cNvGrpSpPr>
            <a:grpSpLocks/>
          </p:cNvGrpSpPr>
          <p:nvPr/>
        </p:nvGrpSpPr>
        <p:grpSpPr bwMode="auto">
          <a:xfrm>
            <a:off x="4370388" y="2212975"/>
            <a:ext cx="3319462" cy="3536950"/>
            <a:chOff x="2680" y="1036"/>
            <a:chExt cx="928" cy="1888"/>
          </a:xfrm>
        </p:grpSpPr>
        <p:sp>
          <p:nvSpPr>
            <p:cNvPr id="43042" name="Line 407"/>
            <p:cNvSpPr>
              <a:spLocks noChangeShapeType="1"/>
            </p:cNvSpPr>
            <p:nvPr/>
          </p:nvSpPr>
          <p:spPr bwMode="auto">
            <a:xfrm>
              <a:off x="2950" y="1848"/>
              <a:ext cx="138" cy="1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3" name="Line 408"/>
            <p:cNvSpPr>
              <a:spLocks noChangeShapeType="1"/>
            </p:cNvSpPr>
            <p:nvPr/>
          </p:nvSpPr>
          <p:spPr bwMode="auto">
            <a:xfrm>
              <a:off x="2680" y="1036"/>
              <a:ext cx="326" cy="69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4" name="Line 409"/>
            <p:cNvSpPr>
              <a:spLocks noChangeShapeType="1"/>
            </p:cNvSpPr>
            <p:nvPr/>
          </p:nvSpPr>
          <p:spPr bwMode="auto">
            <a:xfrm flipH="1">
              <a:off x="2861" y="1733"/>
              <a:ext cx="153" cy="60"/>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5" name="Line 410"/>
            <p:cNvSpPr>
              <a:spLocks noChangeShapeType="1"/>
            </p:cNvSpPr>
            <p:nvPr/>
          </p:nvSpPr>
          <p:spPr bwMode="auto">
            <a:xfrm flipV="1">
              <a:off x="2873" y="1774"/>
              <a:ext cx="271" cy="18"/>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6" name="Line 411"/>
            <p:cNvSpPr>
              <a:spLocks noChangeShapeType="1"/>
            </p:cNvSpPr>
            <p:nvPr/>
          </p:nvSpPr>
          <p:spPr bwMode="auto">
            <a:xfrm flipH="1">
              <a:off x="2935" y="1775"/>
              <a:ext cx="217" cy="76"/>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7" name="Line 412"/>
            <p:cNvSpPr>
              <a:spLocks noChangeShapeType="1"/>
            </p:cNvSpPr>
            <p:nvPr/>
          </p:nvSpPr>
          <p:spPr bwMode="auto">
            <a:xfrm>
              <a:off x="3092" y="1861"/>
              <a:ext cx="226" cy="459"/>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8" name="Line 413"/>
            <p:cNvSpPr>
              <a:spLocks noChangeShapeType="1"/>
            </p:cNvSpPr>
            <p:nvPr/>
          </p:nvSpPr>
          <p:spPr bwMode="auto">
            <a:xfrm flipH="1">
              <a:off x="3148" y="2320"/>
              <a:ext cx="181" cy="52"/>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49" name="Line 414"/>
            <p:cNvSpPr>
              <a:spLocks noChangeShapeType="1"/>
            </p:cNvSpPr>
            <p:nvPr/>
          </p:nvSpPr>
          <p:spPr bwMode="auto">
            <a:xfrm flipV="1">
              <a:off x="3148" y="2359"/>
              <a:ext cx="278" cy="1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0" name="Line 415"/>
            <p:cNvSpPr>
              <a:spLocks noChangeShapeType="1"/>
            </p:cNvSpPr>
            <p:nvPr/>
          </p:nvSpPr>
          <p:spPr bwMode="auto">
            <a:xfrm flipH="1">
              <a:off x="3214" y="2362"/>
              <a:ext cx="220" cy="7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1" name="Line 416"/>
            <p:cNvSpPr>
              <a:spLocks noChangeShapeType="1"/>
            </p:cNvSpPr>
            <p:nvPr/>
          </p:nvSpPr>
          <p:spPr bwMode="auto">
            <a:xfrm>
              <a:off x="3227" y="2438"/>
              <a:ext cx="156" cy="27"/>
            </a:xfrm>
            <a:prstGeom prst="line">
              <a:avLst/>
            </a:prstGeom>
            <a:noFill/>
            <a:ln w="28575">
              <a:solidFill>
                <a:srgbClr val="F8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052" name="Line 417"/>
            <p:cNvSpPr>
              <a:spLocks noChangeShapeType="1"/>
            </p:cNvSpPr>
            <p:nvPr/>
          </p:nvSpPr>
          <p:spPr bwMode="auto">
            <a:xfrm>
              <a:off x="3386" y="2466"/>
              <a:ext cx="222" cy="458"/>
            </a:xfrm>
            <a:prstGeom prst="line">
              <a:avLst/>
            </a:prstGeom>
            <a:noFill/>
            <a:ln w="28575">
              <a:solidFill>
                <a:srgbClr val="F8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3041" name="Text Box 418"/>
          <p:cNvSpPr txBox="1">
            <a:spLocks noChangeArrowheads="1"/>
          </p:cNvSpPr>
          <p:nvPr/>
        </p:nvSpPr>
        <p:spPr bwMode="auto">
          <a:xfrm>
            <a:off x="8970963" y="5667375"/>
            <a:ext cx="16319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a:solidFill>
                  <a:srgbClr val="9900CC"/>
                </a:solidFill>
              </a:rPr>
              <a:t>WAAS Control Station (East Coast)</a:t>
            </a:r>
          </a:p>
        </p:txBody>
      </p:sp>
    </p:spTree>
    <p:extLst>
      <p:ext uri="{BB962C8B-B14F-4D97-AF65-F5344CB8AC3E}">
        <p14:creationId xmlns:p14="http://schemas.microsoft.com/office/powerpoint/2010/main" val="1857580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71601"/>
            <a:ext cx="762000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402" y="3429001"/>
            <a:ext cx="2814198" cy="1990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7239001" y="3429001"/>
            <a:ext cx="2461123" cy="646331"/>
          </a:xfrm>
          <a:prstGeom prst="rect">
            <a:avLst/>
          </a:prstGeom>
          <a:noFill/>
        </p:spPr>
        <p:txBody>
          <a:bodyPr wrap="none" rtlCol="0">
            <a:spAutoFit/>
          </a:bodyPr>
          <a:lstStyle/>
          <a:p>
            <a:r>
              <a:rPr lang="en-US" dirty="0">
                <a:solidFill>
                  <a:srgbClr val="FF0000"/>
                </a:solidFill>
              </a:rPr>
              <a:t>WAAS Reference Station</a:t>
            </a:r>
            <a:br>
              <a:rPr lang="en-US" dirty="0">
                <a:solidFill>
                  <a:srgbClr val="FF0000"/>
                </a:solidFill>
              </a:rPr>
            </a:br>
            <a:r>
              <a:rPr lang="en-US" dirty="0">
                <a:solidFill>
                  <a:srgbClr val="FF0000"/>
                </a:solidFill>
              </a:rPr>
              <a:t>Barrow Alaska</a:t>
            </a:r>
            <a:endParaRPr lang="en-US" dirty="0">
              <a:solidFill>
                <a:srgbClr val="FF0000"/>
              </a:solidFill>
            </a:endParaRPr>
          </a:p>
        </p:txBody>
      </p:sp>
    </p:spTree>
    <p:extLst>
      <p:ext uri="{BB962C8B-B14F-4D97-AF65-F5344CB8AC3E}">
        <p14:creationId xmlns:p14="http://schemas.microsoft.com/office/powerpoint/2010/main" val="3798693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0"/>
          <p:cNvSpPr>
            <a:spLocks noChangeArrowheads="1"/>
          </p:cNvSpPr>
          <p:nvPr/>
        </p:nvSpPr>
        <p:spPr bwMode="auto">
          <a:xfrm>
            <a:off x="1524000" y="0"/>
            <a:ext cx="9144000" cy="812800"/>
          </a:xfrm>
          <a:prstGeom prst="rect">
            <a:avLst/>
          </a:prstGeom>
          <a:noFill/>
          <a:ln>
            <a:noFill/>
          </a:ln>
          <a:effectLst>
            <a:outerShdw dist="28398" dir="1593903" algn="ctr" rotWithShape="0">
              <a:srgbClr val="AC7F0E"/>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r>
              <a:rPr lang="en-US" altLang="en-US" sz="4400" b="1">
                <a:solidFill>
                  <a:srgbClr val="8E0A20"/>
                </a:solidFill>
                <a:latin typeface="Times New Roman" charset="0"/>
              </a:rPr>
              <a:t>How good is WAAS?</a:t>
            </a:r>
          </a:p>
        </p:txBody>
      </p:sp>
      <p:grpSp>
        <p:nvGrpSpPr>
          <p:cNvPr id="44035" name="Group 97"/>
          <p:cNvGrpSpPr>
            <a:grpSpLocks/>
          </p:cNvGrpSpPr>
          <p:nvPr/>
        </p:nvGrpSpPr>
        <p:grpSpPr bwMode="auto">
          <a:xfrm>
            <a:off x="5400675" y="890588"/>
            <a:ext cx="4876800" cy="4876800"/>
            <a:chOff x="2442" y="561"/>
            <a:chExt cx="3072" cy="3072"/>
          </a:xfrm>
        </p:grpSpPr>
        <p:sp>
          <p:nvSpPr>
            <p:cNvPr id="44041" name="Oval 85"/>
            <p:cNvSpPr>
              <a:spLocks noChangeArrowheads="1"/>
            </p:cNvSpPr>
            <p:nvPr/>
          </p:nvSpPr>
          <p:spPr bwMode="auto">
            <a:xfrm>
              <a:off x="2442" y="561"/>
              <a:ext cx="3072" cy="3072"/>
            </a:xfrm>
            <a:prstGeom prst="ellipse">
              <a:avLst/>
            </a:prstGeom>
            <a:solidFill>
              <a:srgbClr val="FFFF99"/>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4042" name="Oval 84"/>
            <p:cNvSpPr>
              <a:spLocks noChangeArrowheads="1"/>
            </p:cNvSpPr>
            <p:nvPr/>
          </p:nvSpPr>
          <p:spPr bwMode="auto">
            <a:xfrm>
              <a:off x="3690" y="1820"/>
              <a:ext cx="576" cy="576"/>
            </a:xfrm>
            <a:prstGeom prst="ellipse">
              <a:avLst/>
            </a:prstGeom>
            <a:solidFill>
              <a:schemeClr val="accent1"/>
            </a:solidFill>
            <a:ln w="12700" cap="sq">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44043" name="Text Box 86"/>
            <p:cNvSpPr txBox="1">
              <a:spLocks noChangeArrowheads="1"/>
            </p:cNvSpPr>
            <p:nvPr/>
          </p:nvSpPr>
          <p:spPr bwMode="auto">
            <a:xfrm>
              <a:off x="3642" y="1845"/>
              <a:ext cx="672"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lgn="ctr">
                <a:spcBef>
                  <a:spcPct val="50000"/>
                </a:spcBef>
              </a:pPr>
              <a:r>
                <a:rPr lang="en-US" altLang="en-US" b="1"/>
                <a:t>+ -</a:t>
              </a:r>
              <a:br>
                <a:rPr lang="en-US" altLang="en-US" b="1"/>
              </a:br>
              <a:r>
                <a:rPr lang="en-US" altLang="en-US" b="1"/>
                <a:t>3 meters</a:t>
              </a:r>
            </a:p>
          </p:txBody>
        </p:sp>
        <p:sp>
          <p:nvSpPr>
            <p:cNvPr id="44044" name="Text Box 87"/>
            <p:cNvSpPr txBox="1">
              <a:spLocks noChangeArrowheads="1"/>
            </p:cNvSpPr>
            <p:nvPr/>
          </p:nvSpPr>
          <p:spPr bwMode="auto">
            <a:xfrm>
              <a:off x="3594" y="1342"/>
              <a:ext cx="86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b="1"/>
                <a:t>+-15 meters</a:t>
              </a:r>
            </a:p>
          </p:txBody>
        </p:sp>
        <p:sp>
          <p:nvSpPr>
            <p:cNvPr id="44045" name="Line 88"/>
            <p:cNvSpPr>
              <a:spLocks noChangeShapeType="1"/>
            </p:cNvSpPr>
            <p:nvPr/>
          </p:nvSpPr>
          <p:spPr bwMode="auto">
            <a:xfrm flipH="1">
              <a:off x="2645" y="1439"/>
              <a:ext cx="988" cy="7"/>
            </a:xfrm>
            <a:prstGeom prst="line">
              <a:avLst/>
            </a:prstGeom>
            <a:noFill/>
            <a:ln w="28575"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6" name="Line 89"/>
            <p:cNvSpPr>
              <a:spLocks noChangeShapeType="1"/>
            </p:cNvSpPr>
            <p:nvPr/>
          </p:nvSpPr>
          <p:spPr bwMode="auto">
            <a:xfrm>
              <a:off x="4405" y="1450"/>
              <a:ext cx="916" cy="7"/>
            </a:xfrm>
            <a:prstGeom prst="line">
              <a:avLst/>
            </a:prstGeom>
            <a:noFill/>
            <a:ln w="28575" cap="sq">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36" name="Text Box 91"/>
          <p:cNvSpPr txBox="1">
            <a:spLocks noChangeArrowheads="1"/>
          </p:cNvSpPr>
          <p:nvPr/>
        </p:nvSpPr>
        <p:spPr bwMode="auto">
          <a:xfrm>
            <a:off x="1776413" y="1246188"/>
            <a:ext cx="3225800" cy="1752600"/>
          </a:xfrm>
          <a:prstGeom prst="rect">
            <a:avLst/>
          </a:prstGeom>
          <a:solidFill>
            <a:srgbClr val="EBF1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1800"/>
              <a:t>With Selective Availability set to zero, and under ideal conditions, a GPS receiver without WAAS can achieve fifteen meter accuracy most of the time.*</a:t>
            </a:r>
          </a:p>
        </p:txBody>
      </p:sp>
      <p:sp>
        <p:nvSpPr>
          <p:cNvPr id="44037" name="Text Box 92"/>
          <p:cNvSpPr txBox="1">
            <a:spLocks noChangeArrowheads="1"/>
          </p:cNvSpPr>
          <p:nvPr/>
        </p:nvSpPr>
        <p:spPr bwMode="auto">
          <a:xfrm>
            <a:off x="1792289" y="3857626"/>
            <a:ext cx="3125787" cy="1477963"/>
          </a:xfrm>
          <a:prstGeom prst="rect">
            <a:avLst/>
          </a:prstGeom>
          <a:solidFill>
            <a:srgbClr val="EBF1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1800"/>
              <a:t>Under ideal conditions a WAAS equipped GPS receiver can achieve three meter accuracy 95% of the time.*</a:t>
            </a:r>
          </a:p>
        </p:txBody>
      </p:sp>
      <p:sp>
        <p:nvSpPr>
          <p:cNvPr id="44038" name="Text Box 93"/>
          <p:cNvSpPr txBox="1">
            <a:spLocks noChangeArrowheads="1"/>
          </p:cNvSpPr>
          <p:nvPr/>
        </p:nvSpPr>
        <p:spPr bwMode="auto">
          <a:xfrm>
            <a:off x="1808163" y="6003925"/>
            <a:ext cx="8629650" cy="654050"/>
          </a:xfrm>
          <a:prstGeom prst="rect">
            <a:avLst/>
          </a:prstGeom>
          <a:solidFill>
            <a:srgbClr val="EBF1FF"/>
          </a:solidFill>
          <a:ln w="12700" cap="sq">
            <a:solidFill>
              <a:srgbClr val="0000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1800"/>
              <a:t>* Precision depends on good satellite geometry, open sky view, and no user induced errors.</a:t>
            </a:r>
          </a:p>
        </p:txBody>
      </p:sp>
      <p:sp>
        <p:nvSpPr>
          <p:cNvPr id="44039" name="Line 94"/>
          <p:cNvSpPr>
            <a:spLocks noChangeShapeType="1"/>
          </p:cNvSpPr>
          <p:nvPr/>
        </p:nvSpPr>
        <p:spPr bwMode="auto">
          <a:xfrm flipV="1">
            <a:off x="4894264" y="3487738"/>
            <a:ext cx="2471737" cy="779462"/>
          </a:xfrm>
          <a:prstGeom prst="line">
            <a:avLst/>
          </a:prstGeom>
          <a:noFill/>
          <a:ln w="28575" cap="sq">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40" name="Line 95"/>
          <p:cNvSpPr>
            <a:spLocks noChangeShapeType="1"/>
          </p:cNvSpPr>
          <p:nvPr/>
        </p:nvSpPr>
        <p:spPr bwMode="auto">
          <a:xfrm>
            <a:off x="4995863" y="1879600"/>
            <a:ext cx="863600" cy="0"/>
          </a:xfrm>
          <a:prstGeom prst="line">
            <a:avLst/>
          </a:prstGeom>
          <a:noFill/>
          <a:ln w="28575" cap="sq">
            <a:solidFill>
              <a:srgbClr val="FF0000"/>
            </a:solidFill>
            <a:round/>
            <a:headEnd type="none" w="sm" len="sm"/>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4125701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err="1" smtClean="0"/>
              <a:t>StarFire</a:t>
            </a:r>
            <a:r>
              <a:rPr lang="en-US" dirty="0" smtClean="0"/>
              <a:t> – John Deere (</a:t>
            </a:r>
            <a:r>
              <a:rPr lang="en-US" dirty="0" err="1" smtClean="0"/>
              <a:t>approx</a:t>
            </a:r>
            <a:r>
              <a:rPr lang="en-US" dirty="0" smtClean="0"/>
              <a:t> $800 annual) </a:t>
            </a:r>
          </a:p>
          <a:p>
            <a:r>
              <a:rPr lang="en-US" dirty="0" smtClean="0"/>
              <a:t>Omni-Star- American Mobile Sat Corp. (</a:t>
            </a:r>
          </a:p>
          <a:p>
            <a:r>
              <a:rPr lang="en-US" dirty="0" smtClean="0"/>
              <a:t>GLONASS- Russia’s Global </a:t>
            </a:r>
            <a:r>
              <a:rPr lang="en-US" dirty="0" err="1" smtClean="0"/>
              <a:t>Nav</a:t>
            </a:r>
            <a:endParaRPr lang="en-US" dirty="0" smtClean="0"/>
          </a:p>
          <a:p>
            <a:r>
              <a:rPr lang="en-US" dirty="0" smtClean="0"/>
              <a:t>GALILEO- European Space Agency</a:t>
            </a:r>
          </a:p>
          <a:p>
            <a:pPr marL="114300" indent="0">
              <a:buNone/>
            </a:pPr>
            <a:endParaRPr lang="en-US" dirty="0" smtClean="0"/>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634" y="4038601"/>
            <a:ext cx="7448242" cy="2436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2590800"/>
            <a:ext cx="30003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5966" y="3090242"/>
            <a:ext cx="2037292"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509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a:xfrm>
            <a:off x="838200" y="1482725"/>
            <a:ext cx="10515600" cy="4351338"/>
          </a:xfrm>
        </p:spPr>
        <p:txBody>
          <a:bodyPr>
            <a:normAutofit/>
          </a:bodyPr>
          <a:lstStyle/>
          <a:p>
            <a:r>
              <a:rPr lang="en-US" dirty="0" smtClean="0"/>
              <a:t>Global Navigation Satellite </a:t>
            </a:r>
            <a:r>
              <a:rPr lang="en-US" dirty="0"/>
              <a:t>Systems (GNSS</a:t>
            </a:r>
            <a:r>
              <a:rPr lang="en-US" dirty="0" smtClean="0"/>
              <a:t>)</a:t>
            </a:r>
          </a:p>
          <a:p>
            <a:pPr lvl="1"/>
            <a:r>
              <a:rPr lang="en-US" dirty="0"/>
              <a:t>collective group of </a:t>
            </a:r>
            <a:r>
              <a:rPr lang="en-US" dirty="0" smtClean="0"/>
              <a:t>satellite-based positioning </a:t>
            </a:r>
            <a:r>
              <a:rPr lang="en-US" dirty="0"/>
              <a:t>systems.</a:t>
            </a:r>
            <a:endParaRPr lang="en-US" dirty="0" smtClean="0"/>
          </a:p>
          <a:p>
            <a:r>
              <a:rPr lang="en-US" dirty="0"/>
              <a:t>Global Positioning System (GPS)</a:t>
            </a:r>
          </a:p>
          <a:p>
            <a:pPr lvl="1"/>
            <a:r>
              <a:rPr lang="en-US" dirty="0" smtClean="0"/>
              <a:t>GPS is a Part of GNSS</a:t>
            </a:r>
          </a:p>
          <a:p>
            <a:r>
              <a:rPr lang="en-US" dirty="0" smtClean="0"/>
              <a:t>GLONASS (</a:t>
            </a:r>
            <a:r>
              <a:rPr lang="en-US" dirty="0" err="1"/>
              <a:t>Globalnaya</a:t>
            </a:r>
            <a:r>
              <a:rPr lang="en-US" dirty="0"/>
              <a:t> </a:t>
            </a:r>
            <a:r>
              <a:rPr lang="en-US" dirty="0" err="1"/>
              <a:t>Navigazionnaya</a:t>
            </a:r>
            <a:r>
              <a:rPr lang="en-US" dirty="0"/>
              <a:t> </a:t>
            </a:r>
            <a:r>
              <a:rPr lang="en-US" dirty="0" err="1" smtClean="0"/>
              <a:t>Sputnikovaya</a:t>
            </a:r>
            <a:r>
              <a:rPr lang="en-US" dirty="0" smtClean="0"/>
              <a:t> Sistema)</a:t>
            </a:r>
          </a:p>
          <a:p>
            <a:pPr lvl="1"/>
            <a:r>
              <a:rPr lang="en-US" dirty="0" smtClean="0"/>
              <a:t>maintained </a:t>
            </a:r>
            <a:r>
              <a:rPr lang="en-US" dirty="0"/>
              <a:t>by Russia</a:t>
            </a:r>
            <a:r>
              <a:rPr lang="en-US" dirty="0" smtClean="0"/>
              <a:t>.</a:t>
            </a:r>
          </a:p>
          <a:p>
            <a:r>
              <a:rPr lang="en-US" dirty="0"/>
              <a:t>Dilution of </a:t>
            </a:r>
            <a:r>
              <a:rPr lang="en-US" dirty="0" smtClean="0"/>
              <a:t>Precision (DOP):</a:t>
            </a:r>
          </a:p>
          <a:p>
            <a:pPr lvl="1"/>
            <a:r>
              <a:rPr lang="en-US" dirty="0" smtClean="0"/>
              <a:t>The </a:t>
            </a:r>
            <a:r>
              <a:rPr lang="en-US" dirty="0"/>
              <a:t>configuration of the satellites at any </a:t>
            </a:r>
            <a:r>
              <a:rPr lang="en-US" dirty="0" smtClean="0"/>
              <a:t>point in </a:t>
            </a:r>
            <a:r>
              <a:rPr lang="en-US" dirty="0"/>
              <a:t>time is quantified by the</a:t>
            </a:r>
            <a:endParaRPr lang="en-US" dirty="0" smtClean="0"/>
          </a:p>
          <a:p>
            <a:r>
              <a:rPr lang="en-US" dirty="0" smtClean="0"/>
              <a:t>Horizontal (</a:t>
            </a:r>
            <a:r>
              <a:rPr lang="en-US" dirty="0"/>
              <a:t>HDOP), Vertical (VDOP), and Time (TDOP) dilutions</a:t>
            </a:r>
          </a:p>
        </p:txBody>
      </p:sp>
    </p:spTree>
    <p:extLst>
      <p:ext uri="{BB962C8B-B14F-4D97-AF65-F5344CB8AC3E}">
        <p14:creationId xmlns:p14="http://schemas.microsoft.com/office/powerpoint/2010/main" val="27776441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Love this Pic</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388" y="3200400"/>
            <a:ext cx="8994613" cy="311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5846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618422"/>
            <a:ext cx="5181600" cy="4638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386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Fig. 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9771" y="1537854"/>
            <a:ext cx="3892004" cy="34590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2828836"/>
            <a:ext cx="6096000" cy="1200329"/>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3.8.</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Example of dynamic GNSS performance from a receiver traveling clockwise on a serpentine track that shows incorrect indication of overshoot on corners.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6706048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Fig. 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7773" y="1604222"/>
            <a:ext cx="4987348" cy="467563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0" y="2828836"/>
            <a:ext cx="6096000" cy="1200329"/>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3.9.</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Plot of satellite paths on a particular day as viewed vertically from a point on the northern hemisphere of the earth.</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44670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b="1" dirty="0"/>
              <a:t>Video 3.1.</a:t>
            </a:r>
            <a:br>
              <a:rPr lang="en-US" b="1" dirty="0"/>
            </a:br>
            <a:r>
              <a:rPr lang="en-US" dirty="0"/>
              <a:t>What is GNSS? </a:t>
            </a:r>
            <a:r>
              <a:rPr lang="en-US" dirty="0">
                <a:hlinkClick r:id="rId2"/>
              </a:rPr>
              <a:t>http://bit.ly/what-is-GNSS</a:t>
            </a:r>
            <a:endParaRPr lang="en-US" dirty="0"/>
          </a:p>
          <a:p>
            <a:r>
              <a:rPr lang="en-US" b="1" dirty="0"/>
              <a:t>Video 3.2.</a:t>
            </a:r>
            <a:br>
              <a:rPr lang="en-US" b="1" dirty="0"/>
            </a:br>
            <a:r>
              <a:rPr lang="en-US" dirty="0"/>
              <a:t>How accurate are GNSS receivers? </a:t>
            </a:r>
            <a:r>
              <a:rPr lang="en-US" dirty="0">
                <a:hlinkClick r:id="rId3"/>
              </a:rPr>
              <a:t>http://bit.ly/accuracy-GNSS-receivers</a:t>
            </a:r>
            <a:endParaRPr lang="en-US" dirty="0"/>
          </a:p>
          <a:p>
            <a:r>
              <a:rPr lang="en-US" b="1" dirty="0"/>
              <a:t>Video 3.3.</a:t>
            </a:r>
            <a:br>
              <a:rPr lang="en-US" b="1" dirty="0"/>
            </a:br>
            <a:r>
              <a:rPr lang="en-US" dirty="0"/>
              <a:t>What is differential correction? </a:t>
            </a:r>
            <a:r>
              <a:rPr lang="en-US" dirty="0">
                <a:hlinkClick r:id="rId4"/>
              </a:rPr>
              <a:t>http://bit.ly/differential-correction</a:t>
            </a:r>
            <a:endParaRPr lang="en-US" dirty="0"/>
          </a:p>
          <a:p>
            <a:r>
              <a:rPr lang="en-US" b="1" dirty="0"/>
              <a:t>Video 3.4.</a:t>
            </a:r>
            <a:br>
              <a:rPr lang="en-US" b="1" dirty="0"/>
            </a:br>
            <a:r>
              <a:rPr lang="en-US" dirty="0"/>
              <a:t>What accuracy do I need? </a:t>
            </a:r>
            <a:r>
              <a:rPr lang="en-US" dirty="0">
                <a:hlinkClick r:id="rId5"/>
              </a:rPr>
              <a:t>http://bit.ly/what-accuraccy-do-I-need</a:t>
            </a:r>
            <a:endParaRPr lang="en-US" dirty="0"/>
          </a:p>
          <a:p>
            <a:endParaRPr lang="en-US" dirty="0"/>
          </a:p>
        </p:txBody>
      </p:sp>
    </p:spTree>
    <p:extLst>
      <p:ext uri="{BB962C8B-B14F-4D97-AF65-F5344CB8AC3E}">
        <p14:creationId xmlns:p14="http://schemas.microsoft.com/office/powerpoint/2010/main" val="38100782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normAutofit fontScale="55000" lnSpcReduction="20000"/>
          </a:bodyPr>
          <a:lstStyle/>
          <a:p>
            <a:pPr fontAlgn="base"/>
            <a:r>
              <a:rPr lang="en-US" dirty="0"/>
              <a:t>What is the minimum number of satellite signals needed for a GNSS receiver to compute a three-dimensional position? Explain.</a:t>
            </a:r>
          </a:p>
          <a:p>
            <a:pPr fontAlgn="base"/>
            <a:r>
              <a:rPr lang="en-US" dirty="0"/>
              <a:t>Use internet resources to explore the status of the GPS constellation and report the total number of satellites currently functional in the constellation, how many have L2C capabilities, and how many broadcast the L5 codes.</a:t>
            </a:r>
          </a:p>
          <a:p>
            <a:pPr fontAlgn="base"/>
            <a:r>
              <a:rPr lang="en-US" dirty="0"/>
              <a:t>Use internet resources to explore the CORS stations in your state. Print a state map showing all of the locations. For the one closest to your location, find out where it is and when it was established.</a:t>
            </a:r>
          </a:p>
          <a:p>
            <a:pPr fontAlgn="base"/>
            <a:r>
              <a:rPr lang="en-US" dirty="0"/>
              <a:t>A farmer wants to purchase an RTK GNSS system for a farm. The base station antenna will be placed on the top of a centrally located grain bins. If the accuracy of the RTK GNSS system is 1.5 cm + 4 ppm, what is the accuracy at a field located 35 km away?</a:t>
            </a:r>
          </a:p>
          <a:p>
            <a:pPr fontAlgn="base"/>
            <a:r>
              <a:rPr lang="en-US" dirty="0"/>
              <a:t>For a particular date and location, use a constellation modeling tool to plot the availability of GPS and GNSS satellites and the DOP values. Are there particular times of the day that would be really good or potentially bad for GNSS work</a:t>
            </a:r>
            <a:r>
              <a:rPr lang="en-US" dirty="0" smtClean="0"/>
              <a:t>? Explain </a:t>
            </a:r>
            <a:r>
              <a:rPr lang="en-US" dirty="0"/>
              <a:t>how absolute and relative accuracy of GNSS receivers would affect their use in machine guidance applications.</a:t>
            </a:r>
          </a:p>
          <a:p>
            <a:pPr fontAlgn="base"/>
            <a:r>
              <a:rPr lang="en-US" dirty="0"/>
              <a:t>Why would an accuracy test for a GNSS receiver that lasted for one hour not be a good indication of the performance of the receiver?</a:t>
            </a:r>
          </a:p>
          <a:p>
            <a:pPr fontAlgn="base"/>
            <a:r>
              <a:rPr lang="en-US" dirty="0"/>
              <a:t>A farmer has a field that is bordered on one side by a large manufacturing facility that is in a three-story metal-clad building. Why might their GNSS equipment perform poorly near that edge of the field?</a:t>
            </a:r>
          </a:p>
          <a:p>
            <a:pPr fontAlgn="base"/>
            <a:r>
              <a:rPr lang="en-US" dirty="0"/>
              <a:t>A GPS satellite is at an altitude of 20,100 km directly above a receiver. Calculate how many wavelengths of the L1 and L2 GPS frequencies there would be between the satellite and the receiver.</a:t>
            </a:r>
          </a:p>
          <a:p>
            <a:pPr fontAlgn="base"/>
            <a:r>
              <a:rPr lang="en-US" dirty="0"/>
              <a:t>A farmer in Canada is getting ready to plant a field that is perfectly square and nearly completely flat with a GNSS–based </a:t>
            </a:r>
            <a:r>
              <a:rPr lang="en-US" dirty="0" err="1"/>
              <a:t>autosteer</a:t>
            </a:r>
            <a:r>
              <a:rPr lang="en-US" dirty="0"/>
              <a:t> system. Which direction (N–S or E–W) should they plant the field to get the best guidance accuracy? Explain your reasoning.</a:t>
            </a:r>
          </a:p>
          <a:p>
            <a:endParaRPr lang="en-US" dirty="0"/>
          </a:p>
        </p:txBody>
      </p:sp>
    </p:spTree>
    <p:extLst>
      <p:ext uri="{BB962C8B-B14F-4D97-AF65-F5344CB8AC3E}">
        <p14:creationId xmlns:p14="http://schemas.microsoft.com/office/powerpoint/2010/main" val="149104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736078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Group 247"/>
          <p:cNvGrpSpPr>
            <a:grpSpLocks/>
          </p:cNvGrpSpPr>
          <p:nvPr/>
        </p:nvGrpSpPr>
        <p:grpSpPr bwMode="auto">
          <a:xfrm rot="1098268">
            <a:off x="6324600" y="1455738"/>
            <a:ext cx="488950" cy="501650"/>
            <a:chOff x="1621" y="1008"/>
            <a:chExt cx="231" cy="231"/>
          </a:xfrm>
        </p:grpSpPr>
        <p:sp>
          <p:nvSpPr>
            <p:cNvPr id="5287" name="Rectangle 248"/>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8" name="Rectangle 249"/>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9" name="Oval 250"/>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3" name="Group 251"/>
          <p:cNvGrpSpPr>
            <a:grpSpLocks/>
          </p:cNvGrpSpPr>
          <p:nvPr/>
        </p:nvGrpSpPr>
        <p:grpSpPr bwMode="auto">
          <a:xfrm rot="1056072">
            <a:off x="5235576" y="1328738"/>
            <a:ext cx="652463" cy="635000"/>
            <a:chOff x="1621" y="1008"/>
            <a:chExt cx="231" cy="231"/>
          </a:xfrm>
        </p:grpSpPr>
        <p:sp>
          <p:nvSpPr>
            <p:cNvPr id="5284" name="Rectangle 252"/>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5" name="Rectangle 253"/>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6" name="Oval 254"/>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4" name="Group 255"/>
          <p:cNvGrpSpPr>
            <a:grpSpLocks/>
          </p:cNvGrpSpPr>
          <p:nvPr/>
        </p:nvGrpSpPr>
        <p:grpSpPr bwMode="auto">
          <a:xfrm rot="1025971">
            <a:off x="5922963" y="957264"/>
            <a:ext cx="455612" cy="471487"/>
            <a:chOff x="1621" y="1008"/>
            <a:chExt cx="231" cy="231"/>
          </a:xfrm>
        </p:grpSpPr>
        <p:sp>
          <p:nvSpPr>
            <p:cNvPr id="5281" name="Rectangle 256"/>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2" name="Rectangle 257"/>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3" name="Oval 258"/>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5" name="Group 259"/>
          <p:cNvGrpSpPr>
            <a:grpSpLocks/>
          </p:cNvGrpSpPr>
          <p:nvPr/>
        </p:nvGrpSpPr>
        <p:grpSpPr bwMode="auto">
          <a:xfrm rot="995877">
            <a:off x="4637088" y="987426"/>
            <a:ext cx="569912" cy="582613"/>
            <a:chOff x="1621" y="1008"/>
            <a:chExt cx="231" cy="231"/>
          </a:xfrm>
        </p:grpSpPr>
        <p:sp>
          <p:nvSpPr>
            <p:cNvPr id="5278" name="Rectangle 260"/>
            <p:cNvSpPr>
              <a:spLocks noChangeArrowheads="1"/>
            </p:cNvSpPr>
            <p:nvPr/>
          </p:nvSpPr>
          <p:spPr bwMode="auto">
            <a:xfrm>
              <a:off x="1621" y="1008"/>
              <a:ext cx="58"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9" name="Rectangle 261"/>
            <p:cNvSpPr>
              <a:spLocks noChangeArrowheads="1"/>
            </p:cNvSpPr>
            <p:nvPr/>
          </p:nvSpPr>
          <p:spPr bwMode="auto">
            <a:xfrm>
              <a:off x="1793" y="1008"/>
              <a:ext cx="59" cy="231"/>
            </a:xfrm>
            <a:prstGeom prst="rect">
              <a:avLst/>
            </a:prstGeom>
            <a:solidFill>
              <a:srgbClr val="0D0D0D"/>
            </a:solidFill>
            <a:ln w="25400">
              <a:solidFill>
                <a:srgbClr val="0000FF"/>
              </a:solidFill>
              <a:miter lim="800000"/>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80" name="Oval 262"/>
            <p:cNvSpPr>
              <a:spLocks noChangeArrowheads="1"/>
            </p:cNvSpPr>
            <p:nvPr/>
          </p:nvSpPr>
          <p:spPr bwMode="auto">
            <a:xfrm>
              <a:off x="1678" y="1066"/>
              <a:ext cx="116" cy="116"/>
            </a:xfrm>
            <a:prstGeom prst="ellipse">
              <a:avLst/>
            </a:prstGeom>
            <a:solidFill>
              <a:srgbClr val="0D0D0D"/>
            </a:solidFill>
            <a:ln w="25400">
              <a:solidFill>
                <a:srgbClr val="0000FF"/>
              </a:solidFill>
              <a:round/>
              <a:headEnd/>
              <a:tailEnd/>
            </a:ln>
          </p:spPr>
          <p:txBody>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6" name="Group 267"/>
          <p:cNvGrpSpPr>
            <a:grpSpLocks/>
          </p:cNvGrpSpPr>
          <p:nvPr/>
        </p:nvGrpSpPr>
        <p:grpSpPr bwMode="auto">
          <a:xfrm>
            <a:off x="5765800" y="5067300"/>
            <a:ext cx="660400" cy="1149350"/>
            <a:chOff x="2768" y="2920"/>
            <a:chExt cx="416" cy="724"/>
          </a:xfrm>
        </p:grpSpPr>
        <p:sp>
          <p:nvSpPr>
            <p:cNvPr id="5274" name="AutoShape 2"/>
            <p:cNvSpPr>
              <a:spLocks noChangeArrowheads="1"/>
            </p:cNvSpPr>
            <p:nvPr/>
          </p:nvSpPr>
          <p:spPr bwMode="auto">
            <a:xfrm>
              <a:off x="2888" y="3176"/>
              <a:ext cx="280"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5" name="Oval 3"/>
            <p:cNvSpPr>
              <a:spLocks noChangeArrowheads="1"/>
            </p:cNvSpPr>
            <p:nvPr/>
          </p:nvSpPr>
          <p:spPr bwMode="auto">
            <a:xfrm>
              <a:off x="2784" y="2920"/>
              <a:ext cx="400"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6" name="AutoShape 4"/>
            <p:cNvSpPr>
              <a:spLocks noChangeArrowheads="1"/>
            </p:cNvSpPr>
            <p:nvPr/>
          </p:nvSpPr>
          <p:spPr bwMode="auto">
            <a:xfrm rot="-3360000">
              <a:off x="2868" y="2916"/>
              <a:ext cx="56" cy="256"/>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7" name="Rectangle 5"/>
            <p:cNvSpPr>
              <a:spLocks noChangeArrowheads="1"/>
            </p:cNvSpPr>
            <p:nvPr/>
          </p:nvSpPr>
          <p:spPr bwMode="auto">
            <a:xfrm>
              <a:off x="2884" y="3448"/>
              <a:ext cx="292" cy="196"/>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7" name="Group 272"/>
          <p:cNvGrpSpPr>
            <a:grpSpLocks/>
          </p:cNvGrpSpPr>
          <p:nvPr/>
        </p:nvGrpSpPr>
        <p:grpSpPr bwMode="auto">
          <a:xfrm>
            <a:off x="6737350" y="5162550"/>
            <a:ext cx="660400" cy="1130300"/>
            <a:chOff x="3380" y="2980"/>
            <a:chExt cx="416" cy="712"/>
          </a:xfrm>
        </p:grpSpPr>
        <p:sp>
          <p:nvSpPr>
            <p:cNvPr id="5270" name="AutoShape 7"/>
            <p:cNvSpPr>
              <a:spLocks noChangeArrowheads="1"/>
            </p:cNvSpPr>
            <p:nvPr/>
          </p:nvSpPr>
          <p:spPr bwMode="auto">
            <a:xfrm>
              <a:off x="3500" y="3236"/>
              <a:ext cx="280"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1" name="Oval 8"/>
            <p:cNvSpPr>
              <a:spLocks noChangeArrowheads="1"/>
            </p:cNvSpPr>
            <p:nvPr/>
          </p:nvSpPr>
          <p:spPr bwMode="auto">
            <a:xfrm>
              <a:off x="3396" y="2980"/>
              <a:ext cx="400"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2" name="AutoShape 9"/>
            <p:cNvSpPr>
              <a:spLocks noChangeArrowheads="1"/>
            </p:cNvSpPr>
            <p:nvPr/>
          </p:nvSpPr>
          <p:spPr bwMode="auto">
            <a:xfrm rot="-3360000">
              <a:off x="3480" y="2976"/>
              <a:ext cx="56" cy="256"/>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73" name="Rectangle 10"/>
            <p:cNvSpPr>
              <a:spLocks noChangeArrowheads="1"/>
            </p:cNvSpPr>
            <p:nvPr/>
          </p:nvSpPr>
          <p:spPr bwMode="auto">
            <a:xfrm>
              <a:off x="3496" y="3496"/>
              <a:ext cx="292" cy="196"/>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8" name="Group 265"/>
          <p:cNvGrpSpPr>
            <a:grpSpLocks/>
          </p:cNvGrpSpPr>
          <p:nvPr/>
        </p:nvGrpSpPr>
        <p:grpSpPr bwMode="auto">
          <a:xfrm>
            <a:off x="1879600" y="4248150"/>
            <a:ext cx="1536700" cy="2178050"/>
            <a:chOff x="320" y="2404"/>
            <a:chExt cx="968" cy="1372"/>
          </a:xfrm>
        </p:grpSpPr>
        <p:sp>
          <p:nvSpPr>
            <p:cNvPr id="5263" name="Rectangle 118"/>
            <p:cNvSpPr>
              <a:spLocks noChangeArrowheads="1"/>
            </p:cNvSpPr>
            <p:nvPr/>
          </p:nvSpPr>
          <p:spPr bwMode="auto">
            <a:xfrm>
              <a:off x="320" y="3272"/>
              <a:ext cx="968" cy="504"/>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4" name="Rectangle 119"/>
            <p:cNvSpPr>
              <a:spLocks noChangeArrowheads="1"/>
            </p:cNvSpPr>
            <p:nvPr/>
          </p:nvSpPr>
          <p:spPr bwMode="auto">
            <a:xfrm>
              <a:off x="456" y="3444"/>
              <a:ext cx="160" cy="320"/>
            </a:xfrm>
            <a:prstGeom prst="rect">
              <a:avLst/>
            </a:prstGeom>
            <a:solidFill>
              <a:schemeClr val="bg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5" name="Rectangle 120"/>
            <p:cNvSpPr>
              <a:spLocks noChangeArrowheads="1"/>
            </p:cNvSpPr>
            <p:nvPr/>
          </p:nvSpPr>
          <p:spPr bwMode="auto">
            <a:xfrm>
              <a:off x="900" y="3376"/>
              <a:ext cx="248" cy="16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6" name="Line 121"/>
            <p:cNvSpPr>
              <a:spLocks noChangeShapeType="1"/>
            </p:cNvSpPr>
            <p:nvPr/>
          </p:nvSpPr>
          <p:spPr bwMode="auto">
            <a:xfrm>
              <a:off x="1028" y="3392"/>
              <a:ext cx="0" cy="12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67" name="AutoShape 122"/>
            <p:cNvSpPr>
              <a:spLocks noChangeArrowheads="1"/>
            </p:cNvSpPr>
            <p:nvPr/>
          </p:nvSpPr>
          <p:spPr bwMode="auto">
            <a:xfrm>
              <a:off x="440" y="2992"/>
              <a:ext cx="712"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8" name="Oval 123"/>
            <p:cNvSpPr>
              <a:spLocks noChangeArrowheads="1"/>
            </p:cNvSpPr>
            <p:nvPr/>
          </p:nvSpPr>
          <p:spPr bwMode="auto">
            <a:xfrm>
              <a:off x="384" y="2640"/>
              <a:ext cx="808"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9" name="AutoShape 124"/>
            <p:cNvSpPr>
              <a:spLocks noChangeArrowheads="1"/>
            </p:cNvSpPr>
            <p:nvPr/>
          </p:nvSpPr>
          <p:spPr bwMode="auto">
            <a:xfrm>
              <a:off x="736" y="2404"/>
              <a:ext cx="136" cy="472"/>
            </a:xfrm>
            <a:prstGeom prst="triangle">
              <a:avLst>
                <a:gd name="adj" fmla="val 49995"/>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29" name="Group 273"/>
          <p:cNvGrpSpPr>
            <a:grpSpLocks/>
          </p:cNvGrpSpPr>
          <p:nvPr/>
        </p:nvGrpSpPr>
        <p:grpSpPr bwMode="auto">
          <a:xfrm>
            <a:off x="6280150" y="5276850"/>
            <a:ext cx="660400" cy="1130300"/>
            <a:chOff x="3092" y="3052"/>
            <a:chExt cx="416" cy="712"/>
          </a:xfrm>
        </p:grpSpPr>
        <p:sp>
          <p:nvSpPr>
            <p:cNvPr id="5259" name="AutoShape 127"/>
            <p:cNvSpPr>
              <a:spLocks noChangeArrowheads="1"/>
            </p:cNvSpPr>
            <p:nvPr/>
          </p:nvSpPr>
          <p:spPr bwMode="auto">
            <a:xfrm>
              <a:off x="3212" y="3308"/>
              <a:ext cx="280"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0" name="Oval 128"/>
            <p:cNvSpPr>
              <a:spLocks noChangeArrowheads="1"/>
            </p:cNvSpPr>
            <p:nvPr/>
          </p:nvSpPr>
          <p:spPr bwMode="auto">
            <a:xfrm>
              <a:off x="3108" y="3052"/>
              <a:ext cx="400"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1" name="AutoShape 129"/>
            <p:cNvSpPr>
              <a:spLocks noChangeArrowheads="1"/>
            </p:cNvSpPr>
            <p:nvPr/>
          </p:nvSpPr>
          <p:spPr bwMode="auto">
            <a:xfrm rot="-3360000">
              <a:off x="3192" y="3048"/>
              <a:ext cx="56" cy="256"/>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62" name="Rectangle 130"/>
            <p:cNvSpPr>
              <a:spLocks noChangeArrowheads="1"/>
            </p:cNvSpPr>
            <p:nvPr/>
          </p:nvSpPr>
          <p:spPr bwMode="auto">
            <a:xfrm>
              <a:off x="3208" y="3568"/>
              <a:ext cx="292" cy="196"/>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30" name="Group 266"/>
          <p:cNvGrpSpPr>
            <a:grpSpLocks/>
          </p:cNvGrpSpPr>
          <p:nvPr/>
        </p:nvGrpSpPr>
        <p:grpSpPr bwMode="auto">
          <a:xfrm>
            <a:off x="5327650" y="5295900"/>
            <a:ext cx="660400" cy="1149350"/>
            <a:chOff x="2492" y="3064"/>
            <a:chExt cx="416" cy="724"/>
          </a:xfrm>
        </p:grpSpPr>
        <p:sp>
          <p:nvSpPr>
            <p:cNvPr id="5255" name="AutoShape 132"/>
            <p:cNvSpPr>
              <a:spLocks noChangeArrowheads="1"/>
            </p:cNvSpPr>
            <p:nvPr/>
          </p:nvSpPr>
          <p:spPr bwMode="auto">
            <a:xfrm>
              <a:off x="2612" y="3320"/>
              <a:ext cx="280" cy="26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56" name="Oval 133"/>
            <p:cNvSpPr>
              <a:spLocks noChangeArrowheads="1"/>
            </p:cNvSpPr>
            <p:nvPr/>
          </p:nvSpPr>
          <p:spPr bwMode="auto">
            <a:xfrm>
              <a:off x="2508" y="3064"/>
              <a:ext cx="400" cy="3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57" name="AutoShape 134"/>
            <p:cNvSpPr>
              <a:spLocks noChangeArrowheads="1"/>
            </p:cNvSpPr>
            <p:nvPr/>
          </p:nvSpPr>
          <p:spPr bwMode="auto">
            <a:xfrm rot="-3360000">
              <a:off x="2592" y="3060"/>
              <a:ext cx="56" cy="256"/>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58" name="Rectangle 135"/>
            <p:cNvSpPr>
              <a:spLocks noChangeArrowheads="1"/>
            </p:cNvSpPr>
            <p:nvPr/>
          </p:nvSpPr>
          <p:spPr bwMode="auto">
            <a:xfrm>
              <a:off x="2608" y="3592"/>
              <a:ext cx="292" cy="196"/>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sp>
        <p:nvSpPr>
          <p:cNvPr id="5131" name="Rectangle 139"/>
          <p:cNvSpPr>
            <a:spLocks noChangeArrowheads="1"/>
          </p:cNvSpPr>
          <p:nvPr/>
        </p:nvSpPr>
        <p:spPr bwMode="auto">
          <a:xfrm>
            <a:off x="3265489" y="4770438"/>
            <a:ext cx="26892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solidFill>
                  <a:srgbClr val="FF9900"/>
                </a:solidFill>
              </a:rPr>
              <a:t>Control Segment</a:t>
            </a:r>
          </a:p>
        </p:txBody>
      </p:sp>
      <p:grpSp>
        <p:nvGrpSpPr>
          <p:cNvPr id="5132" name="Group 230"/>
          <p:cNvGrpSpPr>
            <a:grpSpLocks/>
          </p:cNvGrpSpPr>
          <p:nvPr/>
        </p:nvGrpSpPr>
        <p:grpSpPr bwMode="auto">
          <a:xfrm>
            <a:off x="3484563" y="5740401"/>
            <a:ext cx="1809750" cy="155575"/>
            <a:chOff x="1330" y="3344"/>
            <a:chExt cx="1141" cy="98"/>
          </a:xfrm>
        </p:grpSpPr>
        <p:sp>
          <p:nvSpPr>
            <p:cNvPr id="5244" name="Line 140"/>
            <p:cNvSpPr>
              <a:spLocks noChangeShapeType="1"/>
            </p:cNvSpPr>
            <p:nvPr/>
          </p:nvSpPr>
          <p:spPr bwMode="auto">
            <a:xfrm flipH="1" flipV="1">
              <a:off x="2046" y="3396"/>
              <a:ext cx="425" cy="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5" name="Line 141"/>
            <p:cNvSpPr>
              <a:spLocks noChangeShapeType="1"/>
            </p:cNvSpPr>
            <p:nvPr/>
          </p:nvSpPr>
          <p:spPr bwMode="auto">
            <a:xfrm flipH="1" flipV="1">
              <a:off x="2028" y="3344"/>
              <a:ext cx="23" cy="5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6" name="Line 142"/>
            <p:cNvSpPr>
              <a:spLocks noChangeShapeType="1"/>
            </p:cNvSpPr>
            <p:nvPr/>
          </p:nvSpPr>
          <p:spPr bwMode="auto">
            <a:xfrm flipH="1">
              <a:off x="2017" y="3353"/>
              <a:ext cx="11" cy="74"/>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7" name="Line 143"/>
            <p:cNvSpPr>
              <a:spLocks noChangeShapeType="1"/>
            </p:cNvSpPr>
            <p:nvPr/>
          </p:nvSpPr>
          <p:spPr bwMode="auto">
            <a:xfrm flipH="1" flipV="1">
              <a:off x="1989" y="3358"/>
              <a:ext cx="26" cy="7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8" name="Line 144"/>
            <p:cNvSpPr>
              <a:spLocks noChangeShapeType="1"/>
            </p:cNvSpPr>
            <p:nvPr/>
          </p:nvSpPr>
          <p:spPr bwMode="auto">
            <a:xfrm flipH="1">
              <a:off x="1975" y="3360"/>
              <a:ext cx="14" cy="47"/>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9" name="Line 145"/>
            <p:cNvSpPr>
              <a:spLocks noChangeShapeType="1"/>
            </p:cNvSpPr>
            <p:nvPr/>
          </p:nvSpPr>
          <p:spPr bwMode="auto">
            <a:xfrm flipH="1">
              <a:off x="1687" y="3408"/>
              <a:ext cx="288" cy="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0" name="Line 146"/>
            <p:cNvSpPr>
              <a:spLocks noChangeShapeType="1"/>
            </p:cNvSpPr>
            <p:nvPr/>
          </p:nvSpPr>
          <p:spPr bwMode="auto">
            <a:xfrm flipH="1" flipV="1">
              <a:off x="1676" y="3354"/>
              <a:ext cx="19" cy="6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1" name="Line 147"/>
            <p:cNvSpPr>
              <a:spLocks noChangeShapeType="1"/>
            </p:cNvSpPr>
            <p:nvPr/>
          </p:nvSpPr>
          <p:spPr bwMode="auto">
            <a:xfrm flipH="1">
              <a:off x="1665" y="3359"/>
              <a:ext cx="8" cy="80"/>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2" name="Line 148"/>
            <p:cNvSpPr>
              <a:spLocks noChangeShapeType="1"/>
            </p:cNvSpPr>
            <p:nvPr/>
          </p:nvSpPr>
          <p:spPr bwMode="auto">
            <a:xfrm flipH="1" flipV="1">
              <a:off x="1639" y="3367"/>
              <a:ext cx="24" cy="7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3" name="Line 149"/>
            <p:cNvSpPr>
              <a:spLocks noChangeShapeType="1"/>
            </p:cNvSpPr>
            <p:nvPr/>
          </p:nvSpPr>
          <p:spPr bwMode="auto">
            <a:xfrm flipH="1">
              <a:off x="1607" y="3373"/>
              <a:ext cx="32" cy="44"/>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54" name="Line 150"/>
            <p:cNvSpPr>
              <a:spLocks noChangeShapeType="1"/>
            </p:cNvSpPr>
            <p:nvPr/>
          </p:nvSpPr>
          <p:spPr bwMode="auto">
            <a:xfrm flipH="1">
              <a:off x="1330" y="3417"/>
              <a:ext cx="284" cy="1"/>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33" name="Group 231"/>
          <p:cNvGrpSpPr>
            <a:grpSpLocks/>
          </p:cNvGrpSpPr>
          <p:nvPr/>
        </p:nvGrpSpPr>
        <p:grpSpPr bwMode="auto">
          <a:xfrm>
            <a:off x="3468689" y="5957888"/>
            <a:ext cx="1825625" cy="138112"/>
            <a:chOff x="1321" y="3481"/>
            <a:chExt cx="1149" cy="87"/>
          </a:xfrm>
        </p:grpSpPr>
        <p:sp>
          <p:nvSpPr>
            <p:cNvPr id="5233" name="Line 152"/>
            <p:cNvSpPr>
              <a:spLocks noChangeShapeType="1"/>
            </p:cNvSpPr>
            <p:nvPr/>
          </p:nvSpPr>
          <p:spPr bwMode="auto">
            <a:xfrm flipH="1" flipV="1">
              <a:off x="2043" y="3530"/>
              <a:ext cx="427" cy="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4" name="Line 153"/>
            <p:cNvSpPr>
              <a:spLocks noChangeShapeType="1"/>
            </p:cNvSpPr>
            <p:nvPr/>
          </p:nvSpPr>
          <p:spPr bwMode="auto">
            <a:xfrm flipH="1" flipV="1">
              <a:off x="2023" y="3481"/>
              <a:ext cx="23" cy="46"/>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5" name="Line 154"/>
            <p:cNvSpPr>
              <a:spLocks noChangeShapeType="1"/>
            </p:cNvSpPr>
            <p:nvPr/>
          </p:nvSpPr>
          <p:spPr bwMode="auto">
            <a:xfrm flipH="1">
              <a:off x="2007" y="3485"/>
              <a:ext cx="13" cy="7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6" name="Line 155"/>
            <p:cNvSpPr>
              <a:spLocks noChangeShapeType="1"/>
            </p:cNvSpPr>
            <p:nvPr/>
          </p:nvSpPr>
          <p:spPr bwMode="auto">
            <a:xfrm flipH="1" flipV="1">
              <a:off x="1983" y="3499"/>
              <a:ext cx="27" cy="62"/>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7" name="Line 156"/>
            <p:cNvSpPr>
              <a:spLocks noChangeShapeType="1"/>
            </p:cNvSpPr>
            <p:nvPr/>
          </p:nvSpPr>
          <p:spPr bwMode="auto">
            <a:xfrm flipH="1">
              <a:off x="1962" y="3505"/>
              <a:ext cx="24" cy="3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8" name="Line 157"/>
            <p:cNvSpPr>
              <a:spLocks noChangeShapeType="1"/>
            </p:cNvSpPr>
            <p:nvPr/>
          </p:nvSpPr>
          <p:spPr bwMode="auto">
            <a:xfrm flipH="1">
              <a:off x="1679" y="3539"/>
              <a:ext cx="290" cy="1"/>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39" name="Line 158"/>
            <p:cNvSpPr>
              <a:spLocks noChangeShapeType="1"/>
            </p:cNvSpPr>
            <p:nvPr/>
          </p:nvSpPr>
          <p:spPr bwMode="auto">
            <a:xfrm flipH="1" flipV="1">
              <a:off x="1667" y="3496"/>
              <a:ext cx="19" cy="49"/>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0" name="Line 159"/>
            <p:cNvSpPr>
              <a:spLocks noChangeShapeType="1"/>
            </p:cNvSpPr>
            <p:nvPr/>
          </p:nvSpPr>
          <p:spPr bwMode="auto">
            <a:xfrm flipH="1">
              <a:off x="1656" y="3505"/>
              <a:ext cx="11" cy="55"/>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1" name="Line 160"/>
            <p:cNvSpPr>
              <a:spLocks noChangeShapeType="1"/>
            </p:cNvSpPr>
            <p:nvPr/>
          </p:nvSpPr>
          <p:spPr bwMode="auto">
            <a:xfrm flipH="1" flipV="1">
              <a:off x="1630" y="3506"/>
              <a:ext cx="24" cy="62"/>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2" name="Line 161"/>
            <p:cNvSpPr>
              <a:spLocks noChangeShapeType="1"/>
            </p:cNvSpPr>
            <p:nvPr/>
          </p:nvSpPr>
          <p:spPr bwMode="auto">
            <a:xfrm flipH="1">
              <a:off x="1603" y="3514"/>
              <a:ext cx="22" cy="24"/>
            </a:xfrm>
            <a:prstGeom prst="line">
              <a:avLst/>
            </a:prstGeom>
            <a:noFill/>
            <a:ln w="28575">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43" name="Line 162"/>
            <p:cNvSpPr>
              <a:spLocks noChangeShapeType="1"/>
            </p:cNvSpPr>
            <p:nvPr/>
          </p:nvSpPr>
          <p:spPr bwMode="auto">
            <a:xfrm flipH="1">
              <a:off x="1321" y="3536"/>
              <a:ext cx="286" cy="0"/>
            </a:xfrm>
            <a:prstGeom prst="line">
              <a:avLst/>
            </a:prstGeom>
            <a:noFill/>
            <a:ln w="28575">
              <a:solidFill>
                <a:srgbClr val="FF99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34" name="Group 263"/>
          <p:cNvGrpSpPr>
            <a:grpSpLocks/>
          </p:cNvGrpSpPr>
          <p:nvPr/>
        </p:nvGrpSpPr>
        <p:grpSpPr bwMode="auto">
          <a:xfrm>
            <a:off x="8228014" y="5583239"/>
            <a:ext cx="319087" cy="568325"/>
            <a:chOff x="4319" y="3245"/>
            <a:chExt cx="201" cy="358"/>
          </a:xfrm>
        </p:grpSpPr>
        <p:sp>
          <p:nvSpPr>
            <p:cNvPr id="5229" name="AutoShape 180"/>
            <p:cNvSpPr>
              <a:spLocks noChangeArrowheads="1"/>
            </p:cNvSpPr>
            <p:nvPr/>
          </p:nvSpPr>
          <p:spPr bwMode="auto">
            <a:xfrm>
              <a:off x="4381" y="3373"/>
              <a:ext cx="131" cy="12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30" name="Oval 181"/>
            <p:cNvSpPr>
              <a:spLocks noChangeArrowheads="1"/>
            </p:cNvSpPr>
            <p:nvPr/>
          </p:nvSpPr>
          <p:spPr bwMode="auto">
            <a:xfrm>
              <a:off x="4329" y="3245"/>
              <a:ext cx="191" cy="1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31" name="AutoShape 182"/>
            <p:cNvSpPr>
              <a:spLocks noChangeArrowheads="1"/>
            </p:cNvSpPr>
            <p:nvPr/>
          </p:nvSpPr>
          <p:spPr bwMode="auto">
            <a:xfrm rot="-3360000">
              <a:off x="4369" y="3241"/>
              <a:ext cx="24" cy="123"/>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32" name="Rectangle 183"/>
            <p:cNvSpPr>
              <a:spLocks noChangeArrowheads="1"/>
            </p:cNvSpPr>
            <p:nvPr/>
          </p:nvSpPr>
          <p:spPr bwMode="auto">
            <a:xfrm>
              <a:off x="4377" y="3509"/>
              <a:ext cx="141" cy="94"/>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35" name="Group 271"/>
          <p:cNvGrpSpPr>
            <a:grpSpLocks/>
          </p:cNvGrpSpPr>
          <p:nvPr/>
        </p:nvGrpSpPr>
        <p:grpSpPr bwMode="auto">
          <a:xfrm>
            <a:off x="8418514" y="5748339"/>
            <a:ext cx="319087" cy="555625"/>
            <a:chOff x="4439" y="3349"/>
            <a:chExt cx="201" cy="350"/>
          </a:xfrm>
        </p:grpSpPr>
        <p:sp>
          <p:nvSpPr>
            <p:cNvPr id="5225" name="AutoShape 185"/>
            <p:cNvSpPr>
              <a:spLocks noChangeArrowheads="1"/>
            </p:cNvSpPr>
            <p:nvPr/>
          </p:nvSpPr>
          <p:spPr bwMode="auto">
            <a:xfrm>
              <a:off x="4501" y="3477"/>
              <a:ext cx="131" cy="12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6" name="Oval 186"/>
            <p:cNvSpPr>
              <a:spLocks noChangeArrowheads="1"/>
            </p:cNvSpPr>
            <p:nvPr/>
          </p:nvSpPr>
          <p:spPr bwMode="auto">
            <a:xfrm>
              <a:off x="4449" y="3349"/>
              <a:ext cx="191" cy="1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7" name="AutoShape 187"/>
            <p:cNvSpPr>
              <a:spLocks noChangeArrowheads="1"/>
            </p:cNvSpPr>
            <p:nvPr/>
          </p:nvSpPr>
          <p:spPr bwMode="auto">
            <a:xfrm rot="-3360000">
              <a:off x="4489" y="3345"/>
              <a:ext cx="24" cy="123"/>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8" name="Rectangle 188"/>
            <p:cNvSpPr>
              <a:spLocks noChangeArrowheads="1"/>
            </p:cNvSpPr>
            <p:nvPr/>
          </p:nvSpPr>
          <p:spPr bwMode="auto">
            <a:xfrm>
              <a:off x="4497" y="3605"/>
              <a:ext cx="141" cy="94"/>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nvGrpSpPr>
          <p:cNvPr id="5136" name="Group 270"/>
          <p:cNvGrpSpPr>
            <a:grpSpLocks/>
          </p:cNvGrpSpPr>
          <p:nvPr/>
        </p:nvGrpSpPr>
        <p:grpSpPr bwMode="auto">
          <a:xfrm>
            <a:off x="8018464" y="5773739"/>
            <a:ext cx="319087" cy="568325"/>
            <a:chOff x="4187" y="3365"/>
            <a:chExt cx="201" cy="358"/>
          </a:xfrm>
        </p:grpSpPr>
        <p:sp>
          <p:nvSpPr>
            <p:cNvPr id="5221" name="AutoShape 190"/>
            <p:cNvSpPr>
              <a:spLocks noChangeArrowheads="1"/>
            </p:cNvSpPr>
            <p:nvPr/>
          </p:nvSpPr>
          <p:spPr bwMode="auto">
            <a:xfrm>
              <a:off x="4249" y="3493"/>
              <a:ext cx="131" cy="124"/>
            </a:xfrm>
            <a:prstGeom prst="triangle">
              <a:avLst>
                <a:gd name="adj" fmla="val 49995"/>
              </a:avLst>
            </a:prstGeom>
            <a:solidFill>
              <a:srgbClr val="0000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2" name="Oval 191"/>
            <p:cNvSpPr>
              <a:spLocks noChangeArrowheads="1"/>
            </p:cNvSpPr>
            <p:nvPr/>
          </p:nvSpPr>
          <p:spPr bwMode="auto">
            <a:xfrm>
              <a:off x="4197" y="3365"/>
              <a:ext cx="191" cy="184"/>
            </a:xfrm>
            <a:prstGeom prst="ellipse">
              <a:avLst/>
            </a:prstGeom>
            <a:solidFill>
              <a:srgbClr val="A2A2A2"/>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3" name="AutoShape 192"/>
            <p:cNvSpPr>
              <a:spLocks noChangeArrowheads="1"/>
            </p:cNvSpPr>
            <p:nvPr/>
          </p:nvSpPr>
          <p:spPr bwMode="auto">
            <a:xfrm rot="-3360000">
              <a:off x="4237" y="3361"/>
              <a:ext cx="24" cy="123"/>
            </a:xfrm>
            <a:prstGeom prst="triangle">
              <a:avLst>
                <a:gd name="adj" fmla="val 49995"/>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224" name="Rectangle 193"/>
            <p:cNvSpPr>
              <a:spLocks noChangeArrowheads="1"/>
            </p:cNvSpPr>
            <p:nvPr/>
          </p:nvSpPr>
          <p:spPr bwMode="auto">
            <a:xfrm>
              <a:off x="4245" y="3629"/>
              <a:ext cx="141" cy="94"/>
            </a:xfrm>
            <a:prstGeom prst="rect">
              <a:avLst/>
            </a:prstGeom>
            <a:solidFill>
              <a:srgbClr val="0000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sp>
        <p:nvSpPr>
          <p:cNvPr id="5137" name="Rectangle 138"/>
          <p:cNvSpPr>
            <a:spLocks noChangeArrowheads="1"/>
          </p:cNvSpPr>
          <p:nvPr/>
        </p:nvSpPr>
        <p:spPr bwMode="auto">
          <a:xfrm>
            <a:off x="2001839" y="1385888"/>
            <a:ext cx="249872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solidFill>
                  <a:srgbClr val="000099"/>
                </a:solidFill>
              </a:rPr>
              <a:t>Space Segment</a:t>
            </a:r>
          </a:p>
        </p:txBody>
      </p:sp>
      <p:grpSp>
        <p:nvGrpSpPr>
          <p:cNvPr id="5138" name="Group 233"/>
          <p:cNvGrpSpPr>
            <a:grpSpLocks/>
          </p:cNvGrpSpPr>
          <p:nvPr/>
        </p:nvGrpSpPr>
        <p:grpSpPr bwMode="auto">
          <a:xfrm>
            <a:off x="2717800" y="2038350"/>
            <a:ext cx="2108200" cy="2120900"/>
            <a:chOff x="848" y="1012"/>
            <a:chExt cx="1328" cy="1336"/>
          </a:xfrm>
        </p:grpSpPr>
        <p:sp>
          <p:nvSpPr>
            <p:cNvPr id="5210" name="Line 76"/>
            <p:cNvSpPr>
              <a:spLocks noChangeShapeType="1"/>
            </p:cNvSpPr>
            <p:nvPr/>
          </p:nvSpPr>
          <p:spPr bwMode="auto">
            <a:xfrm flipH="1">
              <a:off x="1703" y="1012"/>
              <a:ext cx="473" cy="455"/>
            </a:xfrm>
            <a:prstGeom prst="line">
              <a:avLst/>
            </a:prstGeom>
            <a:noFill/>
            <a:ln w="28575">
              <a:solidFill>
                <a:srgbClr val="2B812B"/>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1" name="Line 77"/>
            <p:cNvSpPr>
              <a:spLocks noChangeShapeType="1"/>
            </p:cNvSpPr>
            <p:nvPr/>
          </p:nvSpPr>
          <p:spPr bwMode="auto">
            <a:xfrm flipH="1" flipV="1">
              <a:off x="1553" y="1444"/>
              <a:ext cx="155" cy="22"/>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2" name="Line 78"/>
            <p:cNvSpPr>
              <a:spLocks noChangeShapeType="1"/>
            </p:cNvSpPr>
            <p:nvPr/>
          </p:nvSpPr>
          <p:spPr bwMode="auto">
            <a:xfrm>
              <a:off x="1558" y="1450"/>
              <a:ext cx="148" cy="139"/>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3" name="Line 79"/>
            <p:cNvSpPr>
              <a:spLocks noChangeShapeType="1"/>
            </p:cNvSpPr>
            <p:nvPr/>
          </p:nvSpPr>
          <p:spPr bwMode="auto">
            <a:xfrm flipH="1" flipV="1">
              <a:off x="1518" y="1524"/>
              <a:ext cx="188" cy="68"/>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4" name="Line 80"/>
            <p:cNvSpPr>
              <a:spLocks noChangeShapeType="1"/>
            </p:cNvSpPr>
            <p:nvPr/>
          </p:nvSpPr>
          <p:spPr bwMode="auto">
            <a:xfrm>
              <a:off x="1521" y="1529"/>
              <a:ext cx="59" cy="91"/>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5" name="Line 81"/>
            <p:cNvSpPr>
              <a:spLocks noChangeShapeType="1"/>
            </p:cNvSpPr>
            <p:nvPr/>
          </p:nvSpPr>
          <p:spPr bwMode="auto">
            <a:xfrm flipH="1">
              <a:off x="1283" y="1617"/>
              <a:ext cx="301" cy="283"/>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6" name="Line 82"/>
            <p:cNvSpPr>
              <a:spLocks noChangeShapeType="1"/>
            </p:cNvSpPr>
            <p:nvPr/>
          </p:nvSpPr>
          <p:spPr bwMode="auto">
            <a:xfrm flipH="1" flipV="1">
              <a:off x="1128" y="1882"/>
              <a:ext cx="158" cy="2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7" name="Line 83"/>
            <p:cNvSpPr>
              <a:spLocks noChangeShapeType="1"/>
            </p:cNvSpPr>
            <p:nvPr/>
          </p:nvSpPr>
          <p:spPr bwMode="auto">
            <a:xfrm>
              <a:off x="1136" y="1888"/>
              <a:ext cx="145" cy="13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8" name="Line 84"/>
            <p:cNvSpPr>
              <a:spLocks noChangeShapeType="1"/>
            </p:cNvSpPr>
            <p:nvPr/>
          </p:nvSpPr>
          <p:spPr bwMode="auto">
            <a:xfrm flipH="1" flipV="1">
              <a:off x="1098" y="1957"/>
              <a:ext cx="188" cy="68"/>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19" name="Line 85"/>
            <p:cNvSpPr>
              <a:spLocks noChangeShapeType="1"/>
            </p:cNvSpPr>
            <p:nvPr/>
          </p:nvSpPr>
          <p:spPr bwMode="auto">
            <a:xfrm>
              <a:off x="1101" y="1963"/>
              <a:ext cx="42" cy="105"/>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20" name="Line 86"/>
            <p:cNvSpPr>
              <a:spLocks noChangeShapeType="1"/>
            </p:cNvSpPr>
            <p:nvPr/>
          </p:nvSpPr>
          <p:spPr bwMode="auto">
            <a:xfrm flipH="1">
              <a:off x="848" y="2065"/>
              <a:ext cx="301" cy="283"/>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39" name="Group 239"/>
          <p:cNvGrpSpPr>
            <a:grpSpLocks/>
          </p:cNvGrpSpPr>
          <p:nvPr/>
        </p:nvGrpSpPr>
        <p:grpSpPr bwMode="auto">
          <a:xfrm>
            <a:off x="5626100" y="2076451"/>
            <a:ext cx="946150" cy="3025775"/>
            <a:chOff x="2680" y="1036"/>
            <a:chExt cx="928" cy="1888"/>
          </a:xfrm>
        </p:grpSpPr>
        <p:sp>
          <p:nvSpPr>
            <p:cNvPr id="5199" name="Line 92"/>
            <p:cNvSpPr>
              <a:spLocks noChangeShapeType="1"/>
            </p:cNvSpPr>
            <p:nvPr/>
          </p:nvSpPr>
          <p:spPr bwMode="auto">
            <a:xfrm>
              <a:off x="2950" y="1848"/>
              <a:ext cx="138" cy="12"/>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0" name="Line 88"/>
            <p:cNvSpPr>
              <a:spLocks noChangeShapeType="1"/>
            </p:cNvSpPr>
            <p:nvPr/>
          </p:nvSpPr>
          <p:spPr bwMode="auto">
            <a:xfrm>
              <a:off x="2680" y="1036"/>
              <a:ext cx="326" cy="692"/>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1" name="Line 89"/>
            <p:cNvSpPr>
              <a:spLocks noChangeShapeType="1"/>
            </p:cNvSpPr>
            <p:nvPr/>
          </p:nvSpPr>
          <p:spPr bwMode="auto">
            <a:xfrm flipH="1">
              <a:off x="2861" y="1733"/>
              <a:ext cx="153" cy="60"/>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2" name="Line 90"/>
            <p:cNvSpPr>
              <a:spLocks noChangeShapeType="1"/>
            </p:cNvSpPr>
            <p:nvPr/>
          </p:nvSpPr>
          <p:spPr bwMode="auto">
            <a:xfrm flipV="1">
              <a:off x="2873" y="1774"/>
              <a:ext cx="271" cy="18"/>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3" name="Line 91"/>
            <p:cNvSpPr>
              <a:spLocks noChangeShapeType="1"/>
            </p:cNvSpPr>
            <p:nvPr/>
          </p:nvSpPr>
          <p:spPr bwMode="auto">
            <a:xfrm flipH="1">
              <a:off x="2935" y="1775"/>
              <a:ext cx="217" cy="76"/>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4" name="Line 93"/>
            <p:cNvSpPr>
              <a:spLocks noChangeShapeType="1"/>
            </p:cNvSpPr>
            <p:nvPr/>
          </p:nvSpPr>
          <p:spPr bwMode="auto">
            <a:xfrm>
              <a:off x="3092" y="1861"/>
              <a:ext cx="226" cy="459"/>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5" name="Line 94"/>
            <p:cNvSpPr>
              <a:spLocks noChangeShapeType="1"/>
            </p:cNvSpPr>
            <p:nvPr/>
          </p:nvSpPr>
          <p:spPr bwMode="auto">
            <a:xfrm flipH="1">
              <a:off x="3148" y="2320"/>
              <a:ext cx="181" cy="52"/>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6" name="Line 95"/>
            <p:cNvSpPr>
              <a:spLocks noChangeShapeType="1"/>
            </p:cNvSpPr>
            <p:nvPr/>
          </p:nvSpPr>
          <p:spPr bwMode="auto">
            <a:xfrm flipV="1">
              <a:off x="3148" y="2359"/>
              <a:ext cx="278" cy="17"/>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7" name="Line 96"/>
            <p:cNvSpPr>
              <a:spLocks noChangeShapeType="1"/>
            </p:cNvSpPr>
            <p:nvPr/>
          </p:nvSpPr>
          <p:spPr bwMode="auto">
            <a:xfrm flipH="1">
              <a:off x="3214" y="2362"/>
              <a:ext cx="220" cy="77"/>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8" name="Line 97"/>
            <p:cNvSpPr>
              <a:spLocks noChangeShapeType="1"/>
            </p:cNvSpPr>
            <p:nvPr/>
          </p:nvSpPr>
          <p:spPr bwMode="auto">
            <a:xfrm>
              <a:off x="3227" y="2438"/>
              <a:ext cx="156" cy="27"/>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09" name="Line 98"/>
            <p:cNvSpPr>
              <a:spLocks noChangeShapeType="1"/>
            </p:cNvSpPr>
            <p:nvPr/>
          </p:nvSpPr>
          <p:spPr bwMode="auto">
            <a:xfrm>
              <a:off x="3386" y="2466"/>
              <a:ext cx="222" cy="458"/>
            </a:xfrm>
            <a:prstGeom prst="line">
              <a:avLst/>
            </a:prstGeom>
            <a:noFill/>
            <a:ln w="28575">
              <a:solidFill>
                <a:srgbClr val="6800B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0" name="Group 234"/>
          <p:cNvGrpSpPr>
            <a:grpSpLocks/>
          </p:cNvGrpSpPr>
          <p:nvPr/>
        </p:nvGrpSpPr>
        <p:grpSpPr bwMode="auto">
          <a:xfrm>
            <a:off x="2759076" y="1943101"/>
            <a:ext cx="2657475" cy="2359025"/>
            <a:chOff x="874" y="952"/>
            <a:chExt cx="1674" cy="1486"/>
          </a:xfrm>
        </p:grpSpPr>
        <p:sp>
          <p:nvSpPr>
            <p:cNvPr id="5188" name="Line 164"/>
            <p:cNvSpPr>
              <a:spLocks noChangeShapeType="1"/>
            </p:cNvSpPr>
            <p:nvPr/>
          </p:nvSpPr>
          <p:spPr bwMode="auto">
            <a:xfrm flipH="1">
              <a:off x="1932" y="952"/>
              <a:ext cx="616" cy="545"/>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9" name="Line 165"/>
            <p:cNvSpPr>
              <a:spLocks noChangeShapeType="1"/>
            </p:cNvSpPr>
            <p:nvPr/>
          </p:nvSpPr>
          <p:spPr bwMode="auto">
            <a:xfrm>
              <a:off x="1937" y="1491"/>
              <a:ext cx="49" cy="135"/>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0" name="Line 166"/>
            <p:cNvSpPr>
              <a:spLocks noChangeShapeType="1"/>
            </p:cNvSpPr>
            <p:nvPr/>
          </p:nvSpPr>
          <p:spPr bwMode="auto">
            <a:xfrm flipH="1" flipV="1">
              <a:off x="1824" y="1475"/>
              <a:ext cx="160" cy="151"/>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1" name="Line 167"/>
            <p:cNvSpPr>
              <a:spLocks noChangeShapeType="1"/>
            </p:cNvSpPr>
            <p:nvPr/>
          </p:nvSpPr>
          <p:spPr bwMode="auto">
            <a:xfrm>
              <a:off x="1826" y="1483"/>
              <a:ext cx="85" cy="170"/>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2" name="Line 168"/>
            <p:cNvSpPr>
              <a:spLocks noChangeShapeType="1"/>
            </p:cNvSpPr>
            <p:nvPr/>
          </p:nvSpPr>
          <p:spPr bwMode="auto">
            <a:xfrm flipH="1" flipV="1">
              <a:off x="1813" y="1594"/>
              <a:ext cx="97" cy="60"/>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3" name="Line 169"/>
            <p:cNvSpPr>
              <a:spLocks noChangeShapeType="1"/>
            </p:cNvSpPr>
            <p:nvPr/>
          </p:nvSpPr>
          <p:spPr bwMode="auto">
            <a:xfrm flipH="1">
              <a:off x="1400" y="1599"/>
              <a:ext cx="417" cy="358"/>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4" name="Line 170"/>
            <p:cNvSpPr>
              <a:spLocks noChangeShapeType="1"/>
            </p:cNvSpPr>
            <p:nvPr/>
          </p:nvSpPr>
          <p:spPr bwMode="auto">
            <a:xfrm>
              <a:off x="1401" y="1954"/>
              <a:ext cx="67" cy="143"/>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5" name="Line 171"/>
            <p:cNvSpPr>
              <a:spLocks noChangeShapeType="1"/>
            </p:cNvSpPr>
            <p:nvPr/>
          </p:nvSpPr>
          <p:spPr bwMode="auto">
            <a:xfrm flipH="1" flipV="1">
              <a:off x="1309" y="1946"/>
              <a:ext cx="160" cy="149"/>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6" name="Line 172"/>
            <p:cNvSpPr>
              <a:spLocks noChangeShapeType="1"/>
            </p:cNvSpPr>
            <p:nvPr/>
          </p:nvSpPr>
          <p:spPr bwMode="auto">
            <a:xfrm>
              <a:off x="1311" y="1954"/>
              <a:ext cx="83" cy="164"/>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7" name="Line 173"/>
            <p:cNvSpPr>
              <a:spLocks noChangeShapeType="1"/>
            </p:cNvSpPr>
            <p:nvPr/>
          </p:nvSpPr>
          <p:spPr bwMode="auto">
            <a:xfrm flipH="1" flipV="1">
              <a:off x="1287" y="2071"/>
              <a:ext cx="107" cy="53"/>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98" name="Line 174"/>
            <p:cNvSpPr>
              <a:spLocks noChangeShapeType="1"/>
            </p:cNvSpPr>
            <p:nvPr/>
          </p:nvSpPr>
          <p:spPr bwMode="auto">
            <a:xfrm flipH="1">
              <a:off x="874" y="2076"/>
              <a:ext cx="415" cy="362"/>
            </a:xfrm>
            <a:prstGeom prst="line">
              <a:avLst/>
            </a:prstGeom>
            <a:noFill/>
            <a:ln w="28575">
              <a:solidFill>
                <a:srgbClr val="6800B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1" name="Group 236"/>
          <p:cNvGrpSpPr>
            <a:grpSpLocks/>
          </p:cNvGrpSpPr>
          <p:nvPr/>
        </p:nvGrpSpPr>
        <p:grpSpPr bwMode="auto">
          <a:xfrm>
            <a:off x="6489700" y="2120900"/>
            <a:ext cx="1708150" cy="3270250"/>
            <a:chOff x="3224" y="1064"/>
            <a:chExt cx="1076" cy="2060"/>
          </a:xfrm>
        </p:grpSpPr>
        <p:sp>
          <p:nvSpPr>
            <p:cNvPr id="5177" name="Line 195"/>
            <p:cNvSpPr>
              <a:spLocks noChangeShapeType="1"/>
            </p:cNvSpPr>
            <p:nvPr/>
          </p:nvSpPr>
          <p:spPr bwMode="auto">
            <a:xfrm flipH="1" flipV="1">
              <a:off x="3911" y="2358"/>
              <a:ext cx="389" cy="76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8" name="Line 196"/>
            <p:cNvSpPr>
              <a:spLocks noChangeShapeType="1"/>
            </p:cNvSpPr>
            <p:nvPr/>
          </p:nvSpPr>
          <p:spPr bwMode="auto">
            <a:xfrm flipV="1">
              <a:off x="3919" y="2302"/>
              <a:ext cx="162" cy="64"/>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9" name="Line 197"/>
            <p:cNvSpPr>
              <a:spLocks noChangeShapeType="1"/>
            </p:cNvSpPr>
            <p:nvPr/>
          </p:nvSpPr>
          <p:spPr bwMode="auto">
            <a:xfrm flipH="1">
              <a:off x="3754" y="2298"/>
              <a:ext cx="326" cy="21"/>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0" name="Line 198"/>
            <p:cNvSpPr>
              <a:spLocks noChangeShapeType="1"/>
            </p:cNvSpPr>
            <p:nvPr/>
          </p:nvSpPr>
          <p:spPr bwMode="auto">
            <a:xfrm flipV="1">
              <a:off x="3762" y="2239"/>
              <a:ext cx="233" cy="7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1" name="Line 199"/>
            <p:cNvSpPr>
              <a:spLocks noChangeShapeType="1"/>
            </p:cNvSpPr>
            <p:nvPr/>
          </p:nvSpPr>
          <p:spPr bwMode="auto">
            <a:xfrm flipH="1" flipV="1">
              <a:off x="3826" y="2222"/>
              <a:ext cx="160" cy="1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2" name="Line 200"/>
            <p:cNvSpPr>
              <a:spLocks noChangeShapeType="1"/>
            </p:cNvSpPr>
            <p:nvPr/>
          </p:nvSpPr>
          <p:spPr bwMode="auto">
            <a:xfrm flipH="1" flipV="1">
              <a:off x="3555" y="1717"/>
              <a:ext cx="275" cy="514"/>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3" name="Line 201"/>
            <p:cNvSpPr>
              <a:spLocks noChangeShapeType="1"/>
            </p:cNvSpPr>
            <p:nvPr/>
          </p:nvSpPr>
          <p:spPr bwMode="auto">
            <a:xfrm flipV="1">
              <a:off x="3555" y="1661"/>
              <a:ext cx="178" cy="60"/>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4" name="Line 202"/>
            <p:cNvSpPr>
              <a:spLocks noChangeShapeType="1"/>
            </p:cNvSpPr>
            <p:nvPr/>
          </p:nvSpPr>
          <p:spPr bwMode="auto">
            <a:xfrm flipH="1">
              <a:off x="3432" y="1660"/>
              <a:ext cx="313" cy="22"/>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5" name="Line 203"/>
            <p:cNvSpPr>
              <a:spLocks noChangeShapeType="1"/>
            </p:cNvSpPr>
            <p:nvPr/>
          </p:nvSpPr>
          <p:spPr bwMode="auto">
            <a:xfrm flipV="1">
              <a:off x="3440" y="1602"/>
              <a:ext cx="234" cy="77"/>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6" name="Line 204"/>
            <p:cNvSpPr>
              <a:spLocks noChangeShapeType="1"/>
            </p:cNvSpPr>
            <p:nvPr/>
          </p:nvSpPr>
          <p:spPr bwMode="auto">
            <a:xfrm flipH="1" flipV="1">
              <a:off x="3493" y="1574"/>
              <a:ext cx="168" cy="28"/>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87" name="Line 205"/>
            <p:cNvSpPr>
              <a:spLocks noChangeShapeType="1"/>
            </p:cNvSpPr>
            <p:nvPr/>
          </p:nvSpPr>
          <p:spPr bwMode="auto">
            <a:xfrm flipH="1" flipV="1">
              <a:off x="3224" y="1064"/>
              <a:ext cx="271" cy="512"/>
            </a:xfrm>
            <a:prstGeom prst="line">
              <a:avLst/>
            </a:prstGeom>
            <a:noFill/>
            <a:ln w="28575">
              <a:solidFill>
                <a:srgbClr val="2B812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2" name="Group 232"/>
          <p:cNvGrpSpPr>
            <a:grpSpLocks/>
          </p:cNvGrpSpPr>
          <p:nvPr/>
        </p:nvGrpSpPr>
        <p:grpSpPr bwMode="auto">
          <a:xfrm>
            <a:off x="3484564" y="6080126"/>
            <a:ext cx="4548187" cy="282575"/>
            <a:chOff x="1331" y="3558"/>
            <a:chExt cx="2865" cy="178"/>
          </a:xfrm>
        </p:grpSpPr>
        <p:sp>
          <p:nvSpPr>
            <p:cNvPr id="5166" name="Line 208"/>
            <p:cNvSpPr>
              <a:spLocks noChangeShapeType="1"/>
            </p:cNvSpPr>
            <p:nvPr/>
          </p:nvSpPr>
          <p:spPr bwMode="auto">
            <a:xfrm flipV="1">
              <a:off x="1331" y="3644"/>
              <a:ext cx="1053" cy="0"/>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7" name="Line 209"/>
            <p:cNvSpPr>
              <a:spLocks noChangeShapeType="1"/>
            </p:cNvSpPr>
            <p:nvPr/>
          </p:nvSpPr>
          <p:spPr bwMode="auto">
            <a:xfrm flipV="1">
              <a:off x="2385" y="3558"/>
              <a:ext cx="50" cy="88"/>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8" name="Line 210"/>
            <p:cNvSpPr>
              <a:spLocks noChangeShapeType="1"/>
            </p:cNvSpPr>
            <p:nvPr/>
          </p:nvSpPr>
          <p:spPr bwMode="auto">
            <a:xfrm>
              <a:off x="2438" y="3559"/>
              <a:ext cx="45" cy="156"/>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9" name="Line 211"/>
            <p:cNvSpPr>
              <a:spLocks noChangeShapeType="1"/>
            </p:cNvSpPr>
            <p:nvPr/>
          </p:nvSpPr>
          <p:spPr bwMode="auto">
            <a:xfrm flipV="1">
              <a:off x="2483" y="3576"/>
              <a:ext cx="40" cy="142"/>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0" name="Line 212"/>
            <p:cNvSpPr>
              <a:spLocks noChangeShapeType="1"/>
            </p:cNvSpPr>
            <p:nvPr/>
          </p:nvSpPr>
          <p:spPr bwMode="auto">
            <a:xfrm>
              <a:off x="2521" y="3575"/>
              <a:ext cx="69" cy="98"/>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1" name="Line 213"/>
            <p:cNvSpPr>
              <a:spLocks noChangeShapeType="1"/>
            </p:cNvSpPr>
            <p:nvPr/>
          </p:nvSpPr>
          <p:spPr bwMode="auto">
            <a:xfrm>
              <a:off x="2586" y="3664"/>
              <a:ext cx="702" cy="14"/>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2" name="Line 214"/>
            <p:cNvSpPr>
              <a:spLocks noChangeShapeType="1"/>
            </p:cNvSpPr>
            <p:nvPr/>
          </p:nvSpPr>
          <p:spPr bwMode="auto">
            <a:xfrm flipV="1">
              <a:off x="3293" y="3583"/>
              <a:ext cx="28" cy="93"/>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3" name="Line 215"/>
            <p:cNvSpPr>
              <a:spLocks noChangeShapeType="1"/>
            </p:cNvSpPr>
            <p:nvPr/>
          </p:nvSpPr>
          <p:spPr bwMode="auto">
            <a:xfrm>
              <a:off x="3330" y="3584"/>
              <a:ext cx="49" cy="151"/>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4" name="Line 216"/>
            <p:cNvSpPr>
              <a:spLocks noChangeShapeType="1"/>
            </p:cNvSpPr>
            <p:nvPr/>
          </p:nvSpPr>
          <p:spPr bwMode="auto">
            <a:xfrm flipV="1">
              <a:off x="3381" y="3605"/>
              <a:ext cx="39" cy="131"/>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5" name="Line 217"/>
            <p:cNvSpPr>
              <a:spLocks noChangeShapeType="1"/>
            </p:cNvSpPr>
            <p:nvPr/>
          </p:nvSpPr>
          <p:spPr bwMode="auto">
            <a:xfrm>
              <a:off x="3428" y="3608"/>
              <a:ext cx="76" cy="81"/>
            </a:xfrm>
            <a:prstGeom prst="line">
              <a:avLst/>
            </a:prstGeom>
            <a:noFill/>
            <a:ln w="28575">
              <a:solidFill>
                <a:srgbClr val="2B812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76" name="Line 218"/>
            <p:cNvSpPr>
              <a:spLocks noChangeShapeType="1"/>
            </p:cNvSpPr>
            <p:nvPr/>
          </p:nvSpPr>
          <p:spPr bwMode="auto">
            <a:xfrm>
              <a:off x="3504" y="3686"/>
              <a:ext cx="692" cy="9"/>
            </a:xfrm>
            <a:prstGeom prst="line">
              <a:avLst/>
            </a:prstGeom>
            <a:noFill/>
            <a:ln w="28575">
              <a:solidFill>
                <a:srgbClr val="2B812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5143" name="Group 117"/>
          <p:cNvGrpSpPr>
            <a:grpSpLocks/>
          </p:cNvGrpSpPr>
          <p:nvPr/>
        </p:nvGrpSpPr>
        <p:grpSpPr bwMode="auto">
          <a:xfrm>
            <a:off x="9107488" y="3095625"/>
            <a:ext cx="442912" cy="939800"/>
            <a:chOff x="4873" y="1678"/>
            <a:chExt cx="279" cy="592"/>
          </a:xfrm>
        </p:grpSpPr>
        <p:sp>
          <p:nvSpPr>
            <p:cNvPr id="5161" name="Rectangle 112"/>
            <p:cNvSpPr>
              <a:spLocks noChangeArrowheads="1"/>
            </p:cNvSpPr>
            <p:nvPr/>
          </p:nvSpPr>
          <p:spPr bwMode="auto">
            <a:xfrm rot="-1380000">
              <a:off x="4880" y="1814"/>
              <a:ext cx="232" cy="456"/>
            </a:xfrm>
            <a:prstGeom prst="rect">
              <a:avLst/>
            </a:prstGeom>
            <a:solidFill>
              <a:schemeClr val="folHlink"/>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162" name="Rectangle 113"/>
            <p:cNvSpPr>
              <a:spLocks noChangeArrowheads="1"/>
            </p:cNvSpPr>
            <p:nvPr/>
          </p:nvSpPr>
          <p:spPr bwMode="auto">
            <a:xfrm rot="-1380000">
              <a:off x="4873" y="1870"/>
              <a:ext cx="144" cy="136"/>
            </a:xfrm>
            <a:prstGeom prst="rect">
              <a:avLst/>
            </a:prstGeom>
            <a:solidFill>
              <a:srgbClr val="114FFB"/>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nvGrpSpPr>
            <p:cNvPr id="5163" name="Group 116"/>
            <p:cNvGrpSpPr>
              <a:grpSpLocks/>
            </p:cNvGrpSpPr>
            <p:nvPr/>
          </p:nvGrpSpPr>
          <p:grpSpPr bwMode="auto">
            <a:xfrm>
              <a:off x="5074" y="1678"/>
              <a:ext cx="78" cy="240"/>
              <a:chOff x="5074" y="1678"/>
              <a:chExt cx="78" cy="240"/>
            </a:xfrm>
          </p:grpSpPr>
          <p:sp>
            <p:nvSpPr>
              <p:cNvPr id="5164" name="Rectangle 114"/>
              <p:cNvSpPr>
                <a:spLocks noChangeArrowheads="1"/>
              </p:cNvSpPr>
              <p:nvPr/>
            </p:nvSpPr>
            <p:spPr bwMode="auto">
              <a:xfrm rot="-1380000">
                <a:off x="5104" y="1678"/>
                <a:ext cx="48" cy="24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sp>
            <p:nvSpPr>
              <p:cNvPr id="5165" name="Rectangle 115"/>
              <p:cNvSpPr>
                <a:spLocks noChangeArrowheads="1"/>
              </p:cNvSpPr>
              <p:nvPr/>
            </p:nvSpPr>
            <p:spPr bwMode="auto">
              <a:xfrm rot="-1380000">
                <a:off x="5074" y="1854"/>
                <a:ext cx="56" cy="3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endParaRPr lang="en-US" altLang="en-US"/>
              </a:p>
            </p:txBody>
          </p:sp>
        </p:grpSp>
      </p:grpSp>
      <p:sp>
        <p:nvSpPr>
          <p:cNvPr id="5144" name="Rectangle 179"/>
          <p:cNvSpPr>
            <a:spLocks noChangeArrowheads="1"/>
          </p:cNvSpPr>
          <p:nvPr/>
        </p:nvSpPr>
        <p:spPr bwMode="auto">
          <a:xfrm>
            <a:off x="8150226" y="4052888"/>
            <a:ext cx="236537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spcBef>
                <a:spcPct val="50000"/>
              </a:spcBef>
            </a:pPr>
            <a:r>
              <a:rPr lang="en-US" altLang="en-US" sz="2400" b="1">
                <a:solidFill>
                  <a:srgbClr val="6800BE"/>
                </a:solidFill>
              </a:rPr>
              <a:t>User Segment</a:t>
            </a:r>
          </a:p>
        </p:txBody>
      </p:sp>
      <p:grpSp>
        <p:nvGrpSpPr>
          <p:cNvPr id="5145" name="Group 237"/>
          <p:cNvGrpSpPr>
            <a:grpSpLocks/>
          </p:cNvGrpSpPr>
          <p:nvPr/>
        </p:nvGrpSpPr>
        <p:grpSpPr bwMode="auto">
          <a:xfrm>
            <a:off x="6921500" y="1771650"/>
            <a:ext cx="2425700" cy="1282700"/>
            <a:chOff x="3496" y="844"/>
            <a:chExt cx="1528" cy="808"/>
          </a:xfrm>
        </p:grpSpPr>
        <p:sp>
          <p:nvSpPr>
            <p:cNvPr id="5150" name="Line 100"/>
            <p:cNvSpPr>
              <a:spLocks noChangeShapeType="1"/>
            </p:cNvSpPr>
            <p:nvPr/>
          </p:nvSpPr>
          <p:spPr bwMode="auto">
            <a:xfrm>
              <a:off x="3496" y="844"/>
              <a:ext cx="560" cy="290"/>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1" name="Line 101"/>
            <p:cNvSpPr>
              <a:spLocks noChangeShapeType="1"/>
            </p:cNvSpPr>
            <p:nvPr/>
          </p:nvSpPr>
          <p:spPr bwMode="auto">
            <a:xfrm flipV="1">
              <a:off x="4049" y="1092"/>
              <a:ext cx="101" cy="45"/>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2" name="Line 102"/>
            <p:cNvSpPr>
              <a:spLocks noChangeShapeType="1"/>
            </p:cNvSpPr>
            <p:nvPr/>
          </p:nvSpPr>
          <p:spPr bwMode="auto">
            <a:xfrm flipH="1">
              <a:off x="4050" y="1095"/>
              <a:ext cx="99" cy="108"/>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3" name="Line 103"/>
            <p:cNvSpPr>
              <a:spLocks noChangeShapeType="1"/>
            </p:cNvSpPr>
            <p:nvPr/>
          </p:nvSpPr>
          <p:spPr bwMode="auto">
            <a:xfrm flipV="1">
              <a:off x="4056" y="1150"/>
              <a:ext cx="142" cy="52"/>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4" name="Line 104"/>
            <p:cNvSpPr>
              <a:spLocks noChangeShapeType="1"/>
            </p:cNvSpPr>
            <p:nvPr/>
          </p:nvSpPr>
          <p:spPr bwMode="auto">
            <a:xfrm flipH="1">
              <a:off x="4157" y="1153"/>
              <a:ext cx="44" cy="46"/>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5" name="Line 105"/>
            <p:cNvSpPr>
              <a:spLocks noChangeShapeType="1"/>
            </p:cNvSpPr>
            <p:nvPr/>
          </p:nvSpPr>
          <p:spPr bwMode="auto">
            <a:xfrm>
              <a:off x="4162" y="1202"/>
              <a:ext cx="369" cy="194"/>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6" name="Line 110"/>
            <p:cNvSpPr>
              <a:spLocks noChangeShapeType="1"/>
            </p:cNvSpPr>
            <p:nvPr/>
          </p:nvSpPr>
          <p:spPr bwMode="auto">
            <a:xfrm>
              <a:off x="4653" y="1461"/>
              <a:ext cx="371" cy="191"/>
            </a:xfrm>
            <a:prstGeom prst="line">
              <a:avLst/>
            </a:prstGeom>
            <a:noFill/>
            <a:ln w="28575">
              <a:solidFill>
                <a:srgbClr val="6800BE"/>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7" name="Line 226"/>
            <p:cNvSpPr>
              <a:spLocks noChangeShapeType="1"/>
            </p:cNvSpPr>
            <p:nvPr/>
          </p:nvSpPr>
          <p:spPr bwMode="auto">
            <a:xfrm flipV="1">
              <a:off x="4536" y="1351"/>
              <a:ext cx="101" cy="45"/>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8" name="Line 227"/>
            <p:cNvSpPr>
              <a:spLocks noChangeShapeType="1"/>
            </p:cNvSpPr>
            <p:nvPr/>
          </p:nvSpPr>
          <p:spPr bwMode="auto">
            <a:xfrm flipH="1">
              <a:off x="4537" y="1354"/>
              <a:ext cx="99" cy="108"/>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59" name="Line 228"/>
            <p:cNvSpPr>
              <a:spLocks noChangeShapeType="1"/>
            </p:cNvSpPr>
            <p:nvPr/>
          </p:nvSpPr>
          <p:spPr bwMode="auto">
            <a:xfrm flipV="1">
              <a:off x="4543" y="1409"/>
              <a:ext cx="142" cy="52"/>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60" name="Line 229"/>
            <p:cNvSpPr>
              <a:spLocks noChangeShapeType="1"/>
            </p:cNvSpPr>
            <p:nvPr/>
          </p:nvSpPr>
          <p:spPr bwMode="auto">
            <a:xfrm flipH="1">
              <a:off x="4644" y="1412"/>
              <a:ext cx="44" cy="46"/>
            </a:xfrm>
            <a:prstGeom prst="line">
              <a:avLst/>
            </a:prstGeom>
            <a:noFill/>
            <a:ln w="28575">
              <a:solidFill>
                <a:srgbClr val="6800B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146" name="Rectangle 246"/>
          <p:cNvSpPr>
            <a:spLocks noGrp="1" noChangeArrowheads="1"/>
          </p:cNvSpPr>
          <p:nvPr>
            <p:ph type="title"/>
          </p:nvPr>
        </p:nvSpPr>
        <p:spPr>
          <a:xfrm>
            <a:off x="1524000" y="0"/>
            <a:ext cx="9144000" cy="723900"/>
          </a:xfrm>
          <a:effectLst>
            <a:outerShdw dist="25400" algn="ctr" rotWithShape="0">
              <a:srgbClr val="AC7F0E"/>
            </a:outerShdw>
          </a:effectLst>
        </p:spPr>
        <p:txBody>
          <a:bodyPr>
            <a:normAutofit/>
          </a:bodyPr>
          <a:lstStyle/>
          <a:p>
            <a:pPr>
              <a:spcBef>
                <a:spcPct val="50000"/>
              </a:spcBef>
            </a:pPr>
            <a:r>
              <a:rPr lang="en-US" altLang="en-US" smtClean="0">
                <a:solidFill>
                  <a:srgbClr val="8E0A20"/>
                </a:solidFill>
              </a:rPr>
              <a:t>Three Segments of the GPS</a:t>
            </a:r>
            <a:endParaRPr lang="en-US" altLang="en-US" sz="4000">
              <a:solidFill>
                <a:srgbClr val="8E0A20"/>
              </a:solidFill>
            </a:endParaRPr>
          </a:p>
        </p:txBody>
      </p:sp>
      <p:sp>
        <p:nvSpPr>
          <p:cNvPr id="5147" name="Text Box 274"/>
          <p:cNvSpPr txBox="1">
            <a:spLocks noChangeArrowheads="1"/>
          </p:cNvSpPr>
          <p:nvPr/>
        </p:nvSpPr>
        <p:spPr bwMode="auto">
          <a:xfrm>
            <a:off x="5338763" y="6372225"/>
            <a:ext cx="238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400"/>
              <a:t>Monitor Stations</a:t>
            </a:r>
          </a:p>
        </p:txBody>
      </p:sp>
      <p:sp>
        <p:nvSpPr>
          <p:cNvPr id="5148" name="Text Box 275"/>
          <p:cNvSpPr txBox="1">
            <a:spLocks noChangeArrowheads="1"/>
          </p:cNvSpPr>
          <p:nvPr/>
        </p:nvSpPr>
        <p:spPr bwMode="auto">
          <a:xfrm>
            <a:off x="8753476" y="5556251"/>
            <a:ext cx="16938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400"/>
              <a:t>Ground</a:t>
            </a:r>
            <a:br>
              <a:rPr lang="en-US" altLang="en-US" sz="2400"/>
            </a:br>
            <a:r>
              <a:rPr lang="en-US" altLang="en-US" sz="2400"/>
              <a:t>Antennas</a:t>
            </a:r>
          </a:p>
        </p:txBody>
      </p:sp>
      <p:sp>
        <p:nvSpPr>
          <p:cNvPr id="5149" name="Text Box 276"/>
          <p:cNvSpPr txBox="1">
            <a:spLocks noChangeArrowheads="1"/>
          </p:cNvSpPr>
          <p:nvPr/>
        </p:nvSpPr>
        <p:spPr bwMode="auto">
          <a:xfrm>
            <a:off x="1524001" y="6400800"/>
            <a:ext cx="214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altLang="en-US" sz="2400"/>
              <a:t>Master Station</a:t>
            </a:r>
          </a:p>
        </p:txBody>
      </p:sp>
    </p:spTree>
    <p:extLst>
      <p:ext uri="{BB962C8B-B14F-4D97-AF65-F5344CB8AC3E}">
        <p14:creationId xmlns:p14="http://schemas.microsoft.com/office/powerpoint/2010/main" val="67694272"/>
      </p:ext>
    </p:extLst>
  </p:cSld>
  <p:clrMapOvr>
    <a:masterClrMapping/>
  </p:clrMapOvr>
  <p:transition spd="med">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31"/>
          <p:cNvSpPr>
            <a:spLocks noGrp="1" noChangeArrowheads="1"/>
          </p:cNvSpPr>
          <p:nvPr>
            <p:ph type="title"/>
          </p:nvPr>
        </p:nvSpPr>
        <p:spPr>
          <a:xfrm>
            <a:off x="1524000" y="152400"/>
            <a:ext cx="9144000" cy="1042988"/>
          </a:xfrm>
        </p:spPr>
        <p:txBody>
          <a:bodyPr/>
          <a:lstStyle/>
          <a:p>
            <a:r>
              <a:rPr lang="en-US" altLang="en-US" smtClean="0"/>
              <a:t>Four Basic Functions of GPS</a:t>
            </a:r>
          </a:p>
        </p:txBody>
      </p:sp>
      <p:sp>
        <p:nvSpPr>
          <p:cNvPr id="9219" name="Rectangle 30"/>
          <p:cNvSpPr>
            <a:spLocks noGrp="1" noChangeArrowheads="1"/>
          </p:cNvSpPr>
          <p:nvPr>
            <p:ph idx="1"/>
          </p:nvPr>
        </p:nvSpPr>
        <p:spPr>
          <a:xfrm>
            <a:off x="1524000" y="1517650"/>
            <a:ext cx="9144000" cy="4133850"/>
          </a:xfrm>
        </p:spPr>
        <p:txBody>
          <a:bodyPr>
            <a:normAutofit/>
          </a:bodyPr>
          <a:lstStyle/>
          <a:p>
            <a:pPr>
              <a:buClrTx/>
              <a:buSzPct val="65000"/>
            </a:pPr>
            <a:r>
              <a:rPr lang="en-US" altLang="en-US" b="0" dirty="0" smtClean="0"/>
              <a:t>Position and coordinates.</a:t>
            </a:r>
          </a:p>
          <a:p>
            <a:pPr>
              <a:buClrTx/>
              <a:buSzPct val="65000"/>
            </a:pPr>
            <a:endParaRPr lang="en-US" altLang="en-US" b="0" dirty="0" smtClean="0"/>
          </a:p>
          <a:p>
            <a:pPr>
              <a:buClrTx/>
              <a:buSzPct val="65000"/>
            </a:pPr>
            <a:r>
              <a:rPr lang="en-US" altLang="en-US" b="0" dirty="0" smtClean="0"/>
              <a:t>The distance and direction between any two waypoints, </a:t>
            </a:r>
            <a:br>
              <a:rPr lang="en-US" altLang="en-US" b="0" dirty="0" smtClean="0"/>
            </a:br>
            <a:r>
              <a:rPr lang="en-US" altLang="en-US" b="0" dirty="0" smtClean="0"/>
              <a:t>or a position and a waypoint.</a:t>
            </a:r>
          </a:p>
          <a:p>
            <a:pPr>
              <a:buClrTx/>
              <a:buSzPct val="65000"/>
            </a:pPr>
            <a:endParaRPr lang="en-US" altLang="en-US" b="0" dirty="0" smtClean="0"/>
          </a:p>
          <a:p>
            <a:pPr>
              <a:buClrTx/>
              <a:buSzPct val="65000"/>
            </a:pPr>
            <a:r>
              <a:rPr lang="en-US" altLang="en-US" b="0" dirty="0" smtClean="0"/>
              <a:t>Travel progress reports.</a:t>
            </a:r>
          </a:p>
          <a:p>
            <a:pPr>
              <a:buClrTx/>
              <a:buSzPct val="65000"/>
            </a:pPr>
            <a:endParaRPr lang="en-US" altLang="en-US" b="0" dirty="0" smtClean="0"/>
          </a:p>
          <a:p>
            <a:pPr>
              <a:buClrTx/>
              <a:buSzPct val="65000"/>
            </a:pPr>
            <a:r>
              <a:rPr lang="en-US" altLang="en-US" b="0" dirty="0" smtClean="0"/>
              <a:t>Accurate time measurement.</a:t>
            </a:r>
          </a:p>
        </p:txBody>
      </p:sp>
    </p:spTree>
    <p:extLst>
      <p:ext uri="{BB962C8B-B14F-4D97-AF65-F5344CB8AC3E}">
        <p14:creationId xmlns:p14="http://schemas.microsoft.com/office/powerpoint/2010/main" val="1579413876"/>
      </p:ext>
    </p:extLst>
  </p:cSld>
  <p:clrMapOvr>
    <a:masterClrMapping/>
  </p:clrMapOvr>
  <p:transition spd="med">
    <p:strips dir="l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NAVSTAR, Space Segment</a:t>
            </a:r>
            <a:endParaRPr lang="en-US" dirty="0"/>
          </a:p>
        </p:txBody>
      </p:sp>
      <p:sp>
        <p:nvSpPr>
          <p:cNvPr id="3" name="Content Placeholder 2"/>
          <p:cNvSpPr>
            <a:spLocks noGrp="1"/>
          </p:cNvSpPr>
          <p:nvPr>
            <p:ph idx="1"/>
          </p:nvPr>
        </p:nvSpPr>
        <p:spPr/>
        <p:txBody>
          <a:bodyPr/>
          <a:lstStyle/>
          <a:p>
            <a:r>
              <a:rPr lang="en-US" dirty="0"/>
              <a:t>2</a:t>
            </a:r>
            <a:r>
              <a:rPr lang="en-US" dirty="0" smtClean="0"/>
              <a:t>4+ Birds</a:t>
            </a:r>
          </a:p>
          <a:p>
            <a:r>
              <a:rPr lang="en-US" dirty="0" smtClean="0"/>
              <a:t>24 Active 4 Spare</a:t>
            </a:r>
          </a:p>
          <a:p>
            <a:pPr lvl="1"/>
            <a:r>
              <a:rPr lang="en-US" dirty="0" smtClean="0"/>
              <a:t>Consistently repaired/replaced. </a:t>
            </a:r>
          </a:p>
          <a:p>
            <a:r>
              <a:rPr lang="en-US" dirty="0" smtClean="0"/>
              <a:t>6 paths or plates</a:t>
            </a:r>
          </a:p>
          <a:p>
            <a:r>
              <a:rPr lang="en-US" dirty="0" smtClean="0"/>
              <a:t>12 </a:t>
            </a:r>
            <a:r>
              <a:rPr lang="en-US" dirty="0" err="1" smtClean="0"/>
              <a:t>hr</a:t>
            </a:r>
            <a:r>
              <a:rPr lang="en-US" dirty="0" smtClean="0"/>
              <a:t> orbit</a:t>
            </a:r>
          </a:p>
          <a:p>
            <a:r>
              <a:rPr lang="en-US" dirty="0" smtClean="0"/>
              <a:t>2 or 3 atomic or nuclear clocks,</a:t>
            </a:r>
          </a:p>
          <a:p>
            <a:pPr lvl="1"/>
            <a:r>
              <a:rPr lang="en-US" dirty="0" smtClean="0"/>
              <a:t>2/2 cesium rubidium; now 3 rubidium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500" y="1524000"/>
            <a:ext cx="3187700" cy="305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267201"/>
            <a:ext cx="3453362"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875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Sector</a:t>
            </a:r>
            <a:endParaRPr lang="en-US" dirty="0"/>
          </a:p>
        </p:txBody>
      </p:sp>
      <p:sp>
        <p:nvSpPr>
          <p:cNvPr id="3" name="Content Placeholder 2"/>
          <p:cNvSpPr>
            <a:spLocks noGrp="1"/>
          </p:cNvSpPr>
          <p:nvPr>
            <p:ph idx="1"/>
          </p:nvPr>
        </p:nvSpPr>
        <p:spPr/>
        <p:txBody>
          <a:bodyPr/>
          <a:lstStyle/>
          <a:p>
            <a:r>
              <a:rPr lang="en-US" dirty="0" smtClean="0"/>
              <a:t>Several Monitoring Stations</a:t>
            </a:r>
          </a:p>
          <a:p>
            <a:r>
              <a:rPr lang="en-US" dirty="0" smtClean="0"/>
              <a:t>1 Master Control</a:t>
            </a:r>
          </a:p>
          <a:p>
            <a:pPr lvl="1"/>
            <a:r>
              <a:rPr lang="en-US" dirty="0" smtClean="0"/>
              <a:t>Colorado Springs Co. </a:t>
            </a:r>
          </a:p>
          <a:p>
            <a:r>
              <a:rPr lang="en-US" dirty="0" smtClean="0"/>
              <a:t>MC, computes clock errors</a:t>
            </a:r>
            <a:br>
              <a:rPr lang="en-US" dirty="0" smtClean="0"/>
            </a:br>
            <a:r>
              <a:rPr lang="en-US" dirty="0" smtClean="0"/>
              <a:t>tracks orbits. </a:t>
            </a:r>
            <a:br>
              <a:rPr lang="en-US" dirty="0" smtClean="0"/>
            </a:br>
            <a:r>
              <a:rPr lang="en-US" dirty="0" smtClean="0"/>
              <a:t>Sends corrective info back </a:t>
            </a:r>
            <a:br>
              <a:rPr lang="en-US" dirty="0" smtClean="0"/>
            </a:br>
            <a:r>
              <a:rPr lang="en-US" dirty="0" smtClean="0"/>
              <a:t>to </a:t>
            </a:r>
            <a:r>
              <a:rPr lang="en-US" dirty="0" err="1" smtClean="0"/>
              <a:t>satelite</a:t>
            </a:r>
            <a:r>
              <a:rPr lang="en-US" dirty="0" smtClean="0"/>
              <a:t>. </a:t>
            </a:r>
          </a:p>
          <a:p>
            <a:pPr lvl="1"/>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1" y="2819400"/>
            <a:ext cx="4029074" cy="2973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06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1"/>
          <p:cNvSpPr>
            <a:spLocks noGrp="1" noChangeArrowheads="1"/>
          </p:cNvSpPr>
          <p:nvPr>
            <p:ph type="title"/>
          </p:nvPr>
        </p:nvSpPr>
        <p:spPr>
          <a:xfrm>
            <a:off x="1524000" y="0"/>
            <a:ext cx="9144000" cy="877888"/>
          </a:xfrm>
        </p:spPr>
        <p:txBody>
          <a:bodyPr/>
          <a:lstStyle/>
          <a:p>
            <a:r>
              <a:rPr lang="en-US" altLang="en-US" smtClean="0"/>
              <a:t>User Segment</a:t>
            </a:r>
          </a:p>
        </p:txBody>
      </p:sp>
      <p:sp>
        <p:nvSpPr>
          <p:cNvPr id="8195" name="Rectangle 30"/>
          <p:cNvSpPr>
            <a:spLocks noGrp="1" noChangeArrowheads="1"/>
          </p:cNvSpPr>
          <p:nvPr>
            <p:ph idx="1"/>
          </p:nvPr>
        </p:nvSpPr>
        <p:spPr>
          <a:xfrm>
            <a:off x="1524000" y="1022351"/>
            <a:ext cx="9144000" cy="5192713"/>
          </a:xfrm>
        </p:spPr>
        <p:txBody>
          <a:bodyPr>
            <a:normAutofit/>
          </a:bodyPr>
          <a:lstStyle/>
          <a:p>
            <a:pPr>
              <a:buClrTx/>
              <a:buSzPct val="65000"/>
            </a:pPr>
            <a:r>
              <a:rPr lang="en-US" altLang="en-US" b="0" dirty="0" smtClean="0"/>
              <a:t>Military.</a:t>
            </a:r>
          </a:p>
          <a:p>
            <a:pPr>
              <a:buClrTx/>
              <a:buSzPct val="65000"/>
            </a:pPr>
            <a:r>
              <a:rPr lang="en-US" altLang="en-US" b="0" dirty="0" smtClean="0"/>
              <a:t>Search and rescue.</a:t>
            </a:r>
          </a:p>
          <a:p>
            <a:pPr>
              <a:buClrTx/>
              <a:buSzPct val="65000"/>
            </a:pPr>
            <a:r>
              <a:rPr lang="en-US" altLang="en-US" b="0" dirty="0" smtClean="0"/>
              <a:t>Disaster relief.</a:t>
            </a:r>
          </a:p>
          <a:p>
            <a:pPr>
              <a:buClrTx/>
              <a:buSzPct val="65000"/>
            </a:pPr>
            <a:r>
              <a:rPr lang="en-US" altLang="en-US" b="0" dirty="0" smtClean="0"/>
              <a:t>Surveying.</a:t>
            </a:r>
          </a:p>
          <a:p>
            <a:pPr>
              <a:buClrTx/>
              <a:buSzPct val="65000"/>
            </a:pPr>
            <a:r>
              <a:rPr lang="en-US" altLang="en-US" b="0" dirty="0" smtClean="0"/>
              <a:t>Marine, aeronautical and terrestrial navigation.</a:t>
            </a:r>
          </a:p>
          <a:p>
            <a:pPr>
              <a:buClrTx/>
              <a:buSzPct val="65000"/>
            </a:pPr>
            <a:r>
              <a:rPr lang="en-US" altLang="en-US" b="0" dirty="0" smtClean="0"/>
              <a:t>Remote controlled vehicle and robot guidance.</a:t>
            </a:r>
          </a:p>
          <a:p>
            <a:pPr>
              <a:buClrTx/>
              <a:buSzPct val="65000"/>
            </a:pPr>
            <a:r>
              <a:rPr lang="en-US" altLang="en-US" b="0" dirty="0" smtClean="0"/>
              <a:t>Satellite positioning and tracking.</a:t>
            </a:r>
          </a:p>
          <a:p>
            <a:pPr>
              <a:buClrTx/>
              <a:buSzPct val="65000"/>
            </a:pPr>
            <a:r>
              <a:rPr lang="en-US" altLang="en-US" b="0" dirty="0" smtClean="0"/>
              <a:t>Shipping.</a:t>
            </a:r>
          </a:p>
          <a:p>
            <a:pPr>
              <a:buClrTx/>
              <a:buSzPct val="65000"/>
            </a:pPr>
            <a:r>
              <a:rPr lang="en-US" altLang="en-US" b="0" dirty="0" smtClean="0"/>
              <a:t>Geographic Information Systems (GIS).</a:t>
            </a:r>
          </a:p>
          <a:p>
            <a:pPr>
              <a:buClrTx/>
              <a:buSzPct val="65000"/>
            </a:pPr>
            <a:r>
              <a:rPr lang="en-US" altLang="en-US" b="0" dirty="0" smtClean="0"/>
              <a:t>Recreation.</a:t>
            </a:r>
          </a:p>
        </p:txBody>
      </p:sp>
    </p:spTree>
    <p:extLst>
      <p:ext uri="{BB962C8B-B14F-4D97-AF65-F5344CB8AC3E}">
        <p14:creationId xmlns:p14="http://schemas.microsoft.com/office/powerpoint/2010/main" val="2891315883"/>
      </p:ext>
    </p:extLst>
  </p:cSld>
  <p:clrMapOvr>
    <a:masterClrMapping/>
  </p:clrMapOvr>
  <p:transition spd="med">
    <p:strips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Satellite Ranging</a:t>
            </a:r>
            <a:endParaRPr lang="en-US" dirty="0"/>
          </a:p>
        </p:txBody>
      </p:sp>
      <p:sp>
        <p:nvSpPr>
          <p:cNvPr id="3" name="Content Placeholder 2"/>
          <p:cNvSpPr>
            <a:spLocks noGrp="1"/>
          </p:cNvSpPr>
          <p:nvPr>
            <p:ph idx="1"/>
          </p:nvPr>
        </p:nvSpPr>
        <p:spPr>
          <a:xfrm>
            <a:off x="838200" y="1825625"/>
            <a:ext cx="6030191" cy="4351338"/>
          </a:xfrm>
        </p:spPr>
        <p:txBody>
          <a:bodyPr>
            <a:normAutofit/>
          </a:bodyPr>
          <a:lstStyle/>
          <a:p>
            <a:r>
              <a:rPr lang="en-US" dirty="0"/>
              <a:t>Most GNSS satellite systems consist of multiple </a:t>
            </a:r>
            <a:r>
              <a:rPr lang="en-US" dirty="0" smtClean="0"/>
              <a:t>satellites flying </a:t>
            </a:r>
            <a:r>
              <a:rPr lang="en-US" dirty="0"/>
              <a:t>in middle earth orbit planes, </a:t>
            </a:r>
            <a:r>
              <a:rPr lang="en-US" dirty="0" smtClean="0"/>
              <a:t>which places </a:t>
            </a:r>
            <a:r>
              <a:rPr lang="en-US" dirty="0"/>
              <a:t>them just over 20,000 km above the earth surface</a:t>
            </a:r>
            <a:r>
              <a:rPr lang="en-US" dirty="0" smtClean="0"/>
              <a:t>. GPS</a:t>
            </a:r>
            <a:r>
              <a:rPr lang="en-US" dirty="0"/>
              <a:t>, as an example, was originally </a:t>
            </a:r>
            <a:r>
              <a:rPr lang="en-US" dirty="0" smtClean="0"/>
              <a:t>comprised of </a:t>
            </a:r>
            <a:r>
              <a:rPr lang="en-US" dirty="0"/>
              <a:t>24 core satellites in six different orbital planes. </a:t>
            </a:r>
            <a:r>
              <a:rPr lang="en-US" dirty="0" smtClean="0"/>
              <a:t>In 2011</a:t>
            </a:r>
            <a:r>
              <a:rPr lang="en-US" dirty="0"/>
              <a:t>, the constellation was modified to be </a:t>
            </a:r>
            <a:r>
              <a:rPr lang="en-US" dirty="0" smtClean="0"/>
              <a:t>comprised of </a:t>
            </a:r>
            <a:r>
              <a:rPr lang="en-US" dirty="0"/>
              <a:t>27 core satellites (Fig. 3.1).</a:t>
            </a:r>
          </a:p>
        </p:txBody>
      </p:sp>
      <p:pic>
        <p:nvPicPr>
          <p:cNvPr id="1026" name="Picture 2" descr="Fig. 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371" y="1690688"/>
            <a:ext cx="5244476" cy="44774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4426" y="6176963"/>
            <a:ext cx="6096000" cy="646331"/>
          </a:xfrm>
          <a:prstGeom prst="rect">
            <a:avLst/>
          </a:prstGeom>
        </p:spPr>
        <p:txBody>
          <a:bodyPr>
            <a:spAutoFit/>
          </a:bodyPr>
          <a:lstStyle/>
          <a:p>
            <a:pPr fontAlgn="base"/>
            <a:r>
              <a:rPr lang="en-US" b="1" i="0" dirty="0" smtClean="0">
                <a:solidFill>
                  <a:srgbClr val="000000"/>
                </a:solidFill>
                <a:effectLst/>
                <a:latin typeface="Arial" panose="020B0604020202020204" pitchFamily="34" charset="0"/>
              </a:rPr>
              <a:t>Fig. 3.1.</a:t>
            </a:r>
            <a:br>
              <a:rPr lang="en-US" b="1" i="0" dirty="0" smtClean="0">
                <a:solidFill>
                  <a:srgbClr val="000000"/>
                </a:solidFill>
                <a:effectLst/>
                <a:latin typeface="Arial" panose="020B0604020202020204" pitchFamily="34" charset="0"/>
              </a:rPr>
            </a:br>
            <a:r>
              <a:rPr lang="en-US" b="0" i="0" dirty="0" smtClean="0">
                <a:solidFill>
                  <a:srgbClr val="000000"/>
                </a:solidFill>
                <a:effectLst/>
                <a:latin typeface="Arial" panose="020B0604020202020204" pitchFamily="34" charset="0"/>
              </a:rPr>
              <a:t>Location of GPS satellite orbital planes.</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190488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TotalTime>
  <Words>1242</Words>
  <Application>Microsoft Office PowerPoint</Application>
  <PresentationFormat>Widescreen</PresentationFormat>
  <Paragraphs>157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Heading</vt:lpstr>
      <vt:lpstr>Times New Roman</vt:lpstr>
      <vt:lpstr>Office Theme</vt:lpstr>
      <vt:lpstr>Satellite-based Positioning Systems for Precision Agriculture</vt:lpstr>
      <vt:lpstr>The History of GPS</vt:lpstr>
      <vt:lpstr>Terms</vt:lpstr>
      <vt:lpstr>Three Segments of the GPS</vt:lpstr>
      <vt:lpstr>Four Basic Functions of GPS</vt:lpstr>
      <vt:lpstr>NAVSTAR, Space Segment</vt:lpstr>
      <vt:lpstr>Control Sector</vt:lpstr>
      <vt:lpstr>User Segment</vt:lpstr>
      <vt:lpstr>Satellite Ranging</vt:lpstr>
      <vt:lpstr>Satellite Ranging. </vt:lpstr>
      <vt:lpstr>Position is Based on Time</vt:lpstr>
      <vt:lpstr>Pseudo Random Noise Code</vt:lpstr>
      <vt:lpstr>PowerPoint Presentation</vt:lpstr>
      <vt:lpstr>Satellite Configuration</vt:lpstr>
      <vt:lpstr>PowerPoint Presentation</vt:lpstr>
      <vt:lpstr>Accuracy and Factors Affecting it</vt:lpstr>
      <vt:lpstr>Atmospheric Interference</vt:lpstr>
      <vt:lpstr>Multipath errors</vt:lpstr>
      <vt:lpstr>DGPS</vt:lpstr>
      <vt:lpstr>Sources of Real-Time DGPS</vt:lpstr>
      <vt:lpstr>USCG Radio Beacon</vt:lpstr>
      <vt:lpstr>Local base Station</vt:lpstr>
      <vt:lpstr>Satellite-Based DGPS</vt:lpstr>
      <vt:lpstr>WAAS</vt:lpstr>
      <vt:lpstr>PowerPoint Presentation</vt:lpstr>
      <vt:lpstr>PowerPoint Presentation</vt:lpstr>
      <vt:lpstr>PowerPoint Presentation</vt:lpstr>
      <vt:lpstr>PowerPoint Presentation</vt:lpstr>
      <vt:lpstr>Others</vt:lpstr>
      <vt:lpstr>PowerPoint Presentation</vt:lpstr>
      <vt:lpstr>PowerPoint Presentation</vt:lpstr>
      <vt:lpstr>PowerPoint Presentation</vt:lpstr>
      <vt:lpstr>PowerPoint Presentation</vt:lpstr>
      <vt:lpstr>Video</vt:lpstr>
      <vt:lpstr>Questions</vt:lpstr>
      <vt:lpstr>PowerPoint Presentation</vt:lpstr>
    </vt:vector>
  </TitlesOfParts>
  <Company>Oklahoma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Satellite-based Positioning Systems for Precision Agriculture</dc:title>
  <dc:creator>Arnall, Brian</dc:creator>
  <cp:lastModifiedBy>Brian Arnall</cp:lastModifiedBy>
  <cp:revision>8</cp:revision>
  <dcterms:created xsi:type="dcterms:W3CDTF">2018-08-31T12:35:05Z</dcterms:created>
  <dcterms:modified xsi:type="dcterms:W3CDTF">2021-08-30T15:24:23Z</dcterms:modified>
</cp:coreProperties>
</file>