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86" r:id="rId4"/>
    <p:sldId id="308" r:id="rId5"/>
    <p:sldId id="287" r:id="rId6"/>
    <p:sldId id="276" r:id="rId7"/>
    <p:sldId id="291" r:id="rId8"/>
    <p:sldId id="288" r:id="rId9"/>
    <p:sldId id="289" r:id="rId10"/>
    <p:sldId id="290"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277" r:id="rId28"/>
    <p:sldId id="278" r:id="rId29"/>
    <p:sldId id="279" r:id="rId30"/>
    <p:sldId id="280" r:id="rId31"/>
    <p:sldId id="281" r:id="rId32"/>
    <p:sldId id="282"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102"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C5D98B-602B-43A7-9974-181922A5233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410735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5D98B-602B-43A7-9974-181922A5233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185605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5D98B-602B-43A7-9974-181922A5233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322062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5D98B-602B-43A7-9974-181922A5233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286401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C5D98B-602B-43A7-9974-181922A5233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285994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C5D98B-602B-43A7-9974-181922A5233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264768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C5D98B-602B-43A7-9974-181922A5233E}" type="datetimeFigureOut">
              <a:rPr lang="en-US" smtClean="0"/>
              <a:t>8/31/2018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37625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C5D98B-602B-43A7-9974-181922A5233E}" type="datetimeFigureOut">
              <a:rPr lang="en-US" smtClean="0"/>
              <a:t>8/31/2018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372640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5D98B-602B-43A7-9974-181922A5233E}" type="datetimeFigureOut">
              <a:rPr lang="en-US" smtClean="0"/>
              <a:t>8/31/2018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348508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5D98B-602B-43A7-9974-181922A5233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421423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5D98B-602B-43A7-9974-181922A5233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A9B7-0ED4-463B-9D6C-3AB75453664E}" type="slidenum">
              <a:rPr lang="en-US" smtClean="0"/>
              <a:t>‹#›</a:t>
            </a:fld>
            <a:endParaRPr lang="en-US"/>
          </a:p>
        </p:txBody>
      </p:sp>
    </p:spTree>
    <p:extLst>
      <p:ext uri="{BB962C8B-B14F-4D97-AF65-F5344CB8AC3E}">
        <p14:creationId xmlns:p14="http://schemas.microsoft.com/office/powerpoint/2010/main" val="383063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5D98B-602B-43A7-9974-181922A5233E}" type="datetimeFigureOut">
              <a:rPr lang="en-US" smtClean="0"/>
              <a:t>8/31/2018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AA9B7-0ED4-463B-9D6C-3AB75453664E}" type="slidenum">
              <a:rPr lang="en-US" smtClean="0"/>
              <a:t>‹#›</a:t>
            </a:fld>
            <a:endParaRPr lang="en-US"/>
          </a:p>
        </p:txBody>
      </p:sp>
    </p:spTree>
    <p:extLst>
      <p:ext uri="{BB962C8B-B14F-4D97-AF65-F5344CB8AC3E}">
        <p14:creationId xmlns:p14="http://schemas.microsoft.com/office/powerpoint/2010/main" val="2535320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7.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19.wmf"/></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bit.ly/GxExM" TargetMode="External"/><Relationship Id="rId7" Type="http://schemas.openxmlformats.org/officeDocument/2006/relationships/hyperlink" Target="http://bit.ly/what-is-soil-compaction" TargetMode="External"/><Relationship Id="rId2" Type="http://schemas.openxmlformats.org/officeDocument/2006/relationships/hyperlink" Target="http://bit.ly/spatial-temporal-variability" TargetMode="External"/><Relationship Id="rId1" Type="http://schemas.openxmlformats.org/officeDocument/2006/relationships/slideLayout" Target="../slideLayouts/slideLayout2.xml"/><Relationship Id="rId6" Type="http://schemas.openxmlformats.org/officeDocument/2006/relationships/hyperlink" Target="http://bit.ly/soil-erosion-variability" TargetMode="External"/><Relationship Id="rId5" Type="http://schemas.openxmlformats.org/officeDocument/2006/relationships/hyperlink" Target="http://bit.ly/rainfall-variability-nitrogen" TargetMode="External"/><Relationship Id="rId4" Type="http://schemas.openxmlformats.org/officeDocument/2006/relationships/hyperlink" Target="http://bit.ly/rainfall-variabilit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dccrop.20m.com/catalog.html"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agriculture.com/sfonline/sf/1997/january/precisn/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base"/>
            <a:r>
              <a:rPr lang="en-US" dirty="0"/>
              <a:t>Understanding and Identifying Variability</a:t>
            </a:r>
          </a:p>
        </p:txBody>
      </p:sp>
      <p:sp>
        <p:nvSpPr>
          <p:cNvPr id="3" name="Subtitle 2"/>
          <p:cNvSpPr>
            <a:spLocks noGrp="1"/>
          </p:cNvSpPr>
          <p:nvPr>
            <p:ph type="subTitle" idx="1"/>
          </p:nvPr>
        </p:nvSpPr>
        <p:spPr/>
        <p:txBody>
          <a:bodyPr/>
          <a:lstStyle/>
          <a:p>
            <a:r>
              <a:rPr lang="en-US" dirty="0" smtClean="0"/>
              <a:t>Soil 4213 Fall 2018</a:t>
            </a:r>
            <a:endParaRPr lang="en-US" dirty="0"/>
          </a:p>
        </p:txBody>
      </p:sp>
    </p:spTree>
    <p:extLst>
      <p:ext uri="{BB962C8B-B14F-4D97-AF65-F5344CB8AC3E}">
        <p14:creationId xmlns:p14="http://schemas.microsoft.com/office/powerpoint/2010/main" val="3290891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DCP_02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3124201"/>
            <a:ext cx="5237163" cy="349091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4" descr="1x1efa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1"/>
            <a:ext cx="5486400" cy="357346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8196" name="Text Box 6"/>
          <p:cNvSpPr txBox="1">
            <a:spLocks noChangeArrowheads="1"/>
          </p:cNvSpPr>
          <p:nvPr/>
        </p:nvSpPr>
        <p:spPr bwMode="auto">
          <a:xfrm>
            <a:off x="5943600" y="1066800"/>
            <a:ext cx="4495800" cy="1066800"/>
          </a:xfrm>
          <a:prstGeom prst="rect">
            <a:avLst/>
          </a:prstGeom>
          <a:noFill/>
          <a:ln>
            <a:noFill/>
          </a:ln>
          <a:effectLst>
            <a:outerShdw dist="45791" dir="3378596"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3200">
                <a:latin typeface="Arial" panose="020B0604020202020204" pitchFamily="34" charset="0"/>
              </a:rPr>
              <a:t>Production Unit Size?</a:t>
            </a:r>
            <a:br>
              <a:rPr lang="en-US" altLang="en-US" sz="3200">
                <a:latin typeface="Arial" panose="020B0604020202020204" pitchFamily="34" charset="0"/>
              </a:rPr>
            </a:br>
            <a:r>
              <a:rPr lang="en-US" altLang="en-US" sz="3200">
                <a:latin typeface="Arial" panose="020B0604020202020204" pitchFamily="34" charset="0"/>
              </a:rPr>
              <a:t>By plant?</a:t>
            </a:r>
          </a:p>
        </p:txBody>
      </p:sp>
    </p:spTree>
    <p:extLst>
      <p:ext uri="{BB962C8B-B14F-4D97-AF65-F5344CB8AC3E}">
        <p14:creationId xmlns:p14="http://schemas.microsoft.com/office/powerpoint/2010/main" val="2253583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defRPr/>
            </a:pPr>
            <a:r>
              <a:rPr lang="en-US" altLang="en-US"/>
              <a:t>Spatial variability among production units.</a:t>
            </a:r>
          </a:p>
        </p:txBody>
      </p:sp>
      <p:sp>
        <p:nvSpPr>
          <p:cNvPr id="94211" name="Rectangle 3"/>
          <p:cNvSpPr>
            <a:spLocks noGrp="1" noChangeArrowheads="1"/>
          </p:cNvSpPr>
          <p:nvPr>
            <p:ph idx="1"/>
          </p:nvPr>
        </p:nvSpPr>
        <p:spPr/>
        <p:txBody>
          <a:bodyPr/>
          <a:lstStyle/>
          <a:p>
            <a:pPr eaLnBrk="1" hangingPunct="1">
              <a:lnSpc>
                <a:spcPct val="90000"/>
              </a:lnSpc>
            </a:pPr>
            <a:r>
              <a:rPr lang="en-US" altLang="en-US" sz="2400" b="1"/>
              <a:t>What causes field delineation.</a:t>
            </a:r>
          </a:p>
          <a:p>
            <a:pPr lvl="1" eaLnBrk="1" hangingPunct="1">
              <a:lnSpc>
                <a:spcPct val="90000"/>
              </a:lnSpc>
            </a:pPr>
            <a:r>
              <a:rPr lang="en-US" altLang="en-US" b="1"/>
              <a:t>Natural boundaries.</a:t>
            </a:r>
          </a:p>
          <a:p>
            <a:pPr lvl="2" eaLnBrk="1" hangingPunct="1">
              <a:lnSpc>
                <a:spcPct val="90000"/>
              </a:lnSpc>
            </a:pPr>
            <a:r>
              <a:rPr lang="en-US" altLang="en-US" b="1"/>
              <a:t>Rivers</a:t>
            </a:r>
          </a:p>
          <a:p>
            <a:pPr lvl="2" eaLnBrk="1" hangingPunct="1">
              <a:lnSpc>
                <a:spcPct val="90000"/>
              </a:lnSpc>
            </a:pPr>
            <a:r>
              <a:rPr lang="en-US" altLang="en-US" b="1"/>
              <a:t>Rock out-crops</a:t>
            </a:r>
          </a:p>
          <a:p>
            <a:pPr lvl="1" eaLnBrk="1" hangingPunct="1">
              <a:lnSpc>
                <a:spcPct val="90000"/>
              </a:lnSpc>
            </a:pPr>
            <a:r>
              <a:rPr lang="en-US" altLang="en-US" b="1"/>
              <a:t>Political boundaries.</a:t>
            </a:r>
          </a:p>
          <a:p>
            <a:pPr lvl="2" eaLnBrk="1" hangingPunct="1">
              <a:lnSpc>
                <a:spcPct val="90000"/>
              </a:lnSpc>
            </a:pPr>
            <a:r>
              <a:rPr lang="en-US" altLang="en-US" b="1"/>
              <a:t>Roads</a:t>
            </a:r>
          </a:p>
          <a:p>
            <a:pPr lvl="2" eaLnBrk="1" hangingPunct="1">
              <a:lnSpc>
                <a:spcPct val="90000"/>
              </a:lnSpc>
            </a:pPr>
            <a:r>
              <a:rPr lang="en-US" altLang="en-US" b="1"/>
              <a:t>Survey units</a:t>
            </a:r>
          </a:p>
          <a:p>
            <a:pPr lvl="1" eaLnBrk="1" hangingPunct="1">
              <a:lnSpc>
                <a:spcPct val="90000"/>
              </a:lnSpc>
            </a:pPr>
            <a:r>
              <a:rPr lang="en-US" altLang="en-US" b="1"/>
              <a:t>Land ownership</a:t>
            </a:r>
          </a:p>
          <a:p>
            <a:pPr lvl="2" eaLnBrk="1" hangingPunct="1">
              <a:lnSpc>
                <a:spcPct val="90000"/>
              </a:lnSpc>
            </a:pPr>
            <a:r>
              <a:rPr lang="en-US" altLang="en-US" b="1"/>
              <a:t>Consolidation</a:t>
            </a:r>
          </a:p>
        </p:txBody>
      </p:sp>
    </p:spTree>
    <p:extLst>
      <p:ext uri="{BB962C8B-B14F-4D97-AF65-F5344CB8AC3E}">
        <p14:creationId xmlns:p14="http://schemas.microsoft.com/office/powerpoint/2010/main" val="877245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wipe(left)">
                                      <p:cBhvr>
                                        <p:cTn id="7" dur="500"/>
                                        <p:tgtEl>
                                          <p:spTgt spid="94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wipe(left)">
                                      <p:cBhvr>
                                        <p:cTn id="12" dur="500"/>
                                        <p:tgtEl>
                                          <p:spTgt spid="9421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animEffect transition="in" filter="wipe(left)">
                                      <p:cBhvr>
                                        <p:cTn id="15" dur="500"/>
                                        <p:tgtEl>
                                          <p:spTgt spid="9421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4211">
                                            <p:txEl>
                                              <p:pRg st="3" end="3"/>
                                            </p:txEl>
                                          </p:spTgt>
                                        </p:tgtEl>
                                        <p:attrNameLst>
                                          <p:attrName>style.visibility</p:attrName>
                                        </p:attrNameLst>
                                      </p:cBhvr>
                                      <p:to>
                                        <p:strVal val="visible"/>
                                      </p:to>
                                    </p:set>
                                    <p:animEffect transition="in" filter="wipe(left)">
                                      <p:cBhvr>
                                        <p:cTn id="18" dur="500"/>
                                        <p:tgtEl>
                                          <p:spTgt spid="94211">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4211">
                                            <p:txEl>
                                              <p:pRg st="4" end="4"/>
                                            </p:txEl>
                                          </p:spTgt>
                                        </p:tgtEl>
                                        <p:attrNameLst>
                                          <p:attrName>style.visibility</p:attrName>
                                        </p:attrNameLst>
                                      </p:cBhvr>
                                      <p:to>
                                        <p:strVal val="visible"/>
                                      </p:to>
                                    </p:set>
                                    <p:animEffect transition="in" filter="wipe(left)">
                                      <p:cBhvr>
                                        <p:cTn id="23" dur="500"/>
                                        <p:tgtEl>
                                          <p:spTgt spid="9421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4211">
                                            <p:txEl>
                                              <p:pRg st="5" end="5"/>
                                            </p:txEl>
                                          </p:spTgt>
                                        </p:tgtEl>
                                        <p:attrNameLst>
                                          <p:attrName>style.visibility</p:attrName>
                                        </p:attrNameLst>
                                      </p:cBhvr>
                                      <p:to>
                                        <p:strVal val="visible"/>
                                      </p:to>
                                    </p:set>
                                    <p:animEffect transition="in" filter="wipe(left)">
                                      <p:cBhvr>
                                        <p:cTn id="26" dur="500"/>
                                        <p:tgtEl>
                                          <p:spTgt spid="94211">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4211">
                                            <p:txEl>
                                              <p:pRg st="6" end="6"/>
                                            </p:txEl>
                                          </p:spTgt>
                                        </p:tgtEl>
                                        <p:attrNameLst>
                                          <p:attrName>style.visibility</p:attrName>
                                        </p:attrNameLst>
                                      </p:cBhvr>
                                      <p:to>
                                        <p:strVal val="visible"/>
                                      </p:to>
                                    </p:set>
                                    <p:animEffect transition="in" filter="wipe(left)">
                                      <p:cBhvr>
                                        <p:cTn id="29" dur="500"/>
                                        <p:tgtEl>
                                          <p:spTgt spid="94211">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4211">
                                            <p:txEl>
                                              <p:pRg st="7" end="7"/>
                                            </p:txEl>
                                          </p:spTgt>
                                        </p:tgtEl>
                                        <p:attrNameLst>
                                          <p:attrName>style.visibility</p:attrName>
                                        </p:attrNameLst>
                                      </p:cBhvr>
                                      <p:to>
                                        <p:strVal val="visible"/>
                                      </p:to>
                                    </p:set>
                                    <p:animEffect transition="in" filter="wipe(left)">
                                      <p:cBhvr>
                                        <p:cTn id="34" dur="500"/>
                                        <p:tgtEl>
                                          <p:spTgt spid="94211">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4211">
                                            <p:txEl>
                                              <p:pRg st="8" end="8"/>
                                            </p:txEl>
                                          </p:spTgt>
                                        </p:tgtEl>
                                        <p:attrNameLst>
                                          <p:attrName>style.visibility</p:attrName>
                                        </p:attrNameLst>
                                      </p:cBhvr>
                                      <p:to>
                                        <p:strVal val="visible"/>
                                      </p:to>
                                    </p:set>
                                    <p:animEffect transition="in" filter="wipe(left)">
                                      <p:cBhvr>
                                        <p:cTn id="37" dur="500"/>
                                        <p:tgtEl>
                                          <p:spTgt spid="942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228600"/>
            <a:ext cx="7924800" cy="1371600"/>
          </a:xfrm>
        </p:spPr>
        <p:txBody>
          <a:bodyPr/>
          <a:lstStyle/>
          <a:p>
            <a:pPr>
              <a:defRPr/>
            </a:pPr>
            <a:r>
              <a:rPr lang="en-US" altLang="en-US"/>
              <a:t>Spatial variability among production units.</a:t>
            </a:r>
          </a:p>
        </p:txBody>
      </p:sp>
      <p:sp>
        <p:nvSpPr>
          <p:cNvPr id="95235" name="Rectangle 3"/>
          <p:cNvSpPr>
            <a:spLocks noGrp="1" noChangeArrowheads="1"/>
          </p:cNvSpPr>
          <p:nvPr>
            <p:ph idx="1"/>
          </p:nvPr>
        </p:nvSpPr>
        <p:spPr>
          <a:xfrm>
            <a:off x="2286000" y="1752600"/>
            <a:ext cx="7772400" cy="4114800"/>
          </a:xfrm>
        </p:spPr>
        <p:txBody>
          <a:bodyPr rtlCol="0">
            <a:normAutofit fontScale="92500" lnSpcReduction="20000"/>
          </a:bodyPr>
          <a:lstStyle/>
          <a:p>
            <a:pPr>
              <a:defRPr/>
            </a:pPr>
            <a:r>
              <a:rPr lang="en-US" altLang="en-US" b="1" dirty="0"/>
              <a:t>What causes field delineation.</a:t>
            </a:r>
          </a:p>
          <a:p>
            <a:pPr marL="640080" lvl="1">
              <a:defRPr/>
            </a:pPr>
            <a:r>
              <a:rPr lang="en-US" altLang="en-US" b="1" dirty="0"/>
              <a:t>Soil productivity appropriate to the crop (e.g. bottom land for alfalfa).</a:t>
            </a:r>
          </a:p>
          <a:p>
            <a:pPr marL="640080" lvl="1">
              <a:defRPr/>
            </a:pPr>
            <a:r>
              <a:rPr lang="en-US" altLang="en-US" b="1" dirty="0"/>
              <a:t>Size determined by land use</a:t>
            </a:r>
          </a:p>
          <a:p>
            <a:pPr marL="1005840" lvl="2">
              <a:buClr>
                <a:schemeClr val="accent3"/>
              </a:buClr>
              <a:defRPr/>
            </a:pPr>
            <a:r>
              <a:rPr lang="en-US" altLang="en-US" b="1" dirty="0"/>
              <a:t>Government acreage restrictions (CRP)</a:t>
            </a:r>
          </a:p>
          <a:p>
            <a:pPr marL="1005840" lvl="2">
              <a:buClr>
                <a:schemeClr val="accent3"/>
              </a:buClr>
              <a:defRPr/>
            </a:pPr>
            <a:r>
              <a:rPr lang="en-US" altLang="en-US" b="1" dirty="0"/>
              <a:t>Tees, fairways, greens</a:t>
            </a:r>
          </a:p>
          <a:p>
            <a:pPr marL="640080" lvl="1">
              <a:defRPr/>
            </a:pPr>
            <a:r>
              <a:rPr lang="en-US" altLang="en-US" b="1" dirty="0"/>
              <a:t>Size that is “convenient” to the operation for administering production inputs.</a:t>
            </a:r>
          </a:p>
          <a:p>
            <a:pPr marL="1005840" lvl="2">
              <a:buClr>
                <a:schemeClr val="accent3"/>
              </a:buClr>
              <a:defRPr/>
            </a:pPr>
            <a:r>
              <a:rPr lang="en-US" altLang="en-US" b="1" dirty="0"/>
              <a:t>Cultivation</a:t>
            </a:r>
          </a:p>
          <a:p>
            <a:pPr marL="1005840" lvl="2">
              <a:buClr>
                <a:schemeClr val="accent3"/>
              </a:buClr>
              <a:defRPr/>
            </a:pPr>
            <a:r>
              <a:rPr lang="en-US" altLang="en-US" b="1" dirty="0"/>
              <a:t>Planting</a:t>
            </a:r>
          </a:p>
          <a:p>
            <a:pPr marL="1005840" lvl="2">
              <a:buClr>
                <a:schemeClr val="accent3"/>
              </a:buClr>
              <a:defRPr/>
            </a:pPr>
            <a:r>
              <a:rPr lang="en-US" altLang="en-US" b="1" dirty="0"/>
              <a:t>Harvesting (mowing)</a:t>
            </a:r>
          </a:p>
          <a:p>
            <a:pPr marL="1005840" lvl="2">
              <a:buClr>
                <a:schemeClr val="accent3"/>
              </a:buClr>
              <a:defRPr/>
            </a:pPr>
            <a:r>
              <a:rPr lang="en-US" altLang="en-US" b="1" dirty="0"/>
              <a:t>Fertilizing</a:t>
            </a:r>
          </a:p>
          <a:p>
            <a:pPr marL="1005840" lvl="2">
              <a:buClr>
                <a:schemeClr val="accent3"/>
              </a:buClr>
              <a:defRPr/>
            </a:pPr>
            <a:r>
              <a:rPr lang="en-US" altLang="en-US" b="1" dirty="0"/>
              <a:t>Irrigation</a:t>
            </a:r>
          </a:p>
          <a:p>
            <a:pPr marL="1005840" lvl="2">
              <a:buClr>
                <a:schemeClr val="accent3"/>
              </a:buClr>
              <a:defRPr/>
            </a:pPr>
            <a:r>
              <a:rPr lang="en-US" altLang="en-US" b="1" dirty="0"/>
              <a:t>Etc.</a:t>
            </a:r>
          </a:p>
        </p:txBody>
      </p:sp>
    </p:spTree>
    <p:extLst>
      <p:ext uri="{BB962C8B-B14F-4D97-AF65-F5344CB8AC3E}">
        <p14:creationId xmlns:p14="http://schemas.microsoft.com/office/powerpoint/2010/main" val="69965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wipe(left)">
                                      <p:cBhvr>
                                        <p:cTn id="7" dur="500"/>
                                        <p:tgtEl>
                                          <p:spTgt spid="95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Effect transition="in" filter="wipe(left)">
                                      <p:cBhvr>
                                        <p:cTn id="12" dur="500"/>
                                        <p:tgtEl>
                                          <p:spTgt spid="952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5">
                                            <p:txEl>
                                              <p:pRg st="2" end="2"/>
                                            </p:txEl>
                                          </p:spTgt>
                                        </p:tgtEl>
                                        <p:attrNameLst>
                                          <p:attrName>style.visibility</p:attrName>
                                        </p:attrNameLst>
                                      </p:cBhvr>
                                      <p:to>
                                        <p:strVal val="visible"/>
                                      </p:to>
                                    </p:set>
                                    <p:animEffect transition="in" filter="wipe(left)">
                                      <p:cBhvr>
                                        <p:cTn id="17" dur="500"/>
                                        <p:tgtEl>
                                          <p:spTgt spid="95235">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5235">
                                            <p:txEl>
                                              <p:pRg st="3" end="3"/>
                                            </p:txEl>
                                          </p:spTgt>
                                        </p:tgtEl>
                                        <p:attrNameLst>
                                          <p:attrName>style.visibility</p:attrName>
                                        </p:attrNameLst>
                                      </p:cBhvr>
                                      <p:to>
                                        <p:strVal val="visible"/>
                                      </p:to>
                                    </p:set>
                                    <p:animEffect transition="in" filter="wipe(left)">
                                      <p:cBhvr>
                                        <p:cTn id="20" dur="500"/>
                                        <p:tgtEl>
                                          <p:spTgt spid="95235">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animEffect transition="in" filter="wipe(left)">
                                      <p:cBhvr>
                                        <p:cTn id="23" dur="500"/>
                                        <p:tgtEl>
                                          <p:spTgt spid="9523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5235">
                                            <p:txEl>
                                              <p:pRg st="5" end="5"/>
                                            </p:txEl>
                                          </p:spTgt>
                                        </p:tgtEl>
                                        <p:attrNameLst>
                                          <p:attrName>style.visibility</p:attrName>
                                        </p:attrNameLst>
                                      </p:cBhvr>
                                      <p:to>
                                        <p:strVal val="visible"/>
                                      </p:to>
                                    </p:set>
                                    <p:animEffect transition="in" filter="wipe(left)">
                                      <p:cBhvr>
                                        <p:cTn id="28" dur="500"/>
                                        <p:tgtEl>
                                          <p:spTgt spid="95235">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5235">
                                            <p:txEl>
                                              <p:pRg st="6" end="6"/>
                                            </p:txEl>
                                          </p:spTgt>
                                        </p:tgtEl>
                                        <p:attrNameLst>
                                          <p:attrName>style.visibility</p:attrName>
                                        </p:attrNameLst>
                                      </p:cBhvr>
                                      <p:to>
                                        <p:strVal val="visible"/>
                                      </p:to>
                                    </p:set>
                                    <p:animEffect transition="in" filter="wipe(left)">
                                      <p:cBhvr>
                                        <p:cTn id="31" dur="500"/>
                                        <p:tgtEl>
                                          <p:spTgt spid="95235">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5235">
                                            <p:txEl>
                                              <p:pRg st="7" end="7"/>
                                            </p:txEl>
                                          </p:spTgt>
                                        </p:tgtEl>
                                        <p:attrNameLst>
                                          <p:attrName>style.visibility</p:attrName>
                                        </p:attrNameLst>
                                      </p:cBhvr>
                                      <p:to>
                                        <p:strVal val="visible"/>
                                      </p:to>
                                    </p:set>
                                    <p:animEffect transition="in" filter="wipe(left)">
                                      <p:cBhvr>
                                        <p:cTn id="34" dur="500"/>
                                        <p:tgtEl>
                                          <p:spTgt spid="95235">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5235">
                                            <p:txEl>
                                              <p:pRg st="8" end="8"/>
                                            </p:txEl>
                                          </p:spTgt>
                                        </p:tgtEl>
                                        <p:attrNameLst>
                                          <p:attrName>style.visibility</p:attrName>
                                        </p:attrNameLst>
                                      </p:cBhvr>
                                      <p:to>
                                        <p:strVal val="visible"/>
                                      </p:to>
                                    </p:set>
                                    <p:animEffect transition="in" filter="wipe(left)">
                                      <p:cBhvr>
                                        <p:cTn id="37" dur="500"/>
                                        <p:tgtEl>
                                          <p:spTgt spid="95235">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5235">
                                            <p:txEl>
                                              <p:pRg st="9" end="9"/>
                                            </p:txEl>
                                          </p:spTgt>
                                        </p:tgtEl>
                                        <p:attrNameLst>
                                          <p:attrName>style.visibility</p:attrName>
                                        </p:attrNameLst>
                                      </p:cBhvr>
                                      <p:to>
                                        <p:strVal val="visible"/>
                                      </p:to>
                                    </p:set>
                                    <p:animEffect transition="in" filter="wipe(left)">
                                      <p:cBhvr>
                                        <p:cTn id="40" dur="500"/>
                                        <p:tgtEl>
                                          <p:spTgt spid="95235">
                                            <p:txEl>
                                              <p:pRg st="9" end="9"/>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5235">
                                            <p:txEl>
                                              <p:pRg st="10" end="10"/>
                                            </p:txEl>
                                          </p:spTgt>
                                        </p:tgtEl>
                                        <p:attrNameLst>
                                          <p:attrName>style.visibility</p:attrName>
                                        </p:attrNameLst>
                                      </p:cBhvr>
                                      <p:to>
                                        <p:strVal val="visible"/>
                                      </p:to>
                                    </p:set>
                                    <p:animEffect transition="in" filter="wipe(left)">
                                      <p:cBhvr>
                                        <p:cTn id="43" dur="500"/>
                                        <p:tgtEl>
                                          <p:spTgt spid="95235">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5235">
                                            <p:txEl>
                                              <p:pRg st="11" end="11"/>
                                            </p:txEl>
                                          </p:spTgt>
                                        </p:tgtEl>
                                        <p:attrNameLst>
                                          <p:attrName>style.visibility</p:attrName>
                                        </p:attrNameLst>
                                      </p:cBhvr>
                                      <p:to>
                                        <p:strVal val="visible"/>
                                      </p:to>
                                    </p:set>
                                    <p:animEffect transition="in" filter="wipe(left)">
                                      <p:cBhvr>
                                        <p:cTn id="46" dur="500"/>
                                        <p:tgtEl>
                                          <p:spTgt spid="9523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057400" y="228600"/>
            <a:ext cx="7924800" cy="1371600"/>
          </a:xfrm>
        </p:spPr>
        <p:txBody>
          <a:bodyPr/>
          <a:lstStyle/>
          <a:p>
            <a:pPr>
              <a:defRPr/>
            </a:pPr>
            <a:r>
              <a:rPr lang="en-US" altLang="en-US"/>
              <a:t>Spatial variability (macro) for agronomic land use.</a:t>
            </a:r>
          </a:p>
        </p:txBody>
      </p:sp>
      <p:sp>
        <p:nvSpPr>
          <p:cNvPr id="96259" name="Rectangle 3"/>
          <p:cNvSpPr>
            <a:spLocks noGrp="1" noChangeArrowheads="1"/>
          </p:cNvSpPr>
          <p:nvPr>
            <p:ph idx="1"/>
          </p:nvPr>
        </p:nvSpPr>
        <p:spPr>
          <a:xfrm>
            <a:off x="2286000" y="2057400"/>
            <a:ext cx="7772400" cy="3810000"/>
          </a:xfrm>
        </p:spPr>
        <p:txBody>
          <a:bodyPr/>
          <a:lstStyle/>
          <a:p>
            <a:pPr eaLnBrk="1" hangingPunct="1"/>
            <a:r>
              <a:rPr lang="en-US" altLang="en-US" b="1" smtClean="0"/>
              <a:t>Inherent (natural).</a:t>
            </a:r>
          </a:p>
          <a:p>
            <a:pPr lvl="1" eaLnBrk="1" hangingPunct="1"/>
            <a:r>
              <a:rPr lang="en-US" altLang="en-US" b="1" smtClean="0"/>
              <a:t>Related to soil productivity and soil forming factors</a:t>
            </a:r>
          </a:p>
          <a:p>
            <a:pPr lvl="2" eaLnBrk="1" hangingPunct="1"/>
            <a:r>
              <a:rPr lang="en-US" altLang="en-US" b="1" smtClean="0"/>
              <a:t>Time</a:t>
            </a:r>
          </a:p>
          <a:p>
            <a:pPr lvl="2" eaLnBrk="1" hangingPunct="1"/>
            <a:r>
              <a:rPr lang="en-US" altLang="en-US" b="1" smtClean="0"/>
              <a:t>Parent material</a:t>
            </a:r>
          </a:p>
          <a:p>
            <a:pPr lvl="2" eaLnBrk="1" hangingPunct="1"/>
            <a:r>
              <a:rPr lang="en-US" altLang="en-US" b="1" smtClean="0"/>
              <a:t>Climate</a:t>
            </a:r>
          </a:p>
          <a:p>
            <a:pPr lvl="2" eaLnBrk="1" hangingPunct="1"/>
            <a:r>
              <a:rPr lang="en-US" altLang="en-US" b="1" smtClean="0"/>
              <a:t>Vegetation</a:t>
            </a:r>
          </a:p>
          <a:p>
            <a:pPr lvl="2" eaLnBrk="1" hangingPunct="1"/>
            <a:r>
              <a:rPr lang="en-US" altLang="en-US" b="1" smtClean="0"/>
              <a:t>Slope</a:t>
            </a:r>
          </a:p>
          <a:p>
            <a:pPr lvl="2" eaLnBrk="1" hangingPunct="1"/>
            <a:endParaRPr lang="en-US" altLang="en-US" smtClean="0">
              <a:solidFill>
                <a:schemeClr val="folHlink"/>
              </a:solidFill>
            </a:endParaRPr>
          </a:p>
        </p:txBody>
      </p:sp>
    </p:spTree>
    <p:extLst>
      <p:ext uri="{BB962C8B-B14F-4D97-AF65-F5344CB8AC3E}">
        <p14:creationId xmlns:p14="http://schemas.microsoft.com/office/powerpoint/2010/main" val="274897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wipe(left)">
                                      <p:cBhvr>
                                        <p:cTn id="7" dur="500"/>
                                        <p:tgtEl>
                                          <p:spTgt spid="96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259">
                                            <p:txEl>
                                              <p:pRg st="1" end="1"/>
                                            </p:txEl>
                                          </p:spTgt>
                                        </p:tgtEl>
                                        <p:attrNameLst>
                                          <p:attrName>style.visibility</p:attrName>
                                        </p:attrNameLst>
                                      </p:cBhvr>
                                      <p:to>
                                        <p:strVal val="visible"/>
                                      </p:to>
                                    </p:set>
                                    <p:animEffect transition="in" filter="wipe(left)">
                                      <p:cBhvr>
                                        <p:cTn id="12" dur="500"/>
                                        <p:tgtEl>
                                          <p:spTgt spid="9625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animEffect transition="in" filter="wipe(left)">
                                      <p:cBhvr>
                                        <p:cTn id="15" dur="500"/>
                                        <p:tgtEl>
                                          <p:spTgt spid="9625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6259">
                                            <p:txEl>
                                              <p:pRg st="3" end="3"/>
                                            </p:txEl>
                                          </p:spTgt>
                                        </p:tgtEl>
                                        <p:attrNameLst>
                                          <p:attrName>style.visibility</p:attrName>
                                        </p:attrNameLst>
                                      </p:cBhvr>
                                      <p:to>
                                        <p:strVal val="visible"/>
                                      </p:to>
                                    </p:set>
                                    <p:animEffect transition="in" filter="wipe(left)">
                                      <p:cBhvr>
                                        <p:cTn id="18" dur="500"/>
                                        <p:tgtEl>
                                          <p:spTgt spid="9625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6259">
                                            <p:txEl>
                                              <p:pRg st="4" end="4"/>
                                            </p:txEl>
                                          </p:spTgt>
                                        </p:tgtEl>
                                        <p:attrNameLst>
                                          <p:attrName>style.visibility</p:attrName>
                                        </p:attrNameLst>
                                      </p:cBhvr>
                                      <p:to>
                                        <p:strVal val="visible"/>
                                      </p:to>
                                    </p:set>
                                    <p:animEffect transition="in" filter="wipe(left)">
                                      <p:cBhvr>
                                        <p:cTn id="21" dur="500"/>
                                        <p:tgtEl>
                                          <p:spTgt spid="9625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6259">
                                            <p:txEl>
                                              <p:pRg st="5" end="5"/>
                                            </p:txEl>
                                          </p:spTgt>
                                        </p:tgtEl>
                                        <p:attrNameLst>
                                          <p:attrName>style.visibility</p:attrName>
                                        </p:attrNameLst>
                                      </p:cBhvr>
                                      <p:to>
                                        <p:strVal val="visible"/>
                                      </p:to>
                                    </p:set>
                                    <p:animEffect transition="in" filter="wipe(left)">
                                      <p:cBhvr>
                                        <p:cTn id="24" dur="500"/>
                                        <p:tgtEl>
                                          <p:spTgt spid="96259">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6259">
                                            <p:txEl>
                                              <p:pRg st="6" end="6"/>
                                            </p:txEl>
                                          </p:spTgt>
                                        </p:tgtEl>
                                        <p:attrNameLst>
                                          <p:attrName>style.visibility</p:attrName>
                                        </p:attrNameLst>
                                      </p:cBhvr>
                                      <p:to>
                                        <p:strVal val="visible"/>
                                      </p:to>
                                    </p:set>
                                    <p:animEffect transition="in" filter="wipe(left)">
                                      <p:cBhvr>
                                        <p:cTn id="27" dur="500"/>
                                        <p:tgtEl>
                                          <p:spTgt spid="962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057400" y="304800"/>
            <a:ext cx="8229600" cy="1143000"/>
          </a:xfrm>
          <a:effectLst>
            <a:outerShdw dist="56796" dir="3806097" algn="ctr" rotWithShape="0">
              <a:schemeClr val="bg2"/>
            </a:outerShdw>
          </a:effectLst>
        </p:spPr>
        <p:txBody>
          <a:bodyPr/>
          <a:lstStyle/>
          <a:p>
            <a:pPr>
              <a:defRPr/>
            </a:pPr>
            <a:r>
              <a:rPr lang="en-US" altLang="en-US"/>
              <a:t>Soil acidity and Oklahoma rainfall</a:t>
            </a:r>
          </a:p>
        </p:txBody>
      </p:sp>
      <p:pic>
        <p:nvPicPr>
          <p:cNvPr id="71683" name="Picture 3" descr="sm-30yrNormPrecip"/>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3487739" y="1905000"/>
            <a:ext cx="61944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4" name="Group 4"/>
          <p:cNvGrpSpPr>
            <a:grpSpLocks/>
          </p:cNvGrpSpPr>
          <p:nvPr/>
        </p:nvGrpSpPr>
        <p:grpSpPr bwMode="auto">
          <a:xfrm>
            <a:off x="7391401" y="1981200"/>
            <a:ext cx="1368425" cy="3811588"/>
            <a:chOff x="4176" y="1248"/>
            <a:chExt cx="970" cy="2401"/>
          </a:xfrm>
        </p:grpSpPr>
        <p:sp>
          <p:nvSpPr>
            <p:cNvPr id="12300" name="Freeform 5"/>
            <p:cNvSpPr>
              <a:spLocks/>
            </p:cNvSpPr>
            <p:nvPr/>
          </p:nvSpPr>
          <p:spPr bwMode="auto">
            <a:xfrm>
              <a:off x="4176" y="1248"/>
              <a:ext cx="522" cy="2248"/>
            </a:xfrm>
            <a:custGeom>
              <a:avLst/>
              <a:gdLst>
                <a:gd name="T0" fmla="*/ 520 w 522"/>
                <a:gd name="T1" fmla="*/ 0 h 2248"/>
                <a:gd name="T2" fmla="*/ 509 w 522"/>
                <a:gd name="T3" fmla="*/ 155 h 2248"/>
                <a:gd name="T4" fmla="*/ 432 w 522"/>
                <a:gd name="T5" fmla="*/ 265 h 2248"/>
                <a:gd name="T6" fmla="*/ 454 w 522"/>
                <a:gd name="T7" fmla="*/ 520 h 2248"/>
                <a:gd name="T8" fmla="*/ 421 w 522"/>
                <a:gd name="T9" fmla="*/ 675 h 2248"/>
                <a:gd name="T10" fmla="*/ 410 w 522"/>
                <a:gd name="T11" fmla="*/ 709 h 2248"/>
                <a:gd name="T12" fmla="*/ 299 w 522"/>
                <a:gd name="T13" fmla="*/ 1019 h 2248"/>
                <a:gd name="T14" fmla="*/ 221 w 522"/>
                <a:gd name="T15" fmla="*/ 1107 h 2248"/>
                <a:gd name="T16" fmla="*/ 155 w 522"/>
                <a:gd name="T17" fmla="*/ 1152 h 2248"/>
                <a:gd name="T18" fmla="*/ 122 w 522"/>
                <a:gd name="T19" fmla="*/ 1174 h 2248"/>
                <a:gd name="T20" fmla="*/ 33 w 522"/>
                <a:gd name="T21" fmla="*/ 1285 h 2248"/>
                <a:gd name="T22" fmla="*/ 11 w 522"/>
                <a:gd name="T23" fmla="*/ 1351 h 2248"/>
                <a:gd name="T24" fmla="*/ 0 w 522"/>
                <a:gd name="T25" fmla="*/ 1384 h 2248"/>
                <a:gd name="T26" fmla="*/ 33 w 522"/>
                <a:gd name="T27" fmla="*/ 1517 h 2248"/>
                <a:gd name="T28" fmla="*/ 100 w 522"/>
                <a:gd name="T29" fmla="*/ 1561 h 2248"/>
                <a:gd name="T30" fmla="*/ 133 w 522"/>
                <a:gd name="T31" fmla="*/ 1772 h 2248"/>
                <a:gd name="T32" fmla="*/ 166 w 522"/>
                <a:gd name="T33" fmla="*/ 1894 h 2248"/>
                <a:gd name="T34" fmla="*/ 166 w 522"/>
                <a:gd name="T35" fmla="*/ 2248 h 22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2" h="2248">
                  <a:moveTo>
                    <a:pt x="520" y="0"/>
                  </a:moveTo>
                  <a:cubicBezTo>
                    <a:pt x="516" y="52"/>
                    <a:pt x="522" y="105"/>
                    <a:pt x="509" y="155"/>
                  </a:cubicBezTo>
                  <a:cubicBezTo>
                    <a:pt x="506" y="169"/>
                    <a:pt x="446" y="247"/>
                    <a:pt x="432" y="265"/>
                  </a:cubicBezTo>
                  <a:cubicBezTo>
                    <a:pt x="404" y="352"/>
                    <a:pt x="433" y="436"/>
                    <a:pt x="454" y="520"/>
                  </a:cubicBezTo>
                  <a:cubicBezTo>
                    <a:pt x="440" y="634"/>
                    <a:pt x="453" y="579"/>
                    <a:pt x="421" y="675"/>
                  </a:cubicBezTo>
                  <a:cubicBezTo>
                    <a:pt x="417" y="686"/>
                    <a:pt x="410" y="709"/>
                    <a:pt x="410" y="709"/>
                  </a:cubicBezTo>
                  <a:cubicBezTo>
                    <a:pt x="400" y="799"/>
                    <a:pt x="381" y="964"/>
                    <a:pt x="299" y="1019"/>
                  </a:cubicBezTo>
                  <a:cubicBezTo>
                    <a:pt x="275" y="1056"/>
                    <a:pt x="262" y="1079"/>
                    <a:pt x="221" y="1107"/>
                  </a:cubicBezTo>
                  <a:cubicBezTo>
                    <a:pt x="199" y="1122"/>
                    <a:pt x="177" y="1137"/>
                    <a:pt x="155" y="1152"/>
                  </a:cubicBezTo>
                  <a:cubicBezTo>
                    <a:pt x="144" y="1159"/>
                    <a:pt x="122" y="1174"/>
                    <a:pt x="122" y="1174"/>
                  </a:cubicBezTo>
                  <a:cubicBezTo>
                    <a:pt x="96" y="1213"/>
                    <a:pt x="65" y="1251"/>
                    <a:pt x="33" y="1285"/>
                  </a:cubicBezTo>
                  <a:cubicBezTo>
                    <a:pt x="26" y="1307"/>
                    <a:pt x="18" y="1329"/>
                    <a:pt x="11" y="1351"/>
                  </a:cubicBezTo>
                  <a:cubicBezTo>
                    <a:pt x="7" y="1362"/>
                    <a:pt x="0" y="1384"/>
                    <a:pt x="0" y="1384"/>
                  </a:cubicBezTo>
                  <a:cubicBezTo>
                    <a:pt x="4" y="1402"/>
                    <a:pt x="19" y="1503"/>
                    <a:pt x="33" y="1517"/>
                  </a:cubicBezTo>
                  <a:cubicBezTo>
                    <a:pt x="52" y="1536"/>
                    <a:pt x="81" y="1543"/>
                    <a:pt x="100" y="1561"/>
                  </a:cubicBezTo>
                  <a:cubicBezTo>
                    <a:pt x="108" y="1632"/>
                    <a:pt x="113" y="1703"/>
                    <a:pt x="133" y="1772"/>
                  </a:cubicBezTo>
                  <a:cubicBezTo>
                    <a:pt x="144" y="1811"/>
                    <a:pt x="166" y="1853"/>
                    <a:pt x="166" y="1894"/>
                  </a:cubicBezTo>
                  <a:cubicBezTo>
                    <a:pt x="166" y="2012"/>
                    <a:pt x="166" y="2130"/>
                    <a:pt x="166" y="2248"/>
                  </a:cubicBezTo>
                </a:path>
              </a:pathLst>
            </a:custGeom>
            <a:noFill/>
            <a:ln w="76200" cap="flat"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lstStyle/>
            <a:p>
              <a:endParaRPr lang="en-US"/>
            </a:p>
          </p:txBody>
        </p:sp>
        <p:sp>
          <p:nvSpPr>
            <p:cNvPr id="12301" name="Text Box 6"/>
            <p:cNvSpPr txBox="1">
              <a:spLocks noChangeArrowheads="1"/>
            </p:cNvSpPr>
            <p:nvPr/>
          </p:nvSpPr>
          <p:spPr bwMode="auto">
            <a:xfrm>
              <a:off x="4416" y="3312"/>
              <a:ext cx="73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solidFill>
                    <a:schemeClr val="bg2"/>
                  </a:solidFill>
                  <a:latin typeface="Arial" panose="020B0604020202020204" pitchFamily="34" charset="0"/>
                </a:rPr>
                <a:t>Usually acidic</a:t>
              </a:r>
            </a:p>
          </p:txBody>
        </p:sp>
        <p:sp>
          <p:nvSpPr>
            <p:cNvPr id="12302" name="Line 7"/>
            <p:cNvSpPr>
              <a:spLocks noChangeShapeType="1"/>
            </p:cNvSpPr>
            <p:nvPr/>
          </p:nvSpPr>
          <p:spPr bwMode="auto">
            <a:xfrm rot="10717920" flipH="1">
              <a:off x="4368" y="3648"/>
              <a:ext cx="672" cy="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lstStyle/>
            <a:p>
              <a:endParaRPr lang="en-US"/>
            </a:p>
          </p:txBody>
        </p:sp>
      </p:grpSp>
      <p:grpSp>
        <p:nvGrpSpPr>
          <p:cNvPr id="71688" name="Group 8"/>
          <p:cNvGrpSpPr>
            <a:grpSpLocks/>
          </p:cNvGrpSpPr>
          <p:nvPr/>
        </p:nvGrpSpPr>
        <p:grpSpPr bwMode="auto">
          <a:xfrm>
            <a:off x="4364038" y="1981200"/>
            <a:ext cx="3173412" cy="3811588"/>
            <a:chOff x="2013" y="1248"/>
            <a:chExt cx="2248" cy="2401"/>
          </a:xfrm>
        </p:grpSpPr>
        <p:grpSp>
          <p:nvGrpSpPr>
            <p:cNvPr id="12294" name="Group 9"/>
            <p:cNvGrpSpPr>
              <a:grpSpLocks/>
            </p:cNvGrpSpPr>
            <p:nvPr/>
          </p:nvGrpSpPr>
          <p:grpSpPr bwMode="auto">
            <a:xfrm>
              <a:off x="2013" y="1282"/>
              <a:ext cx="2215" cy="1756"/>
              <a:chOff x="2013" y="1282"/>
              <a:chExt cx="2215" cy="1756"/>
            </a:xfrm>
          </p:grpSpPr>
          <p:sp>
            <p:nvSpPr>
              <p:cNvPr id="12298" name="Rectangle 10"/>
              <p:cNvSpPr>
                <a:spLocks noChangeArrowheads="1"/>
              </p:cNvSpPr>
              <p:nvPr/>
            </p:nvSpPr>
            <p:spPr bwMode="auto">
              <a:xfrm>
                <a:off x="2013" y="1282"/>
                <a:ext cx="2215"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3200">
                  <a:latin typeface="Arial" panose="020B0604020202020204" pitchFamily="34" charset="0"/>
                </a:endParaRPr>
              </a:p>
            </p:txBody>
          </p:sp>
          <p:sp>
            <p:nvSpPr>
              <p:cNvPr id="12299" name="Rectangle 11"/>
              <p:cNvSpPr>
                <a:spLocks noChangeArrowheads="1"/>
              </p:cNvSpPr>
              <p:nvPr/>
            </p:nvSpPr>
            <p:spPr bwMode="auto">
              <a:xfrm>
                <a:off x="2013" y="1282"/>
                <a:ext cx="2215" cy="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kumimoji="1" lang="en-US" altLang="en-US" sz="900">
                    <a:solidFill>
                      <a:srgbClr val="000033"/>
                    </a:solidFill>
                    <a:latin typeface="Arial" panose="020B0604020202020204" pitchFamily="34" charset="0"/>
                  </a:rPr>
                  <a:t>  </a:t>
                </a:r>
                <a:r>
                  <a:rPr kumimoji="1" lang="en-US" altLang="en-US" sz="15900">
                    <a:solidFill>
                      <a:srgbClr val="000033"/>
                    </a:solidFill>
                    <a:latin typeface="Arial" panose="020B0604020202020204" pitchFamily="34" charset="0"/>
                  </a:rPr>
                  <a:t> </a:t>
                </a:r>
                <a:r>
                  <a:rPr kumimoji="1" lang="en-US" altLang="en-US" sz="900">
                    <a:solidFill>
                      <a:srgbClr val="000033"/>
                    </a:solidFill>
                    <a:latin typeface="Arial" panose="020B0604020202020204" pitchFamily="34" charset="0"/>
                  </a:rPr>
                  <a:t>                                                                                                                     </a:t>
                </a:r>
              </a:p>
              <a:p>
                <a:pPr>
                  <a:spcBef>
                    <a:spcPct val="0"/>
                  </a:spcBef>
                  <a:buClrTx/>
                  <a:buFontTx/>
                  <a:buNone/>
                </a:pPr>
                <a:endParaRPr kumimoji="1" lang="en-US" altLang="en-US" sz="900">
                  <a:solidFill>
                    <a:srgbClr val="000033"/>
                  </a:solidFill>
                  <a:latin typeface="Arial" panose="020B0604020202020204" pitchFamily="34" charset="0"/>
                </a:endParaRPr>
              </a:p>
            </p:txBody>
          </p:sp>
        </p:grpSp>
        <p:sp>
          <p:nvSpPr>
            <p:cNvPr id="12295" name="Freeform 12"/>
            <p:cNvSpPr>
              <a:spLocks/>
            </p:cNvSpPr>
            <p:nvPr/>
          </p:nvSpPr>
          <p:spPr bwMode="auto">
            <a:xfrm>
              <a:off x="3792" y="1248"/>
              <a:ext cx="469" cy="2237"/>
            </a:xfrm>
            <a:custGeom>
              <a:avLst/>
              <a:gdLst>
                <a:gd name="T0" fmla="*/ 469 w 469"/>
                <a:gd name="T1" fmla="*/ 0 h 2237"/>
                <a:gd name="T2" fmla="*/ 458 w 469"/>
                <a:gd name="T3" fmla="*/ 210 h 2237"/>
                <a:gd name="T4" fmla="*/ 414 w 469"/>
                <a:gd name="T5" fmla="*/ 266 h 2237"/>
                <a:gd name="T6" fmla="*/ 347 w 469"/>
                <a:gd name="T7" fmla="*/ 288 h 2237"/>
                <a:gd name="T8" fmla="*/ 248 w 469"/>
                <a:gd name="T9" fmla="*/ 398 h 2237"/>
                <a:gd name="T10" fmla="*/ 336 w 469"/>
                <a:gd name="T11" fmla="*/ 542 h 2237"/>
                <a:gd name="T12" fmla="*/ 392 w 469"/>
                <a:gd name="T13" fmla="*/ 598 h 2237"/>
                <a:gd name="T14" fmla="*/ 392 w 469"/>
                <a:gd name="T15" fmla="*/ 830 h 2237"/>
                <a:gd name="T16" fmla="*/ 336 w 469"/>
                <a:gd name="T17" fmla="*/ 875 h 2237"/>
                <a:gd name="T18" fmla="*/ 181 w 469"/>
                <a:gd name="T19" fmla="*/ 1008 h 2237"/>
                <a:gd name="T20" fmla="*/ 104 w 469"/>
                <a:gd name="T21" fmla="*/ 1185 h 2237"/>
                <a:gd name="T22" fmla="*/ 126 w 469"/>
                <a:gd name="T23" fmla="*/ 1229 h 2237"/>
                <a:gd name="T24" fmla="*/ 159 w 469"/>
                <a:gd name="T25" fmla="*/ 1262 h 2237"/>
                <a:gd name="T26" fmla="*/ 59 w 469"/>
                <a:gd name="T27" fmla="*/ 1539 h 2237"/>
                <a:gd name="T28" fmla="*/ 15 w 469"/>
                <a:gd name="T29" fmla="*/ 1683 h 2237"/>
                <a:gd name="T30" fmla="*/ 4 w 469"/>
                <a:gd name="T31" fmla="*/ 1717 h 2237"/>
                <a:gd name="T32" fmla="*/ 15 w 469"/>
                <a:gd name="T33" fmla="*/ 1816 h 2237"/>
                <a:gd name="T34" fmla="*/ 59 w 469"/>
                <a:gd name="T35" fmla="*/ 1827 h 2237"/>
                <a:gd name="T36" fmla="*/ 203 w 469"/>
                <a:gd name="T37" fmla="*/ 1838 h 2237"/>
                <a:gd name="T38" fmla="*/ 347 w 469"/>
                <a:gd name="T39" fmla="*/ 1960 h 2237"/>
                <a:gd name="T40" fmla="*/ 381 w 469"/>
                <a:gd name="T41" fmla="*/ 2237 h 2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9" h="2237">
                  <a:moveTo>
                    <a:pt x="469" y="0"/>
                  </a:moveTo>
                  <a:cubicBezTo>
                    <a:pt x="465" y="70"/>
                    <a:pt x="467" y="141"/>
                    <a:pt x="458" y="210"/>
                  </a:cubicBezTo>
                  <a:cubicBezTo>
                    <a:pt x="457" y="217"/>
                    <a:pt x="424" y="261"/>
                    <a:pt x="414" y="266"/>
                  </a:cubicBezTo>
                  <a:cubicBezTo>
                    <a:pt x="393" y="277"/>
                    <a:pt x="347" y="288"/>
                    <a:pt x="347" y="288"/>
                  </a:cubicBezTo>
                  <a:cubicBezTo>
                    <a:pt x="287" y="328"/>
                    <a:pt x="270" y="332"/>
                    <a:pt x="248" y="398"/>
                  </a:cubicBezTo>
                  <a:cubicBezTo>
                    <a:pt x="265" y="517"/>
                    <a:pt x="253" y="476"/>
                    <a:pt x="336" y="542"/>
                  </a:cubicBezTo>
                  <a:cubicBezTo>
                    <a:pt x="357" y="559"/>
                    <a:pt x="392" y="598"/>
                    <a:pt x="392" y="598"/>
                  </a:cubicBezTo>
                  <a:cubicBezTo>
                    <a:pt x="417" y="672"/>
                    <a:pt x="436" y="755"/>
                    <a:pt x="392" y="830"/>
                  </a:cubicBezTo>
                  <a:cubicBezTo>
                    <a:pt x="377" y="855"/>
                    <a:pt x="358" y="857"/>
                    <a:pt x="336" y="875"/>
                  </a:cubicBezTo>
                  <a:cubicBezTo>
                    <a:pt x="283" y="918"/>
                    <a:pt x="239" y="971"/>
                    <a:pt x="181" y="1008"/>
                  </a:cubicBezTo>
                  <a:cubicBezTo>
                    <a:pt x="141" y="1068"/>
                    <a:pt x="121" y="1115"/>
                    <a:pt x="104" y="1185"/>
                  </a:cubicBezTo>
                  <a:cubicBezTo>
                    <a:pt x="111" y="1200"/>
                    <a:pt x="116" y="1216"/>
                    <a:pt x="126" y="1229"/>
                  </a:cubicBezTo>
                  <a:cubicBezTo>
                    <a:pt x="135" y="1242"/>
                    <a:pt x="157" y="1247"/>
                    <a:pt x="159" y="1262"/>
                  </a:cubicBezTo>
                  <a:cubicBezTo>
                    <a:pt x="173" y="1382"/>
                    <a:pt x="140" y="1460"/>
                    <a:pt x="59" y="1539"/>
                  </a:cubicBezTo>
                  <a:cubicBezTo>
                    <a:pt x="43" y="1587"/>
                    <a:pt x="31" y="1635"/>
                    <a:pt x="15" y="1683"/>
                  </a:cubicBezTo>
                  <a:cubicBezTo>
                    <a:pt x="11" y="1694"/>
                    <a:pt x="4" y="1717"/>
                    <a:pt x="4" y="1717"/>
                  </a:cubicBezTo>
                  <a:cubicBezTo>
                    <a:pt x="8" y="1750"/>
                    <a:pt x="0" y="1786"/>
                    <a:pt x="15" y="1816"/>
                  </a:cubicBezTo>
                  <a:cubicBezTo>
                    <a:pt x="22" y="1830"/>
                    <a:pt x="44" y="1825"/>
                    <a:pt x="59" y="1827"/>
                  </a:cubicBezTo>
                  <a:cubicBezTo>
                    <a:pt x="107" y="1833"/>
                    <a:pt x="155" y="1834"/>
                    <a:pt x="203" y="1838"/>
                  </a:cubicBezTo>
                  <a:cubicBezTo>
                    <a:pt x="254" y="1873"/>
                    <a:pt x="303" y="1916"/>
                    <a:pt x="347" y="1960"/>
                  </a:cubicBezTo>
                  <a:cubicBezTo>
                    <a:pt x="384" y="2100"/>
                    <a:pt x="381" y="2060"/>
                    <a:pt x="381" y="2237"/>
                  </a:cubicBezTo>
                </a:path>
              </a:pathLst>
            </a:custGeom>
            <a:noFill/>
            <a:ln w="76200" cap="flat"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lstStyle/>
            <a:p>
              <a:endParaRPr lang="en-US"/>
            </a:p>
          </p:txBody>
        </p:sp>
        <p:sp>
          <p:nvSpPr>
            <p:cNvPr id="12296" name="Text Box 13"/>
            <p:cNvSpPr txBox="1">
              <a:spLocks noChangeArrowheads="1"/>
            </p:cNvSpPr>
            <p:nvPr/>
          </p:nvSpPr>
          <p:spPr bwMode="auto">
            <a:xfrm>
              <a:off x="3312" y="3216"/>
              <a:ext cx="73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solidFill>
                    <a:schemeClr val="bg2"/>
                  </a:solidFill>
                  <a:latin typeface="Arial" panose="020B0604020202020204" pitchFamily="34" charset="0"/>
                </a:rPr>
                <a:t>Usually not acidic</a:t>
              </a:r>
            </a:p>
          </p:txBody>
        </p:sp>
        <p:sp>
          <p:nvSpPr>
            <p:cNvPr id="12297" name="Line 14"/>
            <p:cNvSpPr>
              <a:spLocks noChangeShapeType="1"/>
            </p:cNvSpPr>
            <p:nvPr/>
          </p:nvSpPr>
          <p:spPr bwMode="auto">
            <a:xfrm rot="21589534" flipH="1">
              <a:off x="3504" y="3648"/>
              <a:ext cx="672" cy="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lstStyle/>
            <a:p>
              <a:endParaRPr lang="en-US"/>
            </a:p>
          </p:txBody>
        </p:sp>
      </p:grpSp>
    </p:spTree>
    <p:extLst>
      <p:ext uri="{BB962C8B-B14F-4D97-AF65-F5344CB8AC3E}">
        <p14:creationId xmlns:p14="http://schemas.microsoft.com/office/powerpoint/2010/main" val="75037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wipe(up)">
                                      <p:cBhvr>
                                        <p:cTn id="11" dur="500"/>
                                        <p:tgtEl>
                                          <p:spTgt spid="716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71688"/>
                                        </p:tgtEl>
                                        <p:attrNameLst>
                                          <p:attrName>style.visibility</p:attrName>
                                        </p:attrNameLst>
                                      </p:cBhvr>
                                      <p:to>
                                        <p:strVal val="visible"/>
                                      </p:to>
                                    </p:set>
                                    <p:animEffect transition="in" filter="wipe(up)">
                                      <p:cBhvr>
                                        <p:cTn id="16"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57400" y="228600"/>
            <a:ext cx="7924800" cy="1371600"/>
          </a:xfrm>
        </p:spPr>
        <p:txBody>
          <a:bodyPr/>
          <a:lstStyle/>
          <a:p>
            <a:pPr>
              <a:defRPr/>
            </a:pPr>
            <a:r>
              <a:rPr lang="en-US" altLang="en-US"/>
              <a:t>Spatial variability (macro) for agronomic land use.</a:t>
            </a:r>
          </a:p>
        </p:txBody>
      </p:sp>
      <p:sp>
        <p:nvSpPr>
          <p:cNvPr id="98307" name="Rectangle 3"/>
          <p:cNvSpPr>
            <a:spLocks noGrp="1" noChangeArrowheads="1"/>
          </p:cNvSpPr>
          <p:nvPr>
            <p:ph idx="1"/>
          </p:nvPr>
        </p:nvSpPr>
        <p:spPr>
          <a:xfrm>
            <a:off x="2286000" y="2362200"/>
            <a:ext cx="7772400" cy="3505200"/>
          </a:xfrm>
        </p:spPr>
        <p:txBody>
          <a:bodyPr/>
          <a:lstStyle/>
          <a:p>
            <a:pPr eaLnBrk="1" hangingPunct="1"/>
            <a:r>
              <a:rPr lang="en-US" altLang="en-US" b="1"/>
              <a:t>Acquired (use induced).</a:t>
            </a:r>
          </a:p>
          <a:p>
            <a:pPr lvl="2" eaLnBrk="1" hangingPunct="1"/>
            <a:r>
              <a:rPr lang="en-US" altLang="en-US" sz="2400" b="1"/>
              <a:t>Influence of historical crop production on soil properties.</a:t>
            </a:r>
          </a:p>
          <a:p>
            <a:pPr lvl="3" eaLnBrk="1" hangingPunct="1"/>
            <a:r>
              <a:rPr lang="en-US" altLang="en-US" sz="2000" b="1"/>
              <a:t>Alfalfa vs. wheat for acidification and soil organic matter. </a:t>
            </a:r>
          </a:p>
          <a:p>
            <a:pPr lvl="3" eaLnBrk="1" hangingPunct="1"/>
            <a:r>
              <a:rPr lang="en-US" altLang="en-US" sz="2000" b="1"/>
              <a:t>Fertilizer use and change in soil fertility (Garfield County).</a:t>
            </a:r>
          </a:p>
        </p:txBody>
      </p:sp>
    </p:spTree>
    <p:extLst>
      <p:ext uri="{BB962C8B-B14F-4D97-AF65-F5344CB8AC3E}">
        <p14:creationId xmlns:p14="http://schemas.microsoft.com/office/powerpoint/2010/main" val="333756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wipe(left)">
                                      <p:cBhvr>
                                        <p:cTn id="7" dur="500"/>
                                        <p:tgtEl>
                                          <p:spTgt spid="98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07">
                                            <p:txEl>
                                              <p:pRg st="1" end="1"/>
                                            </p:txEl>
                                          </p:spTgt>
                                        </p:tgtEl>
                                        <p:attrNameLst>
                                          <p:attrName>style.visibility</p:attrName>
                                        </p:attrNameLst>
                                      </p:cBhvr>
                                      <p:to>
                                        <p:strVal val="visible"/>
                                      </p:to>
                                    </p:set>
                                    <p:animEffect transition="in" filter="wipe(left)">
                                      <p:cBhvr>
                                        <p:cTn id="12" dur="500"/>
                                        <p:tgtEl>
                                          <p:spTgt spid="98307">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animEffect transition="in" filter="wipe(left)">
                                      <p:cBhvr>
                                        <p:cTn id="15" dur="500"/>
                                        <p:tgtEl>
                                          <p:spTgt spid="98307">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8307">
                                            <p:txEl>
                                              <p:pRg st="3" end="3"/>
                                            </p:txEl>
                                          </p:spTgt>
                                        </p:tgtEl>
                                        <p:attrNameLst>
                                          <p:attrName>style.visibility</p:attrName>
                                        </p:attrNameLst>
                                      </p:cBhvr>
                                      <p:to>
                                        <p:strVal val="visible"/>
                                      </p:to>
                                    </p:set>
                                    <p:animEffect transition="in" filter="wipe(left)">
                                      <p:cBhvr>
                                        <p:cTn id="18" dur="500"/>
                                        <p:tgtEl>
                                          <p:spTgt spid="98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bldLvl="3"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09800" y="1066800"/>
            <a:ext cx="7772400" cy="685800"/>
          </a:xfrm>
        </p:spPr>
        <p:txBody>
          <a:bodyPr anchor="b"/>
          <a:lstStyle/>
          <a:p>
            <a:pPr>
              <a:defRPr/>
            </a:pPr>
            <a:r>
              <a:rPr lang="en-US" altLang="en-US" sz="3200"/>
              <a:t>“Cow Pocks” in wheat pasture</a:t>
            </a:r>
          </a:p>
        </p:txBody>
      </p:sp>
      <p:pic>
        <p:nvPicPr>
          <p:cNvPr id="14339" name="Picture 3" descr="MVC-00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47850"/>
            <a:ext cx="568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2057400" y="228600"/>
            <a:ext cx="8229600" cy="914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defRPr/>
            </a:pPr>
            <a:r>
              <a:rPr lang="en-US" altLang="en-US" sz="3600" b="1">
                <a:solidFill>
                  <a:schemeClr val="folHlink"/>
                </a:solidFill>
                <a:effectLst>
                  <a:outerShdw blurRad="38100" dist="38100" dir="2700000" algn="tl">
                    <a:srgbClr val="000000"/>
                  </a:outerShdw>
                </a:effectLst>
                <a:latin typeface="Arial" charset="0"/>
              </a:rPr>
              <a:t>Acquired spatial variability (micro).</a:t>
            </a:r>
          </a:p>
        </p:txBody>
      </p:sp>
    </p:spTree>
    <p:extLst>
      <p:ext uri="{BB962C8B-B14F-4D97-AF65-F5344CB8AC3E}">
        <p14:creationId xmlns:p14="http://schemas.microsoft.com/office/powerpoint/2010/main" val="392137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1422400" y="1651001"/>
          <a:ext cx="9347200" cy="5032375"/>
        </p:xfrm>
        <a:graphic>
          <a:graphicData uri="http://schemas.openxmlformats.org/presentationml/2006/ole">
            <mc:AlternateContent xmlns:mc="http://schemas.openxmlformats.org/markup-compatibility/2006">
              <mc:Choice xmlns:v="urn:schemas-microsoft-com:vml" Requires="v">
                <p:oleObj spid="_x0000_s2054" name="Chart" r:id="rId3" imgW="9352075" imgH="5029636" progId="Excel.Chart.8">
                  <p:embed/>
                </p:oleObj>
              </mc:Choice>
              <mc:Fallback>
                <p:oleObj name="Chart" r:id="rId3" imgW="9352075" imgH="502963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651001"/>
                        <a:ext cx="9347200" cy="503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28" name="Rectangle 4"/>
          <p:cNvSpPr>
            <a:spLocks noChangeArrowheads="1"/>
          </p:cNvSpPr>
          <p:nvPr/>
        </p:nvSpPr>
        <p:spPr bwMode="auto">
          <a:xfrm>
            <a:off x="2057400" y="533400"/>
            <a:ext cx="8229600" cy="914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defRPr/>
            </a:pPr>
            <a:r>
              <a:rPr lang="en-US" altLang="en-US" sz="3600" b="1">
                <a:solidFill>
                  <a:schemeClr val="folHlink"/>
                </a:solidFill>
                <a:effectLst>
                  <a:outerShdw blurRad="38100" dist="38100" dir="2700000" algn="tl">
                    <a:srgbClr val="000000"/>
                  </a:outerShdw>
                </a:effectLst>
                <a:latin typeface="Arial" charset="0"/>
              </a:rPr>
              <a:t>Acquired spatial variability (micro).</a:t>
            </a:r>
          </a:p>
        </p:txBody>
      </p:sp>
      <p:sp>
        <p:nvSpPr>
          <p:cNvPr id="103429" name="Text Box 5"/>
          <p:cNvSpPr txBox="1">
            <a:spLocks noChangeArrowheads="1"/>
          </p:cNvSpPr>
          <p:nvPr/>
        </p:nvSpPr>
        <p:spPr bwMode="auto">
          <a:xfrm>
            <a:off x="5181600" y="2514601"/>
            <a:ext cx="2298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b="1">
                <a:solidFill>
                  <a:schemeClr val="folHlink"/>
                </a:solidFill>
                <a:effectLst>
                  <a:outerShdw blurRad="38100" dist="38100" dir="2700000" algn="tl">
                    <a:srgbClr val="000000"/>
                  </a:outerShdw>
                </a:effectLst>
                <a:latin typeface="Arial" charset="0"/>
              </a:rPr>
              <a:t>Ave = 47; CV = 30</a:t>
            </a:r>
          </a:p>
        </p:txBody>
      </p:sp>
    </p:spTree>
    <p:extLst>
      <p:ext uri="{BB962C8B-B14F-4D97-AF65-F5344CB8AC3E}">
        <p14:creationId xmlns:p14="http://schemas.microsoft.com/office/powerpoint/2010/main" val="212302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defRPr/>
            </a:pPr>
            <a:r>
              <a:rPr lang="en-US" altLang="en-US"/>
              <a:t>1x1 </a:t>
            </a:r>
            <a:r>
              <a:rPr lang="en-US" altLang="en-US" sz="3600"/>
              <a:t>(60-acre cell)</a:t>
            </a:r>
          </a:p>
        </p:txBody>
      </p:sp>
      <p:graphicFrame>
        <p:nvGraphicFramePr>
          <p:cNvPr id="16387" name="Object 3"/>
          <p:cNvGraphicFramePr>
            <a:graphicFrameLocks noChangeAspect="1"/>
          </p:cNvGraphicFramePr>
          <p:nvPr/>
        </p:nvGraphicFramePr>
        <p:xfrm>
          <a:off x="3657600" y="1905000"/>
          <a:ext cx="4953000" cy="2971800"/>
        </p:xfrm>
        <a:graphic>
          <a:graphicData uri="http://schemas.openxmlformats.org/presentationml/2006/ole">
            <mc:AlternateContent xmlns:mc="http://schemas.openxmlformats.org/markup-compatibility/2006">
              <mc:Choice xmlns:v="urn:schemas-microsoft-com:vml" Requires="v">
                <p:oleObj spid="_x0000_s3078" name="Picture Publisher Image" r:id="rId3" imgW="0" imgH="0" progId="PictPub.Image.7">
                  <p:embed/>
                </p:oleObj>
              </mc:Choice>
              <mc:Fallback>
                <p:oleObj name="Picture Publisher Image" r:id="rId3" imgW="0" imgH="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905000"/>
                        <a:ext cx="4953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50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defRPr/>
            </a:pPr>
            <a:r>
              <a:rPr lang="en-US" altLang="en-US"/>
              <a:t>6x4 </a:t>
            </a:r>
            <a:r>
              <a:rPr lang="en-US" altLang="en-US" sz="3600"/>
              <a:t>(2.5 acre/cell)</a:t>
            </a:r>
          </a:p>
        </p:txBody>
      </p:sp>
      <p:graphicFrame>
        <p:nvGraphicFramePr>
          <p:cNvPr id="17411" name="Object 3"/>
          <p:cNvGraphicFramePr>
            <a:graphicFrameLocks noChangeAspect="1"/>
          </p:cNvGraphicFramePr>
          <p:nvPr/>
        </p:nvGraphicFramePr>
        <p:xfrm>
          <a:off x="3862389" y="1943100"/>
          <a:ext cx="4467225" cy="2971800"/>
        </p:xfrm>
        <a:graphic>
          <a:graphicData uri="http://schemas.openxmlformats.org/presentationml/2006/ole">
            <mc:AlternateContent xmlns:mc="http://schemas.openxmlformats.org/markup-compatibility/2006">
              <mc:Choice xmlns:v="urn:schemas-microsoft-com:vml" Requires="v">
                <p:oleObj spid="_x0000_s4102" name="Picture Publisher Image" r:id="rId3" imgW="4467225" imgH="2971800" progId="PictPub.Image.7">
                  <p:embed/>
                </p:oleObj>
              </mc:Choice>
              <mc:Fallback>
                <p:oleObj name="Picture Publisher Image" r:id="rId3" imgW="4467225" imgH="297180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9" y="1943100"/>
                        <a:ext cx="44672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4467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Precision </a:t>
            </a:r>
            <a:r>
              <a:rPr lang="en-US" dirty="0"/>
              <a:t>Agriculture</a:t>
            </a:r>
          </a:p>
        </p:txBody>
      </p:sp>
      <p:sp>
        <p:nvSpPr>
          <p:cNvPr id="3" name="Content Placeholder 2"/>
          <p:cNvSpPr>
            <a:spLocks noGrp="1"/>
          </p:cNvSpPr>
          <p:nvPr>
            <p:ph idx="1"/>
          </p:nvPr>
        </p:nvSpPr>
        <p:spPr/>
        <p:txBody>
          <a:bodyPr/>
          <a:lstStyle/>
          <a:p>
            <a:pPr>
              <a:spcBef>
                <a:spcPct val="0"/>
              </a:spcBef>
              <a:buNone/>
            </a:pPr>
            <a:r>
              <a:rPr lang="en-US" altLang="en-US" b="1" dirty="0">
                <a:latin typeface="Arial" panose="020B0604020202020204" pitchFamily="34" charset="0"/>
              </a:rPr>
              <a:t>What is it?</a:t>
            </a:r>
          </a:p>
          <a:p>
            <a:pPr>
              <a:spcBef>
                <a:spcPct val="0"/>
              </a:spcBef>
              <a:buNone/>
            </a:pPr>
            <a:endParaRPr lang="en-US" altLang="en-US" b="1" dirty="0">
              <a:latin typeface="Arial" panose="020B0604020202020204" pitchFamily="34" charset="0"/>
            </a:endParaRPr>
          </a:p>
          <a:p>
            <a:pPr>
              <a:spcBef>
                <a:spcPct val="0"/>
              </a:spcBef>
              <a:buNone/>
            </a:pPr>
            <a:r>
              <a:rPr lang="en-US" altLang="en-US" b="1" dirty="0">
                <a:latin typeface="Arial" panose="020B0604020202020204" pitchFamily="34" charset="0"/>
              </a:rPr>
              <a:t>Precision </a:t>
            </a:r>
            <a:r>
              <a:rPr lang="en-US" altLang="en-US" b="1" i="1" dirty="0">
                <a:latin typeface="Arial" panose="020B0604020202020204" pitchFamily="34" charset="0"/>
              </a:rPr>
              <a:t>n.</a:t>
            </a:r>
            <a:r>
              <a:rPr lang="en-US" altLang="en-US" b="1" dirty="0">
                <a:latin typeface="Arial" panose="020B0604020202020204" pitchFamily="34" charset="0"/>
              </a:rPr>
              <a:t>  The quality or state of being precise.</a:t>
            </a:r>
          </a:p>
          <a:p>
            <a:pPr>
              <a:spcBef>
                <a:spcPct val="0"/>
              </a:spcBef>
              <a:buNone/>
            </a:pPr>
            <a:r>
              <a:rPr lang="en-US" altLang="en-US" b="1" dirty="0">
                <a:latin typeface="Arial" panose="020B0604020202020204" pitchFamily="34" charset="0"/>
              </a:rPr>
              <a:t>Used or intended for precise measurement.</a:t>
            </a:r>
          </a:p>
          <a:p>
            <a:pPr>
              <a:spcBef>
                <a:spcPct val="0"/>
              </a:spcBef>
              <a:buNone/>
            </a:pPr>
            <a:r>
              <a:rPr lang="en-US" altLang="en-US" b="1" dirty="0">
                <a:latin typeface="Arial" panose="020B0604020202020204" pitchFamily="34" charset="0"/>
              </a:rPr>
              <a:t>Made for the least variation from a set standard.  (Webster, 1995)</a:t>
            </a:r>
          </a:p>
          <a:p>
            <a:pPr>
              <a:spcBef>
                <a:spcPct val="0"/>
              </a:spcBef>
              <a:buNone/>
            </a:pPr>
            <a:endParaRPr lang="en-US" altLang="en-US" b="1" dirty="0">
              <a:latin typeface="Arial" panose="020B0604020202020204" pitchFamily="34" charset="0"/>
            </a:endParaRPr>
          </a:p>
          <a:p>
            <a:pPr>
              <a:spcBef>
                <a:spcPct val="0"/>
              </a:spcBef>
              <a:buNone/>
            </a:pPr>
            <a:r>
              <a:rPr lang="en-US" altLang="en-US" b="1" dirty="0">
                <a:latin typeface="Arial" panose="020B0604020202020204" pitchFamily="34" charset="0"/>
              </a:rPr>
              <a:t>Precise </a:t>
            </a:r>
            <a:r>
              <a:rPr lang="en-US" altLang="en-US" b="1" i="1" dirty="0">
                <a:latin typeface="Arial" panose="020B0604020202020204" pitchFamily="34" charset="0"/>
              </a:rPr>
              <a:t>adj</a:t>
            </a:r>
            <a:r>
              <a:rPr lang="en-US" altLang="en-US" b="1" dirty="0">
                <a:latin typeface="Arial" panose="020B0604020202020204" pitchFamily="34" charset="0"/>
              </a:rPr>
              <a:t>.  Capable of, caused by, or designating an action, </a:t>
            </a:r>
            <a:br>
              <a:rPr lang="en-US" altLang="en-US" b="1" dirty="0">
                <a:latin typeface="Arial" panose="020B0604020202020204" pitchFamily="34" charset="0"/>
              </a:rPr>
            </a:br>
            <a:r>
              <a:rPr lang="en-US" altLang="en-US" b="1" dirty="0">
                <a:latin typeface="Arial" panose="020B0604020202020204" pitchFamily="34" charset="0"/>
              </a:rPr>
              <a:t>performance, or process carried out or successively repeated </a:t>
            </a:r>
            <a:br>
              <a:rPr lang="en-US" altLang="en-US" b="1" dirty="0">
                <a:latin typeface="Arial" panose="020B0604020202020204" pitchFamily="34" charset="0"/>
              </a:rPr>
            </a:br>
            <a:r>
              <a:rPr lang="en-US" altLang="en-US" b="1" dirty="0">
                <a:latin typeface="Arial" panose="020B0604020202020204" pitchFamily="34" charset="0"/>
              </a:rPr>
              <a:t>within close specified limits (Webster, 1995).</a:t>
            </a:r>
          </a:p>
          <a:p>
            <a:endParaRPr lang="en-US" dirty="0"/>
          </a:p>
        </p:txBody>
      </p:sp>
    </p:spTree>
    <p:extLst>
      <p:ext uri="{BB962C8B-B14F-4D97-AF65-F5344CB8AC3E}">
        <p14:creationId xmlns:p14="http://schemas.microsoft.com/office/powerpoint/2010/main" val="571686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a:defRPr/>
            </a:pPr>
            <a:r>
              <a:rPr lang="en-US" altLang="en-US"/>
              <a:t>12x8 </a:t>
            </a:r>
            <a:r>
              <a:rPr lang="en-US" altLang="en-US" sz="3600"/>
              <a:t>(0.625 acre/cell)</a:t>
            </a:r>
            <a:endParaRPr lang="en-US" altLang="en-US"/>
          </a:p>
        </p:txBody>
      </p:sp>
      <p:graphicFrame>
        <p:nvGraphicFramePr>
          <p:cNvPr id="18435" name="Object 3"/>
          <p:cNvGraphicFramePr>
            <a:graphicFrameLocks noChangeAspect="1"/>
          </p:cNvGraphicFramePr>
          <p:nvPr/>
        </p:nvGraphicFramePr>
        <p:xfrm>
          <a:off x="3862389" y="1943100"/>
          <a:ext cx="4467225" cy="2971800"/>
        </p:xfrm>
        <a:graphic>
          <a:graphicData uri="http://schemas.openxmlformats.org/presentationml/2006/ole">
            <mc:AlternateContent xmlns:mc="http://schemas.openxmlformats.org/markup-compatibility/2006">
              <mc:Choice xmlns:v="urn:schemas-microsoft-com:vml" Requires="v">
                <p:oleObj spid="_x0000_s5126" name="Picture Publisher Image" r:id="rId3" imgW="4467225" imgH="2971800" progId="PictPub.Image.7">
                  <p:embed/>
                </p:oleObj>
              </mc:Choice>
              <mc:Fallback>
                <p:oleObj name="Picture Publisher Image" r:id="rId3" imgW="4467225" imgH="297180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9" y="1943100"/>
                        <a:ext cx="44672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6287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en-US" altLang="en-US"/>
              <a:t>25x16 </a:t>
            </a:r>
            <a:r>
              <a:rPr lang="en-US" altLang="en-US" sz="3600"/>
              <a:t>(0.15 acre/cell)</a:t>
            </a:r>
            <a:endParaRPr lang="en-US" altLang="en-US"/>
          </a:p>
        </p:txBody>
      </p:sp>
      <p:graphicFrame>
        <p:nvGraphicFramePr>
          <p:cNvPr id="19459" name="Object 3"/>
          <p:cNvGraphicFramePr>
            <a:graphicFrameLocks noChangeAspect="1"/>
          </p:cNvGraphicFramePr>
          <p:nvPr/>
        </p:nvGraphicFramePr>
        <p:xfrm>
          <a:off x="3862389" y="2000250"/>
          <a:ext cx="4467225" cy="2857500"/>
        </p:xfrm>
        <a:graphic>
          <a:graphicData uri="http://schemas.openxmlformats.org/presentationml/2006/ole">
            <mc:AlternateContent xmlns:mc="http://schemas.openxmlformats.org/markup-compatibility/2006">
              <mc:Choice xmlns:v="urn:schemas-microsoft-com:vml" Requires="v">
                <p:oleObj spid="_x0000_s6150" name="Picture Publisher Image" r:id="rId3" imgW="4467225" imgH="2857500" progId="PictPub.Image.7">
                  <p:embed/>
                </p:oleObj>
              </mc:Choice>
              <mc:Fallback>
                <p:oleObj name="Picture Publisher Image" r:id="rId3" imgW="4467225" imgH="285750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9" y="2000250"/>
                        <a:ext cx="44672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0961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a:defRPr/>
            </a:pPr>
            <a:r>
              <a:rPr lang="en-US" altLang="en-US"/>
              <a:t>50x32</a:t>
            </a:r>
            <a:r>
              <a:rPr lang="en-US" altLang="en-US" sz="3600"/>
              <a:t> (0.0375 acre/cell)</a:t>
            </a:r>
            <a:r>
              <a:rPr lang="en-US" altLang="en-US"/>
              <a:t> </a:t>
            </a:r>
          </a:p>
        </p:txBody>
      </p:sp>
      <p:graphicFrame>
        <p:nvGraphicFramePr>
          <p:cNvPr id="20483" name="Object 3"/>
          <p:cNvGraphicFramePr>
            <a:graphicFrameLocks noChangeAspect="1"/>
          </p:cNvGraphicFramePr>
          <p:nvPr/>
        </p:nvGraphicFramePr>
        <p:xfrm>
          <a:off x="3852864" y="1995489"/>
          <a:ext cx="4486275" cy="2867025"/>
        </p:xfrm>
        <a:graphic>
          <a:graphicData uri="http://schemas.openxmlformats.org/presentationml/2006/ole">
            <mc:AlternateContent xmlns:mc="http://schemas.openxmlformats.org/markup-compatibility/2006">
              <mc:Choice xmlns:v="urn:schemas-microsoft-com:vml" Requires="v">
                <p:oleObj spid="_x0000_s7174" name="Picture Publisher Image" r:id="rId3" imgW="4486275" imgH="2867025" progId="PictPub.Image.7">
                  <p:embed/>
                </p:oleObj>
              </mc:Choice>
              <mc:Fallback>
                <p:oleObj name="Picture Publisher Image" r:id="rId3" imgW="4486275" imgH="2867025"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4" y="1995489"/>
                        <a:ext cx="44862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27736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defRPr/>
            </a:pPr>
            <a:r>
              <a:rPr lang="en-US" altLang="en-US"/>
              <a:t>100x64 </a:t>
            </a:r>
            <a:r>
              <a:rPr lang="en-US" altLang="en-US" sz="3600"/>
              <a:t>(45 yd</a:t>
            </a:r>
            <a:r>
              <a:rPr lang="en-US" altLang="en-US" sz="3600" baseline="30000"/>
              <a:t>2</a:t>
            </a:r>
            <a:r>
              <a:rPr lang="en-US" altLang="en-US" sz="3600"/>
              <a:t>/cell)</a:t>
            </a:r>
            <a:endParaRPr lang="en-US" altLang="en-US"/>
          </a:p>
        </p:txBody>
      </p:sp>
      <p:graphicFrame>
        <p:nvGraphicFramePr>
          <p:cNvPr id="21507" name="Object 3"/>
          <p:cNvGraphicFramePr>
            <a:graphicFrameLocks noChangeAspect="1"/>
          </p:cNvGraphicFramePr>
          <p:nvPr/>
        </p:nvGraphicFramePr>
        <p:xfrm>
          <a:off x="3852864" y="1995489"/>
          <a:ext cx="4486275" cy="2867025"/>
        </p:xfrm>
        <a:graphic>
          <a:graphicData uri="http://schemas.openxmlformats.org/presentationml/2006/ole">
            <mc:AlternateContent xmlns:mc="http://schemas.openxmlformats.org/markup-compatibility/2006">
              <mc:Choice xmlns:v="urn:schemas-microsoft-com:vml" Requires="v">
                <p:oleObj spid="_x0000_s8198" name="Picture Publisher Image" r:id="rId3" imgW="4486275" imgH="2867025" progId="PictPub.Image.7">
                  <p:embed/>
                </p:oleObj>
              </mc:Choice>
              <mc:Fallback>
                <p:oleObj name="Picture Publisher Image" r:id="rId3" imgW="4486275" imgH="2867025"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4" y="1995489"/>
                        <a:ext cx="44862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6624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defRPr/>
            </a:pPr>
            <a:r>
              <a:rPr lang="en-US" altLang="en-US"/>
              <a:t>200x127 </a:t>
            </a:r>
            <a:r>
              <a:rPr lang="en-US" altLang="en-US" sz="3600"/>
              <a:t>(11 yd</a:t>
            </a:r>
            <a:r>
              <a:rPr lang="en-US" altLang="en-US" sz="3600" baseline="30000"/>
              <a:t>2</a:t>
            </a:r>
            <a:r>
              <a:rPr lang="en-US" altLang="en-US" sz="3600"/>
              <a:t>/cell)</a:t>
            </a:r>
            <a:endParaRPr lang="en-US" altLang="en-US"/>
          </a:p>
        </p:txBody>
      </p:sp>
      <p:graphicFrame>
        <p:nvGraphicFramePr>
          <p:cNvPr id="22531" name="Object 3"/>
          <p:cNvGraphicFramePr>
            <a:graphicFrameLocks noChangeAspect="1"/>
          </p:cNvGraphicFramePr>
          <p:nvPr/>
        </p:nvGraphicFramePr>
        <p:xfrm>
          <a:off x="3852864" y="2005014"/>
          <a:ext cx="4486275" cy="2847975"/>
        </p:xfrm>
        <a:graphic>
          <a:graphicData uri="http://schemas.openxmlformats.org/presentationml/2006/ole">
            <mc:AlternateContent xmlns:mc="http://schemas.openxmlformats.org/markup-compatibility/2006">
              <mc:Choice xmlns:v="urn:schemas-microsoft-com:vml" Requires="v">
                <p:oleObj spid="_x0000_s9222" name="Picture Publisher Image" r:id="rId3" imgW="4486275" imgH="2847975" progId="PictPub.Image.7">
                  <p:embed/>
                </p:oleObj>
              </mc:Choice>
              <mc:Fallback>
                <p:oleObj name="Picture Publisher Image" r:id="rId3" imgW="4486275" imgH="2847975"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4" y="2005014"/>
                        <a:ext cx="44862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6601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a:defRPr/>
            </a:pPr>
            <a:r>
              <a:rPr lang="en-US" altLang="en-US"/>
              <a:t>472x300</a:t>
            </a:r>
            <a:r>
              <a:rPr lang="en-US" altLang="en-US" sz="3600"/>
              <a:t> (2 yd</a:t>
            </a:r>
            <a:r>
              <a:rPr lang="en-US" altLang="en-US" sz="3600" baseline="30000"/>
              <a:t>2</a:t>
            </a:r>
            <a:r>
              <a:rPr lang="en-US" altLang="en-US" sz="3600"/>
              <a:t>/cell)</a:t>
            </a:r>
            <a:endParaRPr lang="en-US" altLang="en-US"/>
          </a:p>
        </p:txBody>
      </p:sp>
      <p:graphicFrame>
        <p:nvGraphicFramePr>
          <p:cNvPr id="23555" name="Object 3"/>
          <p:cNvGraphicFramePr>
            <a:graphicFrameLocks noChangeAspect="1"/>
          </p:cNvGraphicFramePr>
          <p:nvPr/>
        </p:nvGraphicFramePr>
        <p:xfrm>
          <a:off x="3843339" y="2000250"/>
          <a:ext cx="4505325" cy="2857500"/>
        </p:xfrm>
        <a:graphic>
          <a:graphicData uri="http://schemas.openxmlformats.org/presentationml/2006/ole">
            <mc:AlternateContent xmlns:mc="http://schemas.openxmlformats.org/markup-compatibility/2006">
              <mc:Choice xmlns:v="urn:schemas-microsoft-com:vml" Requires="v">
                <p:oleObj spid="_x0000_s10246" name="Picture Publisher Image" r:id="rId3" imgW="4505325" imgH="2857500" progId="PictPub.Image.7">
                  <p:embed/>
                </p:oleObj>
              </mc:Choice>
              <mc:Fallback>
                <p:oleObj name="Picture Publisher Image" r:id="rId3" imgW="4505325" imgH="285750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39" y="2000250"/>
                        <a:ext cx="45053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4728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defRPr/>
            </a:pPr>
            <a:r>
              <a:rPr lang="en-US" altLang="en-US"/>
              <a:t>Management Zones</a:t>
            </a:r>
          </a:p>
        </p:txBody>
      </p:sp>
      <p:graphicFrame>
        <p:nvGraphicFramePr>
          <p:cNvPr id="24579" name="Object 3"/>
          <p:cNvGraphicFramePr>
            <a:graphicFrameLocks noChangeAspect="1"/>
          </p:cNvGraphicFramePr>
          <p:nvPr/>
        </p:nvGraphicFramePr>
        <p:xfrm>
          <a:off x="3843339" y="2000250"/>
          <a:ext cx="4505325" cy="2857500"/>
        </p:xfrm>
        <a:graphic>
          <a:graphicData uri="http://schemas.openxmlformats.org/presentationml/2006/ole">
            <mc:AlternateContent xmlns:mc="http://schemas.openxmlformats.org/markup-compatibility/2006">
              <mc:Choice xmlns:v="urn:schemas-microsoft-com:vml" Requires="v">
                <p:oleObj spid="_x0000_s11270" name="Picture Publisher Image" r:id="rId3" imgW="4505325" imgH="2857500" progId="PictPub.Image.7">
                  <p:embed/>
                </p:oleObj>
              </mc:Choice>
              <mc:Fallback>
                <p:oleObj name="Picture Publisher Image" r:id="rId3" imgW="4505325" imgH="285750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39" y="2000250"/>
                        <a:ext cx="45053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Text Box 4"/>
          <p:cNvSpPr txBox="1">
            <a:spLocks noChangeArrowheads="1"/>
          </p:cNvSpPr>
          <p:nvPr/>
        </p:nvSpPr>
        <p:spPr bwMode="auto">
          <a:xfrm>
            <a:off x="4419601" y="2057400"/>
            <a:ext cx="4048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sz="2400" b="1">
                <a:latin typeface="Arial" panose="020B0604020202020204" pitchFamily="34" charset="0"/>
              </a:rPr>
              <a:t>A</a:t>
            </a:r>
          </a:p>
        </p:txBody>
      </p:sp>
      <p:sp>
        <p:nvSpPr>
          <p:cNvPr id="24581" name="Line 5"/>
          <p:cNvSpPr>
            <a:spLocks noChangeShapeType="1"/>
          </p:cNvSpPr>
          <p:nvPr/>
        </p:nvSpPr>
        <p:spPr bwMode="auto">
          <a:xfrm flipV="1">
            <a:off x="3810000" y="2590800"/>
            <a:ext cx="4572000" cy="228600"/>
          </a:xfrm>
          <a:prstGeom prst="line">
            <a:avLst/>
          </a:prstGeom>
          <a:noFill/>
          <a:ln w="2857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 name="Text Box 6"/>
          <p:cNvSpPr txBox="1">
            <a:spLocks noChangeArrowheads="1"/>
          </p:cNvSpPr>
          <p:nvPr/>
        </p:nvSpPr>
        <p:spPr bwMode="auto">
          <a:xfrm>
            <a:off x="7315201" y="3276600"/>
            <a:ext cx="404813"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sz="2400" b="1">
                <a:latin typeface="Arial" panose="020B0604020202020204" pitchFamily="34" charset="0"/>
              </a:rPr>
              <a:t>B</a:t>
            </a:r>
          </a:p>
        </p:txBody>
      </p:sp>
      <p:sp>
        <p:nvSpPr>
          <p:cNvPr id="24583" name="Text Box 7"/>
          <p:cNvSpPr txBox="1">
            <a:spLocks noChangeArrowheads="1"/>
          </p:cNvSpPr>
          <p:nvPr/>
        </p:nvSpPr>
        <p:spPr bwMode="auto">
          <a:xfrm>
            <a:off x="5562601" y="3124200"/>
            <a:ext cx="404813"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sz="2400" b="1">
                <a:latin typeface="Arial" panose="020B0604020202020204" pitchFamily="34" charset="0"/>
              </a:rPr>
              <a:t>C</a:t>
            </a:r>
          </a:p>
        </p:txBody>
      </p:sp>
      <p:sp>
        <p:nvSpPr>
          <p:cNvPr id="24584" name="Rectangle 8"/>
          <p:cNvSpPr>
            <a:spLocks noChangeArrowheads="1"/>
          </p:cNvSpPr>
          <p:nvPr/>
        </p:nvSpPr>
        <p:spPr bwMode="auto">
          <a:xfrm>
            <a:off x="4953000" y="2743200"/>
            <a:ext cx="1676400" cy="1524000"/>
          </a:xfrm>
          <a:prstGeom prst="rect">
            <a:avLst/>
          </a:prstGeom>
          <a:noFill/>
          <a:ln w="28575">
            <a:solidFill>
              <a:srgbClr val="FFFF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3200">
              <a:latin typeface="Arial" panose="020B0604020202020204" pitchFamily="34" charset="0"/>
            </a:endParaRPr>
          </a:p>
        </p:txBody>
      </p:sp>
      <p:sp>
        <p:nvSpPr>
          <p:cNvPr id="24585" name="Rectangle 9"/>
          <p:cNvSpPr>
            <a:spLocks noChangeArrowheads="1"/>
          </p:cNvSpPr>
          <p:nvPr/>
        </p:nvSpPr>
        <p:spPr bwMode="auto">
          <a:xfrm>
            <a:off x="3810000" y="1981200"/>
            <a:ext cx="4572000" cy="2895600"/>
          </a:xfrm>
          <a:prstGeom prst="rect">
            <a:avLst/>
          </a:prstGeom>
          <a:noFill/>
          <a:ln w="28575">
            <a:solidFill>
              <a:srgbClr val="FFFF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3200">
              <a:latin typeface="Arial" panose="020B0604020202020204" pitchFamily="34" charset="0"/>
            </a:endParaRPr>
          </a:p>
        </p:txBody>
      </p:sp>
    </p:spTree>
    <p:extLst>
      <p:ext uri="{BB962C8B-B14F-4D97-AF65-F5344CB8AC3E}">
        <p14:creationId xmlns:p14="http://schemas.microsoft.com/office/powerpoint/2010/main" val="83452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2792" y="6311900"/>
            <a:ext cx="6096000" cy="646331"/>
          </a:xfrm>
          <a:prstGeom prst="rect">
            <a:avLst/>
          </a:prstGeom>
        </p:spPr>
        <p:txBody>
          <a:bodyPr>
            <a:spAutoFit/>
          </a:bodyPr>
          <a:lstStyle/>
          <a:p>
            <a:r>
              <a:rPr lang="en-US"/>
              <a:t>Fig. </a:t>
            </a:r>
            <a:r>
              <a:rPr lang="en-US" dirty="0"/>
              <a:t>2.2.</a:t>
            </a:r>
          </a:p>
          <a:p>
            <a:r>
              <a:rPr lang="en-US" dirty="0"/>
              <a:t>United States 1930s “dust bowl” (Source: USDA-ARS).</a:t>
            </a:r>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a:blip r:embed="rId2"/>
          <a:stretch>
            <a:fillRect/>
          </a:stretch>
        </p:blipFill>
        <p:spPr>
          <a:xfrm>
            <a:off x="2925626" y="1825625"/>
            <a:ext cx="6340747" cy="4351338"/>
          </a:xfrm>
          <a:prstGeom prst="rect">
            <a:avLst/>
          </a:prstGeom>
        </p:spPr>
      </p:pic>
    </p:spTree>
    <p:extLst>
      <p:ext uri="{BB962C8B-B14F-4D97-AF65-F5344CB8AC3E}">
        <p14:creationId xmlns:p14="http://schemas.microsoft.com/office/powerpoint/2010/main" val="3926366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3"/>
          <p:cNvPicPr>
            <a:picLocks noChangeAspect="1"/>
          </p:cNvPicPr>
          <p:nvPr/>
        </p:nvPicPr>
        <p:blipFill>
          <a:blip r:embed="rId2"/>
          <a:stretch>
            <a:fillRect/>
          </a:stretch>
        </p:blipFill>
        <p:spPr>
          <a:xfrm>
            <a:off x="2523459" y="1027906"/>
            <a:ext cx="6531088" cy="4351338"/>
          </a:xfrm>
          <a:prstGeom prst="rect">
            <a:avLst/>
          </a:prstGeom>
        </p:spPr>
      </p:pic>
      <p:sp>
        <p:nvSpPr>
          <p:cNvPr id="7" name="Rectangle 6"/>
          <p:cNvSpPr/>
          <p:nvPr/>
        </p:nvSpPr>
        <p:spPr>
          <a:xfrm>
            <a:off x="0" y="5380672"/>
            <a:ext cx="11847443" cy="1477328"/>
          </a:xfrm>
          <a:prstGeom prst="rect">
            <a:avLst/>
          </a:prstGeom>
        </p:spPr>
        <p:txBody>
          <a:bodyPr wrap="square">
            <a:spAutoFit/>
          </a:bodyPr>
          <a:lstStyle/>
          <a:p>
            <a:r>
              <a:rPr lang="en-US" dirty="0"/>
              <a:t>Fig. 2.3.</a:t>
            </a:r>
          </a:p>
          <a:p>
            <a:r>
              <a:rPr lang="en-US" dirty="0"/>
              <a:t>This Missouri field provides an example of the impact of erosion on within-field variability. The “depth to </a:t>
            </a:r>
            <a:r>
              <a:rPr lang="en-US" dirty="0" err="1"/>
              <a:t>claypan</a:t>
            </a:r>
            <a:r>
              <a:rPr lang="en-US" dirty="0"/>
              <a:t>” is a measure of topsoil thickness. A) A map of the estimated topsoil depth in 1800, prior to modern tillage practices. B) A map of topsoil depth measured in 1999 with the aid of soil electrical conductivity sensing. C) A map of net loss of topsoil (difference of the first two maps). Erosion has resulted in both lost productivity and increased within-field variability.</a:t>
            </a:r>
          </a:p>
        </p:txBody>
      </p:sp>
    </p:spTree>
    <p:extLst>
      <p:ext uri="{BB962C8B-B14F-4D97-AF65-F5344CB8AC3E}">
        <p14:creationId xmlns:p14="http://schemas.microsoft.com/office/powerpoint/2010/main" val="3440660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0" y="5934670"/>
            <a:ext cx="12732026" cy="923330"/>
          </a:xfrm>
          <a:prstGeom prst="rect">
            <a:avLst/>
          </a:prstGeom>
        </p:spPr>
        <p:txBody>
          <a:bodyPr wrap="square">
            <a:spAutoFit/>
          </a:bodyPr>
          <a:lstStyle/>
          <a:p>
            <a:r>
              <a:rPr lang="en-US" dirty="0"/>
              <a:t>Fig. 2.4.</a:t>
            </a:r>
          </a:p>
          <a:p>
            <a:r>
              <a:rPr lang="en-US" dirty="0"/>
              <a:t>A) A time sequence of aerial images of a Missouri field over a 50-yr period. B) Soil fertility maps of the same field obtained from intensive grid-soil maps from 1999. Much of the variation in soil fertility for this field arises from historic anthropogenic activities.</a:t>
            </a:r>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a:blip r:embed="rId2"/>
          <a:stretch>
            <a:fillRect/>
          </a:stretch>
        </p:blipFill>
        <p:spPr>
          <a:xfrm>
            <a:off x="2170044" y="2572345"/>
            <a:ext cx="7620000" cy="3362325"/>
          </a:xfrm>
          <a:prstGeom prst="rect">
            <a:avLst/>
          </a:prstGeom>
        </p:spPr>
      </p:pic>
      <p:pic>
        <p:nvPicPr>
          <p:cNvPr id="8" name="Picture 7"/>
          <p:cNvPicPr>
            <a:picLocks noChangeAspect="1"/>
          </p:cNvPicPr>
          <p:nvPr/>
        </p:nvPicPr>
        <p:blipFill>
          <a:blip r:embed="rId3"/>
          <a:stretch>
            <a:fillRect/>
          </a:stretch>
        </p:blipFill>
        <p:spPr>
          <a:xfrm>
            <a:off x="1997765" y="0"/>
            <a:ext cx="7620000" cy="2657475"/>
          </a:xfrm>
          <a:prstGeom prst="rect">
            <a:avLst/>
          </a:prstGeom>
        </p:spPr>
      </p:pic>
      <p:pic>
        <p:nvPicPr>
          <p:cNvPr id="9" name="Content Placeholder 4"/>
          <p:cNvPicPr>
            <a:picLocks noChangeAspect="1"/>
          </p:cNvPicPr>
          <p:nvPr/>
        </p:nvPicPr>
        <p:blipFill>
          <a:blip r:embed="rId2"/>
          <a:stretch>
            <a:fillRect/>
          </a:stretch>
        </p:blipFill>
        <p:spPr>
          <a:xfrm>
            <a:off x="2322444" y="2724745"/>
            <a:ext cx="7620000" cy="3362325"/>
          </a:xfrm>
          <a:prstGeom prst="rect">
            <a:avLst/>
          </a:prstGeom>
        </p:spPr>
      </p:pic>
    </p:spTree>
    <p:extLst>
      <p:ext uri="{BB962C8B-B14F-4D97-AF65-F5344CB8AC3E}">
        <p14:creationId xmlns:p14="http://schemas.microsoft.com/office/powerpoint/2010/main" val="977823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a:t>
            </a:r>
            <a:endParaRPr lang="en-US" dirty="0"/>
          </a:p>
        </p:txBody>
      </p:sp>
      <p:sp>
        <p:nvSpPr>
          <p:cNvPr id="3" name="Content Placeholder 2"/>
          <p:cNvSpPr>
            <a:spLocks noGrp="1"/>
          </p:cNvSpPr>
          <p:nvPr>
            <p:ph idx="1"/>
          </p:nvPr>
        </p:nvSpPr>
        <p:spPr/>
        <p:txBody>
          <a:bodyPr/>
          <a:lstStyle/>
          <a:p>
            <a:pPr>
              <a:spcBef>
                <a:spcPct val="0"/>
              </a:spcBef>
              <a:buNone/>
            </a:pPr>
            <a:r>
              <a:rPr lang="en-US" altLang="en-US" b="1" dirty="0">
                <a:latin typeface="Arial" panose="020B0604020202020204" pitchFamily="34" charset="0"/>
              </a:rPr>
              <a:t>What is it?</a:t>
            </a:r>
          </a:p>
          <a:p>
            <a:pPr>
              <a:spcBef>
                <a:spcPct val="0"/>
              </a:spcBef>
              <a:buNone/>
            </a:pPr>
            <a:r>
              <a:rPr lang="en-US" altLang="en-US" b="1" dirty="0">
                <a:latin typeface="Arial" panose="020B0604020202020204" pitchFamily="34" charset="0"/>
              </a:rPr>
              <a:t>Management of production inputs in relation to more</a:t>
            </a:r>
            <a:br>
              <a:rPr lang="en-US" altLang="en-US" b="1" dirty="0">
                <a:latin typeface="Arial" panose="020B0604020202020204" pitchFamily="34" charset="0"/>
              </a:rPr>
            </a:br>
            <a:r>
              <a:rPr lang="en-US" altLang="en-US" b="1" dirty="0">
                <a:latin typeface="Arial" panose="020B0604020202020204" pitchFamily="34" charset="0"/>
              </a:rPr>
              <a:t> precisely delineated needs (Johnson, 1/18/01).</a:t>
            </a:r>
          </a:p>
          <a:p>
            <a:pPr>
              <a:spcBef>
                <a:spcPct val="0"/>
              </a:spcBef>
              <a:buNone/>
            </a:pPr>
            <a:endParaRPr lang="en-US" altLang="en-US" b="1" dirty="0">
              <a:latin typeface="Arial" panose="020B0604020202020204" pitchFamily="34" charset="0"/>
            </a:endParaRPr>
          </a:p>
          <a:p>
            <a:pPr>
              <a:spcBef>
                <a:spcPct val="0"/>
              </a:spcBef>
              <a:buNone/>
            </a:pPr>
            <a:r>
              <a:rPr lang="en-US" altLang="en-US" b="1" dirty="0">
                <a:latin typeface="Arial" panose="020B0604020202020204" pitchFamily="34" charset="0"/>
              </a:rPr>
              <a:t>Recognizes spatial variability of production needs within a population </a:t>
            </a:r>
          </a:p>
          <a:p>
            <a:pPr>
              <a:spcBef>
                <a:spcPct val="0"/>
              </a:spcBef>
              <a:buNone/>
            </a:pPr>
            <a:r>
              <a:rPr lang="en-US" altLang="en-US" b="1" dirty="0">
                <a:latin typeface="Arial" panose="020B0604020202020204" pitchFamily="34" charset="0"/>
              </a:rPr>
              <a:t>of production units, where production units are smaller than they used to be.</a:t>
            </a:r>
          </a:p>
          <a:p>
            <a:endParaRPr lang="en-US" dirty="0"/>
          </a:p>
        </p:txBody>
      </p:sp>
    </p:spTree>
    <p:extLst>
      <p:ext uri="{BB962C8B-B14F-4D97-AF65-F5344CB8AC3E}">
        <p14:creationId xmlns:p14="http://schemas.microsoft.com/office/powerpoint/2010/main" val="2543948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176963"/>
            <a:ext cx="12556435" cy="646331"/>
          </a:xfrm>
          <a:prstGeom prst="rect">
            <a:avLst/>
          </a:prstGeom>
        </p:spPr>
        <p:txBody>
          <a:bodyPr wrap="square">
            <a:spAutoFit/>
          </a:bodyPr>
          <a:lstStyle/>
          <a:p>
            <a:pPr fontAlgn="base"/>
            <a:r>
              <a:rPr lang="en-US" b="1" dirty="0">
                <a:solidFill>
                  <a:srgbClr val="000000"/>
                </a:solidFill>
                <a:latin typeface="Arial" panose="020B0604020202020204" pitchFamily="34" charset="0"/>
              </a:rPr>
              <a:t>Fig. 2.5.</a:t>
            </a:r>
            <a:br>
              <a:rPr lang="en-US" b="1" dirty="0">
                <a:solidFill>
                  <a:srgbClr val="000000"/>
                </a:solidFill>
                <a:latin typeface="Arial" panose="020B0604020202020204" pitchFamily="34" charset="0"/>
              </a:rPr>
            </a:br>
            <a:r>
              <a:rPr lang="en-US" dirty="0">
                <a:solidFill>
                  <a:srgbClr val="000000"/>
                </a:solidFill>
                <a:latin typeface="Arial" panose="020B0604020202020204" pitchFamily="34" charset="0"/>
              </a:rPr>
              <a:t>Uneven application of nitrogen fertilizer can result in variability in corn production.</a:t>
            </a:r>
            <a:endParaRPr lang="en-US" b="0" i="0" dirty="0">
              <a:solidFill>
                <a:srgbClr val="000000"/>
              </a:solidFill>
              <a:effectLst/>
              <a:latin typeface="Arial" panose="020B0604020202020204" pitchFamily="34" charset="0"/>
            </a:endParaRPr>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a:blip r:embed="rId2"/>
          <a:stretch>
            <a:fillRect/>
          </a:stretch>
        </p:blipFill>
        <p:spPr>
          <a:xfrm>
            <a:off x="1175136" y="365125"/>
            <a:ext cx="8585090" cy="5945175"/>
          </a:xfrm>
          <a:prstGeom prst="rect">
            <a:avLst/>
          </a:prstGeom>
        </p:spPr>
      </p:pic>
    </p:spTree>
    <p:extLst>
      <p:ext uri="{BB962C8B-B14F-4D97-AF65-F5344CB8AC3E}">
        <p14:creationId xmlns:p14="http://schemas.microsoft.com/office/powerpoint/2010/main" val="2169149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5657671"/>
            <a:ext cx="12413974" cy="1200329"/>
          </a:xfrm>
          <a:prstGeom prst="rect">
            <a:avLst/>
          </a:prstGeom>
        </p:spPr>
        <p:txBody>
          <a:bodyPr wrap="square">
            <a:spAutoFit/>
          </a:bodyPr>
          <a:lstStyle/>
          <a:p>
            <a:r>
              <a:rPr lang="en-US" dirty="0"/>
              <a:t>Fig. 2.6.</a:t>
            </a:r>
          </a:p>
          <a:p>
            <a:r>
              <a:rPr lang="en-US" dirty="0"/>
              <a:t>Changes in weed type in a 160-acre field intensively mapped in 1998 and 2001 (mapped as no weeds, grass, or broadleaf species present in both years). The legend on the left indicates the species shift. The darkest red areas were originally mapped as grass species and, in the subsequent sample, as broadleaf areas (Clay, unpublished data).</a:t>
            </a:r>
          </a:p>
        </p:txBody>
      </p:sp>
      <p:sp>
        <p:nvSpPr>
          <p:cNvPr id="6" name="Content Placeholder 5"/>
          <p:cNvSpPr>
            <a:spLocks noGrp="1"/>
          </p:cNvSpPr>
          <p:nvPr>
            <p:ph idx="1"/>
          </p:nvPr>
        </p:nvSpPr>
        <p:spPr/>
        <p:txBody>
          <a:bodyPr/>
          <a:lstStyle/>
          <a:p>
            <a:endParaRPr lang="en-US" dirty="0"/>
          </a:p>
        </p:txBody>
      </p:sp>
      <p:pic>
        <p:nvPicPr>
          <p:cNvPr id="7" name="Content Placeholder 4"/>
          <p:cNvPicPr>
            <a:picLocks noChangeAspect="1"/>
          </p:cNvPicPr>
          <p:nvPr/>
        </p:nvPicPr>
        <p:blipFill>
          <a:blip r:embed="rId2"/>
          <a:stretch>
            <a:fillRect/>
          </a:stretch>
        </p:blipFill>
        <p:spPr>
          <a:xfrm>
            <a:off x="90281" y="427940"/>
            <a:ext cx="9172989" cy="5135185"/>
          </a:xfrm>
          <a:prstGeom prst="rect">
            <a:avLst/>
          </a:prstGeom>
        </p:spPr>
      </p:pic>
      <p:pic>
        <p:nvPicPr>
          <p:cNvPr id="11" name="Content Placeholder 7"/>
          <p:cNvPicPr>
            <a:picLocks noChangeAspect="1"/>
          </p:cNvPicPr>
          <p:nvPr/>
        </p:nvPicPr>
        <p:blipFill>
          <a:blip r:embed="rId3"/>
          <a:stretch>
            <a:fillRect/>
          </a:stretch>
        </p:blipFill>
        <p:spPr>
          <a:xfrm>
            <a:off x="9412357" y="2955126"/>
            <a:ext cx="2689362" cy="2702545"/>
          </a:xfrm>
          <a:prstGeom prst="rect">
            <a:avLst/>
          </a:prstGeom>
        </p:spPr>
      </p:pic>
    </p:spTree>
    <p:extLst>
      <p:ext uri="{BB962C8B-B14F-4D97-AF65-F5344CB8AC3E}">
        <p14:creationId xmlns:p14="http://schemas.microsoft.com/office/powerpoint/2010/main" val="24187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a:t>
            </a:r>
            <a:endParaRPr lang="en-US" dirty="0"/>
          </a:p>
        </p:txBody>
      </p:sp>
      <p:sp>
        <p:nvSpPr>
          <p:cNvPr id="3" name="Content Placeholder 2"/>
          <p:cNvSpPr>
            <a:spLocks noGrp="1"/>
          </p:cNvSpPr>
          <p:nvPr>
            <p:ph idx="1"/>
          </p:nvPr>
        </p:nvSpPr>
        <p:spPr>
          <a:xfrm>
            <a:off x="781878" y="1865381"/>
            <a:ext cx="10515600" cy="4351338"/>
          </a:xfrm>
        </p:spPr>
        <p:txBody>
          <a:bodyPr>
            <a:normAutofit fontScale="92500" lnSpcReduction="10000"/>
          </a:bodyPr>
          <a:lstStyle/>
          <a:p>
            <a:r>
              <a:rPr lang="en-US" sz="2400" dirty="0" smtClean="0"/>
              <a:t> </a:t>
            </a:r>
            <a:r>
              <a:rPr lang="en-US" sz="2400" b="1" dirty="0"/>
              <a:t>Video 2.1. </a:t>
            </a:r>
            <a:r>
              <a:rPr lang="en-US" sz="2400" dirty="0"/>
              <a:t>What is the difference between spatial and temporal variability?   </a:t>
            </a:r>
            <a:r>
              <a:rPr lang="en-US" sz="2400" dirty="0">
                <a:hlinkClick r:id="rId2"/>
              </a:rPr>
              <a:t>http://</a:t>
            </a:r>
            <a:r>
              <a:rPr lang="en-US" sz="2400" dirty="0" smtClean="0">
                <a:hlinkClick r:id="rId2"/>
              </a:rPr>
              <a:t>bit.ly/spatial-temporal-variability</a:t>
            </a:r>
            <a:endParaRPr lang="en-US" sz="2400" dirty="0" smtClean="0"/>
          </a:p>
          <a:p>
            <a:r>
              <a:rPr lang="en-US" b="1" dirty="0" smtClean="0"/>
              <a:t>Video </a:t>
            </a:r>
            <a:r>
              <a:rPr lang="en-US" b="1" dirty="0"/>
              <a:t>2.2. </a:t>
            </a:r>
            <a:r>
              <a:rPr lang="en-US" dirty="0"/>
              <a:t>What is G × E × M</a:t>
            </a:r>
            <a:r>
              <a:rPr lang="en-US" dirty="0" smtClean="0"/>
              <a:t>? </a:t>
            </a:r>
            <a:r>
              <a:rPr lang="en-US" dirty="0" smtClean="0">
                <a:hlinkClick r:id="rId3"/>
              </a:rPr>
              <a:t>http</a:t>
            </a:r>
            <a:r>
              <a:rPr lang="en-US" dirty="0">
                <a:hlinkClick r:id="rId3"/>
              </a:rPr>
              <a:t>://</a:t>
            </a:r>
            <a:r>
              <a:rPr lang="en-US" dirty="0" smtClean="0">
                <a:hlinkClick r:id="rId3"/>
              </a:rPr>
              <a:t>bit.ly/GxExM</a:t>
            </a:r>
            <a:r>
              <a:rPr lang="en-US" dirty="0" smtClean="0"/>
              <a:t>   </a:t>
            </a:r>
          </a:p>
          <a:p>
            <a:r>
              <a:rPr lang="en-US" b="1" dirty="0"/>
              <a:t>Video 2.3. </a:t>
            </a:r>
            <a:r>
              <a:rPr lang="en-US" dirty="0"/>
              <a:t>Rainfall is never the same. </a:t>
            </a:r>
            <a:r>
              <a:rPr lang="en-US" dirty="0">
                <a:hlinkClick r:id="rId4"/>
              </a:rPr>
              <a:t>http://</a:t>
            </a:r>
            <a:r>
              <a:rPr lang="en-US" dirty="0" smtClean="0">
                <a:hlinkClick r:id="rId4"/>
              </a:rPr>
              <a:t>bit.ly/rainfall-variability</a:t>
            </a:r>
            <a:r>
              <a:rPr lang="en-US" dirty="0" smtClean="0"/>
              <a:t> </a:t>
            </a:r>
            <a:endParaRPr lang="en-US" dirty="0"/>
          </a:p>
          <a:p>
            <a:r>
              <a:rPr lang="en-US" b="1" dirty="0"/>
              <a:t>Video 2.4.</a:t>
            </a:r>
            <a:br>
              <a:rPr lang="en-US" b="1" dirty="0"/>
            </a:br>
            <a:r>
              <a:rPr lang="en-US" dirty="0"/>
              <a:t>Rainfall creates variability with crop nitrogen fertilizer.</a:t>
            </a:r>
            <a:br>
              <a:rPr lang="en-US" dirty="0"/>
            </a:br>
            <a:r>
              <a:rPr lang="en-US" dirty="0"/>
              <a:t> </a:t>
            </a:r>
            <a:r>
              <a:rPr lang="en-US" dirty="0">
                <a:hlinkClick r:id="rId5"/>
              </a:rPr>
              <a:t>http://</a:t>
            </a:r>
            <a:r>
              <a:rPr lang="en-US" dirty="0" smtClean="0">
                <a:hlinkClick r:id="rId5"/>
              </a:rPr>
              <a:t>bit.ly/rainfall-variability-nitrogen</a:t>
            </a:r>
            <a:endParaRPr lang="en-US" dirty="0" smtClean="0"/>
          </a:p>
          <a:p>
            <a:r>
              <a:rPr lang="en-US" dirty="0"/>
              <a:t>Video 2.5</a:t>
            </a:r>
            <a:r>
              <a:rPr lang="en-US" dirty="0" smtClean="0"/>
              <a:t>. Soil </a:t>
            </a:r>
            <a:r>
              <a:rPr lang="en-US" dirty="0"/>
              <a:t>erosion causes variability. </a:t>
            </a:r>
            <a:r>
              <a:rPr lang="en-US" dirty="0">
                <a:hlinkClick r:id="rId6"/>
              </a:rPr>
              <a:t>http://bit.ly/soil-erosion-variability</a:t>
            </a:r>
            <a:r>
              <a:rPr lang="en-US" dirty="0"/>
              <a:t> </a:t>
            </a:r>
            <a:endParaRPr lang="en-US" dirty="0" smtClean="0"/>
          </a:p>
          <a:p>
            <a:r>
              <a:rPr lang="en-US" b="1" dirty="0">
                <a:solidFill>
                  <a:srgbClr val="000000"/>
                </a:solidFill>
                <a:latin typeface="Arial" panose="020B0604020202020204" pitchFamily="34" charset="0"/>
              </a:rPr>
              <a:t>Video 2.6.</a:t>
            </a:r>
            <a:br>
              <a:rPr lang="en-US" b="1" dirty="0">
                <a:solidFill>
                  <a:srgbClr val="000000"/>
                </a:solidFill>
                <a:latin typeface="Arial" panose="020B0604020202020204" pitchFamily="34" charset="0"/>
              </a:rPr>
            </a:br>
            <a:r>
              <a:rPr lang="en-US" dirty="0">
                <a:solidFill>
                  <a:srgbClr val="000000"/>
                </a:solidFill>
                <a:latin typeface="Arial" panose="020B0604020202020204" pitchFamily="34" charset="0"/>
              </a:rPr>
              <a:t>What is soil compaction? </a:t>
            </a:r>
            <a:r>
              <a:rPr lang="en-US" dirty="0">
                <a:solidFill>
                  <a:srgbClr val="931B22"/>
                </a:solidFill>
                <a:latin typeface="inherit"/>
                <a:hlinkClick r:id="rId7"/>
              </a:rPr>
              <a:t>http://bit.ly/what-is-soil-compaction</a:t>
            </a:r>
            <a:endParaRPr lang="en-US" dirty="0">
              <a:solidFill>
                <a:srgbClr val="000000"/>
              </a:solidFill>
              <a:latin typeface="Arial"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210453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92500" lnSpcReduction="20000"/>
          </a:bodyPr>
          <a:lstStyle/>
          <a:p>
            <a:pPr fontAlgn="base"/>
            <a:r>
              <a:rPr lang="en-US" b="1" dirty="0"/>
              <a:t>Chapter Questions</a:t>
            </a:r>
          </a:p>
          <a:p>
            <a:pPr fontAlgn="base"/>
            <a:r>
              <a:rPr lang="en-US" dirty="0"/>
              <a:t>Describe how soil erosion creates variability in crop grain yield.</a:t>
            </a:r>
          </a:p>
          <a:p>
            <a:pPr fontAlgn="base"/>
            <a:r>
              <a:rPr lang="en-US" dirty="0"/>
              <a:t>What technology enabled inexpensive and rapid mapping of spatial variability?</a:t>
            </a:r>
          </a:p>
          <a:p>
            <a:pPr fontAlgn="base"/>
            <a:r>
              <a:rPr lang="en-US" dirty="0"/>
              <a:t>What is the source of </a:t>
            </a:r>
            <a:r>
              <a:rPr lang="en-US" i="1" dirty="0"/>
              <a:t>anthropogenic variability?</a:t>
            </a:r>
            <a:endParaRPr lang="en-US" dirty="0"/>
          </a:p>
          <a:p>
            <a:pPr fontAlgn="base"/>
            <a:r>
              <a:rPr lang="en-US" dirty="0"/>
              <a:t>Provide an example of how pests create variability and then identify a management practice you might use to address that variability.</a:t>
            </a:r>
          </a:p>
          <a:p>
            <a:pPr fontAlgn="base"/>
            <a:r>
              <a:rPr lang="en-US" dirty="0"/>
              <a:t>What does the term “E</a:t>
            </a:r>
            <a:r>
              <a:rPr lang="en-US" baseline="-25000" dirty="0"/>
              <a:t>ST</a:t>
            </a:r>
            <a:r>
              <a:rPr lang="en-US" dirty="0"/>
              <a:t>” in the expression G x E</a:t>
            </a:r>
            <a:r>
              <a:rPr lang="en-US" baseline="-25000" dirty="0"/>
              <a:t>ST</a:t>
            </a:r>
            <a:r>
              <a:rPr lang="en-US" dirty="0"/>
              <a:t> x M represent?</a:t>
            </a:r>
          </a:p>
          <a:p>
            <a:pPr fontAlgn="base"/>
            <a:r>
              <a:rPr lang="en-US" dirty="0"/>
              <a:t>Name two examples of </a:t>
            </a:r>
            <a:r>
              <a:rPr lang="en-US" i="1" dirty="0"/>
              <a:t>abiotic</a:t>
            </a:r>
            <a:r>
              <a:rPr lang="en-US" dirty="0"/>
              <a:t> factors that cause variability within crop production fields.</a:t>
            </a:r>
          </a:p>
          <a:p>
            <a:pPr fontAlgn="base"/>
            <a:r>
              <a:rPr lang="en-US" dirty="0"/>
              <a:t>Name two examples of </a:t>
            </a:r>
            <a:r>
              <a:rPr lang="en-US" i="1" dirty="0"/>
              <a:t>biotic</a:t>
            </a:r>
            <a:r>
              <a:rPr lang="en-US" dirty="0"/>
              <a:t> factors that cause variability within crop production fields.</a:t>
            </a:r>
          </a:p>
          <a:p>
            <a:endParaRPr lang="en-US" dirty="0"/>
          </a:p>
        </p:txBody>
      </p:sp>
    </p:spTree>
    <p:extLst>
      <p:ext uri="{BB962C8B-B14F-4D97-AF65-F5344CB8AC3E}">
        <p14:creationId xmlns:p14="http://schemas.microsoft.com/office/powerpoint/2010/main" val="1593093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Terms </a:t>
            </a:r>
            <a:endParaRPr lang="en-US" dirty="0"/>
          </a:p>
        </p:txBody>
      </p:sp>
      <p:sp>
        <p:nvSpPr>
          <p:cNvPr id="3" name="Content Placeholder 2"/>
          <p:cNvSpPr>
            <a:spLocks noGrp="1"/>
          </p:cNvSpPr>
          <p:nvPr>
            <p:ph idx="1"/>
          </p:nvPr>
        </p:nvSpPr>
        <p:spPr/>
        <p:txBody>
          <a:bodyPr/>
          <a:lstStyle/>
          <a:p>
            <a:r>
              <a:rPr lang="en-US" b="1" dirty="0"/>
              <a:t>Spatial variability</a:t>
            </a:r>
            <a:r>
              <a:rPr lang="en-US" dirty="0"/>
              <a:t> refers to quantitative or </a:t>
            </a:r>
            <a:r>
              <a:rPr lang="en-US" dirty="0" err="1"/>
              <a:t>quali-tative</a:t>
            </a:r>
            <a:r>
              <a:rPr lang="en-US" dirty="0"/>
              <a:t> diff </a:t>
            </a:r>
            <a:r>
              <a:rPr lang="en-US" dirty="0" err="1"/>
              <a:t>erences</a:t>
            </a:r>
            <a:r>
              <a:rPr lang="en-US" dirty="0"/>
              <a:t> found when comparing two or more locations.</a:t>
            </a:r>
          </a:p>
          <a:p>
            <a:r>
              <a:rPr lang="en-US" b="1" dirty="0" smtClean="0"/>
              <a:t>Temporal variability </a:t>
            </a:r>
            <a:r>
              <a:rPr lang="en-US" dirty="0" smtClean="0"/>
              <a:t>is </a:t>
            </a:r>
            <a:r>
              <a:rPr lang="en-US" dirty="0"/>
              <a:t>the change that occurs over time. </a:t>
            </a:r>
            <a:r>
              <a:rPr lang="en-US" dirty="0" smtClean="0"/>
              <a:t/>
            </a:r>
            <a:br>
              <a:rPr lang="en-US" dirty="0" smtClean="0"/>
            </a:br>
            <a:r>
              <a:rPr lang="en-US" dirty="0" smtClean="0"/>
              <a:t>	</a:t>
            </a:r>
            <a:r>
              <a:rPr lang="en-US" sz="1800" dirty="0" smtClean="0"/>
              <a:t>The </a:t>
            </a:r>
            <a:r>
              <a:rPr lang="en-US" sz="1800" dirty="0"/>
              <a:t>change may have a short timeframe (e.g., nitrification of applied fertilizer, ammonia </a:t>
            </a:r>
            <a:r>
              <a:rPr lang="en-US" sz="1800" dirty="0" err="1"/>
              <a:t>volatiliza-tion</a:t>
            </a:r>
            <a:r>
              <a:rPr lang="en-US" sz="1800" dirty="0"/>
              <a:t>, C sequestration, or gully formation after a single large rainfall event) or a very long timeframe [e.g., </a:t>
            </a:r>
            <a:r>
              <a:rPr lang="en-US" sz="1800" dirty="0" err="1"/>
              <a:t>gla-cial</a:t>
            </a:r>
            <a:r>
              <a:rPr lang="en-US" sz="1800" dirty="0"/>
              <a:t> melt or a change in soil texture (e.g., from sand to clay</a:t>
            </a:r>
            <a:r>
              <a:rPr lang="en-US" sz="1800" dirty="0" smtClean="0"/>
              <a:t>)].</a:t>
            </a:r>
            <a:endParaRPr lang="en-US" dirty="0" smtClean="0"/>
          </a:p>
          <a:p>
            <a:r>
              <a:rPr lang="en-US" b="1" dirty="0" smtClean="0"/>
              <a:t>Abiotic </a:t>
            </a:r>
            <a:r>
              <a:rPr lang="en-US" b="1" dirty="0"/>
              <a:t>stress </a:t>
            </a:r>
            <a:r>
              <a:rPr lang="en-US" dirty="0"/>
              <a:t>is the negative impact of nonliving factors on an </a:t>
            </a:r>
            <a:r>
              <a:rPr lang="en-US" dirty="0" smtClean="0"/>
              <a:t>organism</a:t>
            </a:r>
            <a:r>
              <a:rPr lang="en-US" dirty="0"/>
              <a:t>. </a:t>
            </a:r>
            <a:endParaRPr lang="en-US" dirty="0" smtClean="0"/>
          </a:p>
          <a:p>
            <a:r>
              <a:rPr lang="en-US" b="1" dirty="0"/>
              <a:t>Biotic stress </a:t>
            </a:r>
            <a:r>
              <a:rPr lang="en-US" dirty="0"/>
              <a:t>to crops is caused by living organisms, and they are often referred to as pests. </a:t>
            </a:r>
          </a:p>
        </p:txBody>
      </p:sp>
    </p:spTree>
    <p:extLst>
      <p:ext uri="{BB962C8B-B14F-4D97-AF65-F5344CB8AC3E}">
        <p14:creationId xmlns:p14="http://schemas.microsoft.com/office/powerpoint/2010/main" val="1761325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defRPr/>
            </a:pPr>
            <a:r>
              <a:rPr lang="en-US" altLang="en-US" dirty="0"/>
              <a:t>Spatial variability among production units.</a:t>
            </a:r>
          </a:p>
        </p:txBody>
      </p:sp>
      <p:sp>
        <p:nvSpPr>
          <p:cNvPr id="93187" name="Rectangle 3"/>
          <p:cNvSpPr>
            <a:spLocks noGrp="1" noChangeArrowheads="1"/>
          </p:cNvSpPr>
          <p:nvPr>
            <p:ph idx="1"/>
          </p:nvPr>
        </p:nvSpPr>
        <p:spPr/>
        <p:txBody>
          <a:bodyPr rtlCol="0">
            <a:normAutofit/>
          </a:bodyPr>
          <a:lstStyle/>
          <a:p>
            <a:pPr>
              <a:defRPr/>
            </a:pPr>
            <a:r>
              <a:rPr lang="en-US" altLang="en-US" dirty="0" smtClean="0"/>
              <a:t>What is the size of a production unit?</a:t>
            </a:r>
          </a:p>
          <a:p>
            <a:pPr marL="114300" indent="0">
              <a:buNone/>
              <a:defRPr/>
            </a:pPr>
            <a:endParaRPr lang="en-US" altLang="en-US" dirty="0" smtClean="0"/>
          </a:p>
          <a:p>
            <a:pPr>
              <a:defRPr/>
            </a:pPr>
            <a:r>
              <a:rPr lang="en-US" altLang="en-US" dirty="0" smtClean="0"/>
              <a:t>Depends on the enterprise. </a:t>
            </a:r>
          </a:p>
          <a:p>
            <a:pPr marL="640080" lvl="1">
              <a:defRPr/>
            </a:pPr>
            <a:r>
              <a:rPr lang="en-US" altLang="en-US" dirty="0" smtClean="0"/>
              <a:t>Small dairy = single dairy animal.</a:t>
            </a:r>
          </a:p>
          <a:p>
            <a:pPr marL="640080" lvl="1">
              <a:defRPr/>
            </a:pPr>
            <a:r>
              <a:rPr lang="en-US" altLang="en-US" dirty="0" smtClean="0"/>
              <a:t>Wagoner Ranch, TX = 7,000 – 8,000 acre wheat field.</a:t>
            </a:r>
          </a:p>
          <a:p>
            <a:pPr marL="640080" lvl="1">
              <a:defRPr/>
            </a:pPr>
            <a:endParaRPr lang="en-US" altLang="en-US" dirty="0" smtClean="0"/>
          </a:p>
          <a:p>
            <a:pPr>
              <a:defRPr/>
            </a:pPr>
            <a:r>
              <a:rPr lang="en-US" altLang="en-US" dirty="0" smtClean="0"/>
              <a:t>Agronomic units = “fields” “zones”</a:t>
            </a:r>
            <a:endParaRPr lang="en-US" altLang="en-US" dirty="0"/>
          </a:p>
        </p:txBody>
      </p:sp>
    </p:spTree>
    <p:extLst>
      <p:ext uri="{BB962C8B-B14F-4D97-AF65-F5344CB8AC3E}">
        <p14:creationId xmlns:p14="http://schemas.microsoft.com/office/powerpoint/2010/main" val="3798283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wipe(left)">
                                      <p:cBhvr>
                                        <p:cTn id="7" dur="500"/>
                                        <p:tgtEl>
                                          <p:spTgt spid="93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187">
                                            <p:txEl>
                                              <p:pRg st="2" end="2"/>
                                            </p:txEl>
                                          </p:spTgt>
                                        </p:tgtEl>
                                        <p:attrNameLst>
                                          <p:attrName>style.visibility</p:attrName>
                                        </p:attrNameLst>
                                      </p:cBhvr>
                                      <p:to>
                                        <p:strVal val="visible"/>
                                      </p:to>
                                    </p:set>
                                    <p:animEffect transition="in" filter="wipe(left)">
                                      <p:cBhvr>
                                        <p:cTn id="12" dur="500"/>
                                        <p:tgtEl>
                                          <p:spTgt spid="931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187">
                                            <p:txEl>
                                              <p:pRg st="3" end="3"/>
                                            </p:txEl>
                                          </p:spTgt>
                                        </p:tgtEl>
                                        <p:attrNameLst>
                                          <p:attrName>style.visibility</p:attrName>
                                        </p:attrNameLst>
                                      </p:cBhvr>
                                      <p:to>
                                        <p:strVal val="visible"/>
                                      </p:to>
                                    </p:set>
                                    <p:animEffect transition="in" filter="wipe(left)">
                                      <p:cBhvr>
                                        <p:cTn id="17" dur="500"/>
                                        <p:tgtEl>
                                          <p:spTgt spid="931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187">
                                            <p:txEl>
                                              <p:pRg st="4" end="4"/>
                                            </p:txEl>
                                          </p:spTgt>
                                        </p:tgtEl>
                                        <p:attrNameLst>
                                          <p:attrName>style.visibility</p:attrName>
                                        </p:attrNameLst>
                                      </p:cBhvr>
                                      <p:to>
                                        <p:strVal val="visible"/>
                                      </p:to>
                                    </p:set>
                                    <p:animEffect transition="in" filter="wipe(left)">
                                      <p:cBhvr>
                                        <p:cTn id="22" dur="500"/>
                                        <p:tgtEl>
                                          <p:spTgt spid="931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3187">
                                            <p:txEl>
                                              <p:pRg st="6" end="6"/>
                                            </p:txEl>
                                          </p:spTgt>
                                        </p:tgtEl>
                                        <p:attrNameLst>
                                          <p:attrName>style.visibility</p:attrName>
                                        </p:attrNameLst>
                                      </p:cBhvr>
                                      <p:to>
                                        <p:strVal val="visible"/>
                                      </p:to>
                                    </p:set>
                                    <p:animEffect transition="in" filter="wipe(left)">
                                      <p:cBhvr>
                                        <p:cTn id="27" dur="500"/>
                                        <p:tgtEl>
                                          <p:spTgt spid="931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103635"/>
            <a:ext cx="12288079" cy="646331"/>
          </a:xfrm>
          <a:prstGeom prst="rect">
            <a:avLst/>
          </a:prstGeom>
        </p:spPr>
        <p:txBody>
          <a:bodyPr wrap="square">
            <a:spAutoFit/>
          </a:bodyPr>
          <a:lstStyle/>
          <a:p>
            <a:pPr fontAlgn="base"/>
            <a:r>
              <a:rPr lang="en-US" b="1"/>
              <a:t>Fig. 2.1.</a:t>
            </a:r>
            <a:br>
              <a:rPr lang="en-US" b="1"/>
            </a:br>
            <a:r>
              <a:rPr lang="en-US"/>
              <a:t>Classified U.S. soils by soil association, which is an aggregate of similar mapped soils. (Courtesy of Google Earth).</a:t>
            </a:r>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a:blip r:embed="rId2"/>
          <a:stretch>
            <a:fillRect/>
          </a:stretch>
        </p:blipFill>
        <p:spPr>
          <a:xfrm>
            <a:off x="2842278" y="1788961"/>
            <a:ext cx="5632800" cy="4351338"/>
          </a:xfrm>
          <a:prstGeom prst="rect">
            <a:avLst/>
          </a:prstGeom>
        </p:spPr>
      </p:pic>
    </p:spTree>
    <p:extLst>
      <p:ext uri="{BB962C8B-B14F-4D97-AF65-F5344CB8AC3E}">
        <p14:creationId xmlns:p14="http://schemas.microsoft.com/office/powerpoint/2010/main" val="2868159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61919196"/>
              </p:ext>
            </p:extLst>
          </p:nvPr>
        </p:nvGraphicFramePr>
        <p:xfrm>
          <a:off x="1967948" y="210255"/>
          <a:ext cx="10135152" cy="6558155"/>
        </p:xfrm>
        <a:graphic>
          <a:graphicData uri="http://schemas.openxmlformats.org/presentationml/2006/ole">
            <mc:AlternateContent xmlns:mc="http://schemas.openxmlformats.org/markup-compatibility/2006">
              <mc:Choice xmlns:v="urn:schemas-microsoft-com:vml" Requires="v">
                <p:oleObj spid="_x0000_s1031" name="Acrobat Document" r:id="rId3" imgW="11658423" imgH="7543800" progId="Acrobat.Document.DC">
                  <p:embed/>
                </p:oleObj>
              </mc:Choice>
              <mc:Fallback>
                <p:oleObj name="Acrobat Document" r:id="rId3" imgW="11658423" imgH="7543800" progId="Acrobat.Document.DC">
                  <p:embed/>
                  <p:pic>
                    <p:nvPicPr>
                      <p:cNvPr id="0" name=""/>
                      <p:cNvPicPr/>
                      <p:nvPr/>
                    </p:nvPicPr>
                    <p:blipFill>
                      <a:blip r:embed="rId4"/>
                      <a:stretch>
                        <a:fillRect/>
                      </a:stretch>
                    </p:blipFill>
                    <p:spPr>
                      <a:xfrm>
                        <a:off x="1967948" y="210255"/>
                        <a:ext cx="10135152" cy="6558155"/>
                      </a:xfrm>
                      <a:prstGeom prst="rect">
                        <a:avLst/>
                      </a:prstGeom>
                    </p:spPr>
                  </p:pic>
                </p:oleObj>
              </mc:Fallback>
            </mc:AlternateContent>
          </a:graphicData>
        </a:graphic>
      </p:graphicFrame>
    </p:spTree>
    <p:extLst>
      <p:ext uri="{BB962C8B-B14F-4D97-AF65-F5344CB8AC3E}">
        <p14:creationId xmlns:p14="http://schemas.microsoft.com/office/powerpoint/2010/main" val="80372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eria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1"/>
            <a:ext cx="4953000" cy="352266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descr="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1"/>
            <a:ext cx="5486400" cy="39020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 Box 6"/>
          <p:cNvSpPr txBox="1">
            <a:spLocks noChangeArrowheads="1"/>
          </p:cNvSpPr>
          <p:nvPr/>
        </p:nvSpPr>
        <p:spPr bwMode="auto">
          <a:xfrm>
            <a:off x="1752600" y="282576"/>
            <a:ext cx="5715000" cy="1311275"/>
          </a:xfrm>
          <a:prstGeom prst="rect">
            <a:avLst/>
          </a:prstGeom>
          <a:noFill/>
          <a:ln>
            <a:noFill/>
          </a:ln>
          <a:effectLst>
            <a:outerShdw dist="45791" dir="3378596"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3200">
                <a:latin typeface="Arial" panose="020B0604020202020204" pitchFamily="34" charset="0"/>
              </a:rPr>
              <a:t>Production Unit Size?</a:t>
            </a:r>
          </a:p>
          <a:p>
            <a:pPr eaLnBrk="1" hangingPunct="1">
              <a:spcBef>
                <a:spcPct val="50000"/>
              </a:spcBef>
              <a:buClrTx/>
              <a:buFontTx/>
              <a:buNone/>
            </a:pPr>
            <a:r>
              <a:rPr lang="en-US" altLang="en-US" sz="3200">
                <a:latin typeface="Arial" panose="020B0604020202020204" pitchFamily="34" charset="0"/>
              </a:rPr>
              <a:t>By Farm?</a:t>
            </a:r>
          </a:p>
        </p:txBody>
      </p:sp>
    </p:spTree>
    <p:extLst>
      <p:ext uri="{BB962C8B-B14F-4D97-AF65-F5344CB8AC3E}">
        <p14:creationId xmlns:p14="http://schemas.microsoft.com/office/powerpoint/2010/main" val="1051943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rid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800600" cy="360045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 Box 6"/>
          <p:cNvSpPr txBox="1">
            <a:spLocks noChangeArrowheads="1"/>
          </p:cNvSpPr>
          <p:nvPr/>
        </p:nvSpPr>
        <p:spPr bwMode="auto">
          <a:xfrm>
            <a:off x="1752600" y="3905251"/>
            <a:ext cx="5715000" cy="1311275"/>
          </a:xfrm>
          <a:prstGeom prst="rect">
            <a:avLst/>
          </a:prstGeom>
          <a:noFill/>
          <a:ln>
            <a:noFill/>
          </a:ln>
          <a:effectLst>
            <a:outerShdw dist="45791" dir="3378596"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3200">
                <a:latin typeface="Arial" panose="020B0604020202020204" pitchFamily="34" charset="0"/>
              </a:rPr>
              <a:t>Production Unit Size?</a:t>
            </a:r>
          </a:p>
          <a:p>
            <a:pPr eaLnBrk="1" hangingPunct="1">
              <a:spcBef>
                <a:spcPct val="50000"/>
              </a:spcBef>
              <a:buClrTx/>
              <a:buFontTx/>
              <a:buNone/>
            </a:pPr>
            <a:r>
              <a:rPr lang="en-US" altLang="en-US" sz="3200">
                <a:latin typeface="Arial" panose="020B0604020202020204" pitchFamily="34" charset="0"/>
              </a:rPr>
              <a:t>2-4 acre grids?</a:t>
            </a:r>
          </a:p>
        </p:txBody>
      </p:sp>
      <p:pic>
        <p:nvPicPr>
          <p:cNvPr id="7172" name="Picture 8" descr="1986 SOIL TEST MA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2438400"/>
            <a:ext cx="2873375" cy="39624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72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740</Words>
  <Application>Microsoft Office PowerPoint</Application>
  <PresentationFormat>Widescreen</PresentationFormat>
  <Paragraphs>117</Paragraphs>
  <Slides>33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41" baseType="lpstr">
      <vt:lpstr>Arial</vt:lpstr>
      <vt:lpstr>Calibri</vt:lpstr>
      <vt:lpstr>Calibri Light</vt:lpstr>
      <vt:lpstr>inherit</vt:lpstr>
      <vt:lpstr>Office Theme</vt:lpstr>
      <vt:lpstr>Acrobat Document</vt:lpstr>
      <vt:lpstr>Chart</vt:lpstr>
      <vt:lpstr>Picture Publisher Image</vt:lpstr>
      <vt:lpstr>Understanding and Identifying Variability</vt:lpstr>
      <vt:lpstr>Precision Agriculture</vt:lpstr>
      <vt:lpstr>PA</vt:lpstr>
      <vt:lpstr>Key Terms </vt:lpstr>
      <vt:lpstr>Spatial variability among production units.</vt:lpstr>
      <vt:lpstr>PowerPoint Presentation</vt:lpstr>
      <vt:lpstr>PowerPoint Presentation</vt:lpstr>
      <vt:lpstr>PowerPoint Presentation</vt:lpstr>
      <vt:lpstr>PowerPoint Presentation</vt:lpstr>
      <vt:lpstr>PowerPoint Presentation</vt:lpstr>
      <vt:lpstr>Spatial variability among production units.</vt:lpstr>
      <vt:lpstr>Spatial variability among production units.</vt:lpstr>
      <vt:lpstr>Spatial variability (macro) for agronomic land use.</vt:lpstr>
      <vt:lpstr>Soil acidity and Oklahoma rainfall</vt:lpstr>
      <vt:lpstr>Spatial variability (macro) for agronomic land use.</vt:lpstr>
      <vt:lpstr>“Cow Pocks” in wheat pasture</vt:lpstr>
      <vt:lpstr>PowerPoint Presentation</vt:lpstr>
      <vt:lpstr>1x1 (60-acre cell)</vt:lpstr>
      <vt:lpstr>6x4 (2.5 acre/cell)</vt:lpstr>
      <vt:lpstr>12x8 (0.625 acre/cell)</vt:lpstr>
      <vt:lpstr>25x16 (0.15 acre/cell)</vt:lpstr>
      <vt:lpstr>50x32 (0.0375 acre/cell) </vt:lpstr>
      <vt:lpstr>100x64 (45 yd2/cell)</vt:lpstr>
      <vt:lpstr>200x127 (11 yd2/cell)</vt:lpstr>
      <vt:lpstr>472x300 (2 yd2/cell)</vt:lpstr>
      <vt:lpstr>Management Zones</vt:lpstr>
      <vt:lpstr>PowerPoint Presentation</vt:lpstr>
      <vt:lpstr>PowerPoint Presentation</vt:lpstr>
      <vt:lpstr>PowerPoint Presentation</vt:lpstr>
      <vt:lpstr>PowerPoint Presentation</vt:lpstr>
      <vt:lpstr>PowerPoint Presentation</vt:lpstr>
      <vt:lpstr>Videos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Precision Agriculture</dc:title>
  <dc:creator>Brian Arnall</dc:creator>
  <cp:lastModifiedBy>Arnall, Brian</cp:lastModifiedBy>
  <cp:revision>19</cp:revision>
  <dcterms:created xsi:type="dcterms:W3CDTF">2018-08-19T20:24:19Z</dcterms:created>
  <dcterms:modified xsi:type="dcterms:W3CDTF">2018-08-31T12:29:14Z</dcterms:modified>
</cp:coreProperties>
</file>