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76" r:id="rId5"/>
    <p:sldId id="279" r:id="rId6"/>
    <p:sldId id="257" r:id="rId7"/>
    <p:sldId id="259" r:id="rId8"/>
    <p:sldId id="260" r:id="rId9"/>
    <p:sldId id="261" r:id="rId10"/>
    <p:sldId id="273" r:id="rId11"/>
    <p:sldId id="262" r:id="rId12"/>
    <p:sldId id="263" r:id="rId13"/>
    <p:sldId id="264" r:id="rId14"/>
    <p:sldId id="265" r:id="rId15"/>
    <p:sldId id="266" r:id="rId16"/>
    <p:sldId id="267" r:id="rId17"/>
    <p:sldId id="274" r:id="rId18"/>
    <p:sldId id="268" r:id="rId19"/>
    <p:sldId id="269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D98B-602B-43A7-9974-181922A523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A9B7-0ED4-463B-9D6C-3AB75453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5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D98B-602B-43A7-9974-181922A523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A9B7-0ED4-463B-9D6C-3AB75453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5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D98B-602B-43A7-9974-181922A523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A9B7-0ED4-463B-9D6C-3AB75453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2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D98B-602B-43A7-9974-181922A523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A9B7-0ED4-463B-9D6C-3AB75453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1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D98B-602B-43A7-9974-181922A523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A9B7-0ED4-463B-9D6C-3AB75453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4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D98B-602B-43A7-9974-181922A523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A9B7-0ED4-463B-9D6C-3AB75453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8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D98B-602B-43A7-9974-181922A523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A9B7-0ED4-463B-9D6C-3AB75453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D98B-602B-43A7-9974-181922A523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A9B7-0ED4-463B-9D6C-3AB75453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0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D98B-602B-43A7-9974-181922A523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A9B7-0ED4-463B-9D6C-3AB75453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8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D98B-602B-43A7-9974-181922A523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A9B7-0ED4-463B-9D6C-3AB75453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3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D98B-602B-43A7-9974-181922A523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A9B7-0ED4-463B-9D6C-3AB75453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3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5D98B-602B-43A7-9974-181922A5233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AA9B7-0ED4-463B-9D6C-3AB754536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Precision Agriculture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Soil 4213 Fall </a:t>
            </a:r>
            <a:r>
              <a:rPr lang="en-US" dirty="0" smtClean="0"/>
              <a:t>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9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Fertilizer</a:t>
            </a:r>
          </a:p>
          <a:p>
            <a:r>
              <a:rPr lang="en-US" dirty="0" smtClean="0"/>
              <a:t>Pesticide</a:t>
            </a:r>
          </a:p>
          <a:p>
            <a:r>
              <a:rPr lang="en-US" dirty="0" smtClean="0"/>
              <a:t>Seeds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26" y="1973389"/>
            <a:ext cx="63912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GNSS/GPS</a:t>
            </a:r>
          </a:p>
          <a:p>
            <a:pPr lvl="1"/>
            <a:r>
              <a:rPr lang="en-US" dirty="0" smtClean="0"/>
              <a:t>Global Navigation Satellite System</a:t>
            </a:r>
          </a:p>
          <a:p>
            <a:pPr lvl="1"/>
            <a:r>
              <a:rPr lang="en-US" dirty="0" smtClean="0"/>
              <a:t>Global Positioning System</a:t>
            </a:r>
          </a:p>
          <a:p>
            <a:r>
              <a:rPr lang="en-US" dirty="0" smtClean="0"/>
              <a:t>Yield Monitors and Maps</a:t>
            </a:r>
          </a:p>
          <a:p>
            <a:r>
              <a:rPr lang="en-US" dirty="0" smtClean="0"/>
              <a:t>Data Collection Devices</a:t>
            </a:r>
          </a:p>
          <a:p>
            <a:pPr lvl="1"/>
            <a:r>
              <a:rPr lang="en-US" dirty="0" smtClean="0"/>
              <a:t>In-cab</a:t>
            </a:r>
          </a:p>
          <a:p>
            <a:pPr lvl="1"/>
            <a:r>
              <a:rPr lang="en-US" dirty="0" smtClean="0"/>
              <a:t>On Equipment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482" y="2665286"/>
            <a:ext cx="5300645" cy="35116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996226"/>
            <a:ext cx="119603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Fig. 1.4.</a:t>
            </a:r>
          </a:p>
          <a:p>
            <a:r>
              <a:rPr lang="en-US" dirty="0" smtClean="0"/>
              <a:t>GPS-equipped yield mapping combine. Courtesy of Kurt Lawton, Content Director, Corn and Soybean Digest. </a:t>
            </a:r>
            <a:r>
              <a:rPr lang="en-US" sz="1200" dirty="0" smtClean="0"/>
              <a:t>http://www.cornandsoybeandigest.com/node/12922/gallery?slide=19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74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 Tools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and Mapping</a:t>
            </a:r>
          </a:p>
          <a:p>
            <a:pPr lvl="1"/>
            <a:r>
              <a:rPr lang="en-US" dirty="0" smtClean="0"/>
              <a:t>Soil Sample</a:t>
            </a:r>
          </a:p>
          <a:p>
            <a:pPr lvl="1"/>
            <a:r>
              <a:rPr lang="en-US" dirty="0" smtClean="0"/>
              <a:t>EC Maps</a:t>
            </a:r>
          </a:p>
          <a:p>
            <a:pPr lvl="1"/>
            <a:r>
              <a:rPr lang="en-US" dirty="0" smtClean="0"/>
              <a:t>EM Maps</a:t>
            </a:r>
          </a:p>
          <a:p>
            <a:pPr lvl="1"/>
            <a:r>
              <a:rPr lang="en-US" dirty="0" smtClean="0"/>
              <a:t>Multi Spec</a:t>
            </a:r>
          </a:p>
          <a:p>
            <a:pPr lvl="1"/>
            <a:r>
              <a:rPr lang="en-US" dirty="0" smtClean="0"/>
              <a:t>By-row Planter </a:t>
            </a:r>
          </a:p>
          <a:p>
            <a:r>
              <a:rPr lang="en-US" dirty="0" smtClean="0"/>
              <a:t>Remote Sensing and Imagery</a:t>
            </a:r>
          </a:p>
          <a:p>
            <a:pPr lvl="1"/>
            <a:r>
              <a:rPr lang="en-US" dirty="0" smtClean="0"/>
              <a:t>Ground Based</a:t>
            </a:r>
          </a:p>
          <a:p>
            <a:pPr lvl="1"/>
            <a:r>
              <a:rPr lang="en-US" dirty="0" smtClean="0"/>
              <a:t>Remote</a:t>
            </a:r>
          </a:p>
          <a:p>
            <a:pPr lvl="1"/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912" y="2148790"/>
            <a:ext cx="5651088" cy="43513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176963"/>
            <a:ext cx="1262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Fig. 1.5.</a:t>
            </a:r>
          </a:p>
          <a:p>
            <a:r>
              <a:rPr lang="en-US" dirty="0" smtClean="0"/>
              <a:t>A variable-rate fertilizer prescription map based on grid soil sampling values.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296" y="1661487"/>
            <a:ext cx="7455408" cy="4515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Fig. 1.6. Illustration of automatic section control technology. Courtesy of Raven Industries, Inc. http://ravenprecision.com/assets/users/photo-gallery/15_accuboom-illustration.png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642" y="2071330"/>
            <a:ext cx="12412339" cy="38633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056" y="5934670"/>
            <a:ext cx="12124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Fig. 1.7.</a:t>
            </a:r>
          </a:p>
          <a:p>
            <a:r>
              <a:rPr lang="en-US" dirty="0" smtClean="0"/>
              <a:t>Grain yields for five years (left, top to bottom: 1, 2, 3, 4, 5). Higher yielding areas are indicated by the color blue and lower yield areas are indicated by the color red. Courtesy of USDA-ARS Cropping Systems and Water Quality Research, Columbia, MO.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make of this?</a:t>
            </a:r>
          </a:p>
          <a:p>
            <a:r>
              <a:rPr lang="en-US" dirty="0" smtClean="0"/>
              <a:t>What can you do with this data?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456" y="1739208"/>
            <a:ext cx="5635752" cy="4226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0480" y="5879604"/>
            <a:ext cx="1222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Fig. 1.8.</a:t>
            </a:r>
          </a:p>
          <a:p>
            <a:r>
              <a:rPr lang="en-US" dirty="0" smtClean="0"/>
              <a:t>Standardized yield map for five years of yields on a scale from 0 to 100. Courtesy of USDA-ARS Cropping Systems and Water Quality Research, Columbia, MO.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07760"/>
            <a:ext cx="7620000" cy="5344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76" y="5934670"/>
            <a:ext cx="1204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Fig. 1.9.</a:t>
            </a:r>
          </a:p>
          <a:p>
            <a:r>
              <a:rPr lang="en-US" dirty="0" smtClean="0"/>
              <a:t>Soil test phosphorous, potassium, and pH for a central Missouri farm. Courtesy of USDA-ARS Cropping Systems and Water Quality Research, Columbia, MO.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82" y="1690688"/>
            <a:ext cx="6620502" cy="4643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813"/>
          <a:stretch/>
        </p:blipFill>
        <p:spPr>
          <a:xfrm>
            <a:off x="6806184" y="1950149"/>
            <a:ext cx="5364480" cy="42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Earth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352" y="1312069"/>
            <a:ext cx="7620000" cy="51800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30480"/>
            <a:ext cx="13542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Fig. 1.10.</a:t>
            </a:r>
          </a:p>
          <a:p>
            <a:r>
              <a:rPr lang="en-US" dirty="0" smtClean="0"/>
              <a:t>Aerial photograph, soil pH, and 5-year average grain yields for central Missouri farm. Courtesy of USDA-ARS Cropping Systems and Water Quality Research, Columbia, MO.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3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1 controlling variable??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36092"/>
            <a:ext cx="76200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000" y="5824835"/>
            <a:ext cx="1193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Fig. 1.11.</a:t>
            </a:r>
          </a:p>
          <a:p>
            <a:r>
              <a:rPr lang="en-US" dirty="0" smtClean="0"/>
              <a:t>Depth of topsoil in inches and five-year normalized yield for a central Missouri Farm (Courtesy of USDA-ARS Cropping Systems and Water Quality Research, Columbia, MO).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827" y="2582069"/>
            <a:ext cx="47434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8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814" y="1123405"/>
            <a:ext cx="4242640" cy="565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68" y="2055813"/>
            <a:ext cx="3507854" cy="4677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9" y="0"/>
            <a:ext cx="2929346" cy="390579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748" y="114391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932184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this chapter, it was discussed that precision agriculture has the potential to affect crop production input costs and revenues. What are two site-specific management strategies that can be implemented with the goal of increasing profit?</a:t>
            </a:r>
          </a:p>
          <a:p>
            <a:endParaRPr lang="en-US" dirty="0" smtClean="0"/>
          </a:p>
          <a:p>
            <a:r>
              <a:rPr lang="en-US" dirty="0" smtClean="0"/>
              <a:t>What are the three questions a farmer must answer before adopting precision farming?</a:t>
            </a:r>
          </a:p>
          <a:p>
            <a:endParaRPr lang="en-US" dirty="0" smtClean="0"/>
          </a:p>
          <a:p>
            <a:r>
              <a:rPr lang="en-US" dirty="0" smtClean="0"/>
              <a:t>What are six primary tools of precision farming?</a:t>
            </a:r>
          </a:p>
          <a:p>
            <a:endParaRPr lang="en-US" dirty="0" smtClean="0"/>
          </a:p>
          <a:p>
            <a:r>
              <a:rPr lang="en-US" dirty="0" smtClean="0"/>
              <a:t>Define spatial variability.</a:t>
            </a:r>
          </a:p>
          <a:p>
            <a:endParaRPr lang="en-US" dirty="0" smtClean="0"/>
          </a:p>
          <a:p>
            <a:r>
              <a:rPr lang="en-US" dirty="0" smtClean="0"/>
              <a:t>Define temporal variability.</a:t>
            </a:r>
          </a:p>
          <a:p>
            <a:endParaRPr lang="en-US" dirty="0" smtClean="0"/>
          </a:p>
          <a:p>
            <a:r>
              <a:rPr lang="en-US" dirty="0" smtClean="0"/>
              <a:t>Develop a strategy to determine the yield limiting factor.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400"/>
            <a:ext cx="6119476" cy="61003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92" y="594400"/>
            <a:ext cx="6100354" cy="610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3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1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18" y="1436915"/>
            <a:ext cx="7950253" cy="542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1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025" y="0"/>
            <a:ext cx="3891176" cy="692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228"/>
            <a:ext cx="5968573" cy="366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17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On Canvas – </a:t>
            </a:r>
          </a:p>
          <a:p>
            <a:pPr lvl="1"/>
            <a:r>
              <a:rPr lang="en-US" sz="4400" dirty="0" smtClean="0"/>
              <a:t>Quizzes</a:t>
            </a:r>
          </a:p>
          <a:p>
            <a:pPr lvl="2"/>
            <a:r>
              <a:rPr lang="en-US" sz="4000" dirty="0" smtClean="0"/>
              <a:t>Quiz 1</a:t>
            </a:r>
          </a:p>
        </p:txBody>
      </p:sp>
    </p:spTree>
    <p:extLst>
      <p:ext uri="{BB962C8B-B14F-4D97-AF65-F5344CB8AC3E}">
        <p14:creationId xmlns:p14="http://schemas.microsoft.com/office/powerpoint/2010/main" val="273448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Ag (PA)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</a:p>
          <a:p>
            <a:r>
              <a:rPr lang="en-US" dirty="0" smtClean="0"/>
              <a:t>What are examples of PA?</a:t>
            </a:r>
          </a:p>
          <a:p>
            <a:r>
              <a:rPr lang="en-US" dirty="0" smtClean="0"/>
              <a:t>Is there a need for PA?</a:t>
            </a:r>
          </a:p>
          <a:p>
            <a:r>
              <a:rPr lang="en-US" dirty="0" smtClean="0"/>
              <a:t>Is PA for everyone?</a:t>
            </a:r>
          </a:p>
          <a:p>
            <a:r>
              <a:rPr lang="en-US" dirty="0" smtClean="0"/>
              <a:t>What are potential Benefits of PA?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428" y="516466"/>
            <a:ext cx="5699572" cy="634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7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Adoption of 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$$$$$$</a:t>
            </a:r>
          </a:p>
          <a:p>
            <a:r>
              <a:rPr lang="en-US" dirty="0" smtClean="0"/>
              <a:t>Management</a:t>
            </a:r>
          </a:p>
          <a:p>
            <a:r>
              <a:rPr lang="en-US" dirty="0" smtClean="0"/>
              <a:t>Alliances: Green to Red, bankers</a:t>
            </a:r>
          </a:p>
          <a:p>
            <a:r>
              <a:rPr lang="en-US" dirty="0" smtClean="0"/>
              <a:t>Mental</a:t>
            </a:r>
          </a:p>
          <a:p>
            <a:r>
              <a:rPr lang="en-US" dirty="0" smtClean="0"/>
              <a:t>Environment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26" y="1825625"/>
            <a:ext cx="5021460" cy="490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4426" y="61292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Fig. 1.1.</a:t>
            </a:r>
          </a:p>
          <a:p>
            <a:r>
              <a:rPr lang="en-US" dirty="0" smtClean="0"/>
              <a:t>Issues affecting adoption of precision agriculture management.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1479"/>
          </a:xfrm>
        </p:spPr>
        <p:txBody>
          <a:bodyPr>
            <a:normAutofit/>
          </a:bodyPr>
          <a:lstStyle/>
          <a:p>
            <a:r>
              <a:rPr lang="en-US" dirty="0" smtClean="0"/>
              <a:t>What is needed for PA to be “Needed”????</a:t>
            </a:r>
          </a:p>
          <a:p>
            <a:pPr lvl="1"/>
            <a:r>
              <a:rPr lang="en-US" dirty="0" smtClean="0"/>
              <a:t>Variability</a:t>
            </a:r>
          </a:p>
          <a:p>
            <a:pPr lvl="2"/>
            <a:r>
              <a:rPr lang="en-US" dirty="0" smtClean="0"/>
              <a:t>Space </a:t>
            </a:r>
          </a:p>
          <a:p>
            <a:pPr lvl="2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Time/Mental Consuming Task</a:t>
            </a:r>
          </a:p>
          <a:p>
            <a:pPr lvl="1"/>
            <a:r>
              <a:rPr lang="en-US" dirty="0" smtClean="0"/>
              <a:t>Economics </a:t>
            </a:r>
          </a:p>
          <a:p>
            <a:pPr lvl="2"/>
            <a:r>
              <a:rPr lang="en-US" dirty="0" smtClean="0"/>
              <a:t>Profit to be made</a:t>
            </a:r>
          </a:p>
          <a:p>
            <a:pPr lvl="3"/>
            <a:r>
              <a:rPr lang="en-US" dirty="0" smtClean="0"/>
              <a:t>Decrease input maintain yield</a:t>
            </a:r>
          </a:p>
          <a:p>
            <a:pPr lvl="3"/>
            <a:r>
              <a:rPr lang="en-US" dirty="0" smtClean="0"/>
              <a:t>Increase input increase yield</a:t>
            </a:r>
          </a:p>
          <a:p>
            <a:pPr lvl="3"/>
            <a:r>
              <a:rPr lang="en-US" dirty="0" smtClean="0"/>
              <a:t>Decrease input increase yield</a:t>
            </a:r>
          </a:p>
          <a:p>
            <a:pPr lvl="3"/>
            <a:r>
              <a:rPr lang="en-US" dirty="0" smtClean="0"/>
              <a:t>Maintain input increase yield</a:t>
            </a:r>
            <a:endParaRPr lang="en-US" dirty="0"/>
          </a:p>
          <a:p>
            <a:pPr lvl="2"/>
            <a:r>
              <a:rPr lang="en-US" dirty="0" smtClean="0"/>
              <a:t>Product is worth varying</a:t>
            </a:r>
          </a:p>
          <a:p>
            <a:pPr lvl="1"/>
            <a:r>
              <a:rPr lang="en-US" dirty="0" smtClean="0"/>
              <a:t>Environmental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307" y="2471956"/>
            <a:ext cx="6438826" cy="42576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1769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Fig. 1 2.</a:t>
            </a:r>
          </a:p>
          <a:p>
            <a:r>
              <a:rPr lang="en-US" dirty="0" smtClean="0"/>
              <a:t>An aerial photo showing differences in organic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9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Appropriate Technology</a:t>
            </a:r>
          </a:p>
          <a:p>
            <a:r>
              <a:rPr lang="en-US" dirty="0" smtClean="0"/>
              <a:t>Appropriate Management </a:t>
            </a:r>
          </a:p>
          <a:p>
            <a:r>
              <a:rPr lang="en-US" dirty="0" smtClean="0"/>
              <a:t>Appropriate Tech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630" y="2633472"/>
            <a:ext cx="6206649" cy="39877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" y="6211669"/>
            <a:ext cx="1210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Fig. 1.3.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multibin</a:t>
            </a:r>
            <a:r>
              <a:rPr lang="en-US" dirty="0" smtClean="0"/>
              <a:t> variable-rate fertilizer applicator body. Courtesy of </a:t>
            </a:r>
            <a:r>
              <a:rPr lang="en-US" dirty="0" err="1" smtClean="0"/>
              <a:t>Stahly</a:t>
            </a:r>
            <a:r>
              <a:rPr lang="en-US" dirty="0" smtClean="0"/>
              <a:t>. </a:t>
            </a:r>
            <a:r>
              <a:rPr lang="en-US" sz="1200" dirty="0" smtClean="0"/>
              <a:t>http://www.stahly.com/products/systems/L4000Gmultibin_spreader.htm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88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573</Words>
  <Application>Microsoft Office PowerPoint</Application>
  <PresentationFormat>Widescreen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Intro to Precision Agriculture</vt:lpstr>
      <vt:lpstr>PowerPoint Presentation</vt:lpstr>
      <vt:lpstr>PowerPoint Presentation</vt:lpstr>
      <vt:lpstr>PowerPoint Presentation</vt:lpstr>
      <vt:lpstr>Quiz 1</vt:lpstr>
      <vt:lpstr>Precision Ag (PA)</vt:lpstr>
      <vt:lpstr>The Adoption of PA</vt:lpstr>
      <vt:lpstr>PA Need</vt:lpstr>
      <vt:lpstr>PA NEED</vt:lpstr>
      <vt:lpstr>PA Inputs</vt:lpstr>
      <vt:lpstr>PA Tools</vt:lpstr>
      <vt:lpstr>PA Tools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Precision Agriculture</dc:title>
  <dc:creator>Brian Arnall</dc:creator>
  <cp:lastModifiedBy>Brian Arnall</cp:lastModifiedBy>
  <cp:revision>14</cp:revision>
  <dcterms:created xsi:type="dcterms:W3CDTF">2018-08-19T20:24:19Z</dcterms:created>
  <dcterms:modified xsi:type="dcterms:W3CDTF">2020-08-16T21:14:03Z</dcterms:modified>
</cp:coreProperties>
</file>